
<file path=[Content_Types].xml><?xml version="1.0" encoding="utf-8"?>
<Types xmlns="http://schemas.openxmlformats.org/package/2006/content-types">
  <Default Extension="bin" ContentType="audio/unknown"/>
  <Default Extension="png" ContentType="image/png"/>
  <Default Extension="jpeg" ContentType="image/jpeg"/>
  <Default Extension="rels" ContentType="application/vnd.openxmlformats-package.relationships+xml"/>
  <Default Extension="xml" ContentType="application/xml"/>
  <Default Extension="wav" ContentType="audio/wav"/>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41"/>
  </p:notesMasterIdLst>
  <p:sldIdLst>
    <p:sldId id="1283" r:id="rId3"/>
    <p:sldId id="1285" r:id="rId4"/>
    <p:sldId id="1286" r:id="rId5"/>
    <p:sldId id="1287" r:id="rId6"/>
    <p:sldId id="1288" r:id="rId7"/>
    <p:sldId id="1308" r:id="rId8"/>
    <p:sldId id="1309" r:id="rId9"/>
    <p:sldId id="1310" r:id="rId10"/>
    <p:sldId id="1311" r:id="rId11"/>
    <p:sldId id="1312" r:id="rId12"/>
    <p:sldId id="1313" r:id="rId13"/>
    <p:sldId id="1314" r:id="rId14"/>
    <p:sldId id="1315" r:id="rId15"/>
    <p:sldId id="1316" r:id="rId16"/>
    <p:sldId id="1317" r:id="rId17"/>
    <p:sldId id="1318" r:id="rId18"/>
    <p:sldId id="1319" r:id="rId19"/>
    <p:sldId id="1320" r:id="rId20"/>
    <p:sldId id="1321" r:id="rId21"/>
    <p:sldId id="1322" r:id="rId22"/>
    <p:sldId id="1323" r:id="rId23"/>
    <p:sldId id="1324" r:id="rId24"/>
    <p:sldId id="1325" r:id="rId25"/>
    <p:sldId id="1293" r:id="rId26"/>
    <p:sldId id="1326" r:id="rId27"/>
    <p:sldId id="1295" r:id="rId28"/>
    <p:sldId id="1297" r:id="rId29"/>
    <p:sldId id="1298" r:id="rId30"/>
    <p:sldId id="1299" r:id="rId31"/>
    <p:sldId id="1300" r:id="rId32"/>
    <p:sldId id="1302" r:id="rId33"/>
    <p:sldId id="1303" r:id="rId34"/>
    <p:sldId id="1304" r:id="rId35"/>
    <p:sldId id="1306" r:id="rId36"/>
    <p:sldId id="1307" r:id="rId37"/>
    <p:sldId id="1327" r:id="rId38"/>
    <p:sldId id="1328" r:id="rId39"/>
    <p:sldId id="1329" r:id="rId40"/>
  </p:sldIdLst>
  <p:sldSz cx="9144000" cy="5143500" type="screen16x9"/>
  <p:notesSz cx="6858000" cy="9144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56">
          <p15:clr>
            <a:srgbClr val="A4A3A4"/>
          </p15:clr>
        </p15:guide>
        <p15:guide id="2" orient="horz" pos="84">
          <p15:clr>
            <a:srgbClr val="A4A3A4"/>
          </p15:clr>
        </p15:guide>
        <p15:guide id="3" pos="96">
          <p15:clr>
            <a:srgbClr val="A4A3A4"/>
          </p15:clr>
        </p15:guide>
        <p15:guide id="4" pos="56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5050"/>
    <a:srgbClr val="0000FF"/>
    <a:srgbClr val="00FFFF"/>
    <a:srgbClr val="66FFFF"/>
    <a:srgbClr val="FF00FF"/>
    <a:srgbClr val="CCFF33"/>
    <a:srgbClr val="FFFF99"/>
    <a:srgbClr val="99FFCC"/>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22" autoAdjust="0"/>
    <p:restoredTop sz="99756" autoAdjust="0"/>
  </p:normalViewPr>
  <p:slideViewPr>
    <p:cSldViewPr>
      <p:cViewPr varScale="1">
        <p:scale>
          <a:sx n="151" d="100"/>
          <a:sy n="151" d="100"/>
        </p:scale>
        <p:origin x="642" y="126"/>
      </p:cViewPr>
      <p:guideLst>
        <p:guide orient="horz" pos="3156"/>
        <p:guide orient="horz" pos="84"/>
        <p:guide pos="96"/>
        <p:guide pos="5664"/>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DD15C8-D4A1-4A74-921E-B35B0BF6FF35}" type="datetimeFigureOut">
              <a:rPr lang="en-US" smtClean="0"/>
              <a:t>4/25/2022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7F4D65-FC0D-4051-9488-354664E7D760}" type="slidenum">
              <a:rPr lang="en-US" smtClean="0"/>
              <a:t>‹#›</a:t>
            </a:fld>
            <a:endParaRPr lang="en-US"/>
          </a:p>
        </p:txBody>
      </p:sp>
    </p:spTree>
    <p:extLst>
      <p:ext uri="{BB962C8B-B14F-4D97-AF65-F5344CB8AC3E}">
        <p14:creationId xmlns:p14="http://schemas.microsoft.com/office/powerpoint/2010/main" val="1347675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22915" name="Rectangle 3"/>
          <p:cNvSpPr>
            <a:spLocks noGrp="1" noChangeArrowheads="1"/>
          </p:cNvSpPr>
          <p:nvPr>
            <p:ph type="body" idx="1"/>
          </p:nvPr>
        </p:nvSpPr>
        <p: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28600" indent="-228600" eaLnBrk="1" fontAlgn="auto" hangingPunct="1">
              <a:spcBef>
                <a:spcPts val="0"/>
              </a:spcBef>
              <a:spcAft>
                <a:spcPts val="0"/>
              </a:spcAft>
              <a:defRPr/>
            </a:pPr>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22915" name="Rectangle 3"/>
          <p:cNvSpPr>
            <a:spLocks noGrp="1" noChangeArrowheads="1"/>
          </p:cNvSpPr>
          <p:nvPr>
            <p:ph type="body" idx="1"/>
          </p:nvPr>
        </p:nvSpPr>
        <p: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28600" indent="-228600" eaLnBrk="1" fontAlgn="auto" hangingPunct="1">
              <a:spcBef>
                <a:spcPts val="0"/>
              </a:spcBef>
              <a:spcAft>
                <a:spcPts val="0"/>
              </a:spcAft>
              <a:defRPr/>
            </a:pPr>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B3AC4CD-655A-46FF-8CF1-638AA8C1B2A7}" type="slidenum">
              <a:rPr lang="en-US" smtClean="0">
                <a:solidFill>
                  <a:prstClr val="black"/>
                </a:solidFill>
              </a:rPr>
              <a:pPr>
                <a:defRPr/>
              </a:pPr>
              <a:t>9</a:t>
            </a:fld>
            <a:endParaRPr lang="en-US">
              <a:solidFill>
                <a:prstClr val="black"/>
              </a:solidFill>
            </a:endParaRPr>
          </a:p>
        </p:txBody>
      </p:sp>
    </p:spTree>
    <p:extLst>
      <p:ext uri="{BB962C8B-B14F-4D97-AF65-F5344CB8AC3E}">
        <p14:creationId xmlns:p14="http://schemas.microsoft.com/office/powerpoint/2010/main" val="1843666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293648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5.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94835337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4581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Answer">
    <p:spTree>
      <p:nvGrpSpPr>
        <p:cNvPr id="1" name=""/>
        <p:cNvGrpSpPr/>
        <p:nvPr/>
      </p:nvGrpSpPr>
      <p:grpSpPr>
        <a:xfrm>
          <a:off x="0" y="0"/>
          <a:ext cx="0" cy="0"/>
          <a:chOff x="0" y="0"/>
          <a:chExt cx="0" cy="0"/>
        </a:xfrm>
      </p:grpSpPr>
      <p:sp>
        <p:nvSpPr>
          <p:cNvPr id="2" name="Rectangle 1"/>
          <p:cNvSpPr/>
          <p:nvPr userDrawn="1"/>
        </p:nvSpPr>
        <p:spPr>
          <a:xfrm>
            <a:off x="3429000" y="4171950"/>
            <a:ext cx="762000" cy="17145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th-TH" sz="2400">
              <a:solidFill>
                <a:srgbClr val="FFFFFF"/>
              </a:solidFill>
            </a:endParaRPr>
          </a:p>
        </p:txBody>
      </p:sp>
      <p:sp>
        <p:nvSpPr>
          <p:cNvPr id="3" name="Rectangle 2"/>
          <p:cNvSpPr/>
          <p:nvPr userDrawn="1"/>
        </p:nvSpPr>
        <p:spPr>
          <a:xfrm>
            <a:off x="4191000" y="4171950"/>
            <a:ext cx="762000" cy="17145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th-TH" sz="2400">
              <a:solidFill>
                <a:srgbClr val="FFFFFF"/>
              </a:solidFill>
            </a:endParaRPr>
          </a:p>
        </p:txBody>
      </p:sp>
      <p:sp>
        <p:nvSpPr>
          <p:cNvPr id="4" name="Rectangle 3"/>
          <p:cNvSpPr/>
          <p:nvPr userDrawn="1"/>
        </p:nvSpPr>
        <p:spPr>
          <a:xfrm>
            <a:off x="1905000" y="4171950"/>
            <a:ext cx="762000" cy="17145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th-TH" sz="2400">
              <a:solidFill>
                <a:srgbClr val="FFFFFF"/>
              </a:solidFill>
            </a:endParaRPr>
          </a:p>
        </p:txBody>
      </p:sp>
      <p:sp>
        <p:nvSpPr>
          <p:cNvPr id="5" name="Rectangle 4"/>
          <p:cNvSpPr/>
          <p:nvPr userDrawn="1"/>
        </p:nvSpPr>
        <p:spPr>
          <a:xfrm>
            <a:off x="2667000" y="4171950"/>
            <a:ext cx="762000" cy="17145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th-TH" sz="2400">
              <a:solidFill>
                <a:srgbClr val="FFFFFF"/>
              </a:solidFill>
            </a:endParaRPr>
          </a:p>
        </p:txBody>
      </p:sp>
      <p:sp>
        <p:nvSpPr>
          <p:cNvPr id="6" name="Rectangle 5"/>
          <p:cNvSpPr/>
          <p:nvPr userDrawn="1"/>
        </p:nvSpPr>
        <p:spPr>
          <a:xfrm>
            <a:off x="6477000" y="4171950"/>
            <a:ext cx="762000" cy="17145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th-TH" sz="2400">
              <a:solidFill>
                <a:srgbClr val="FFFFFF"/>
              </a:solidFill>
            </a:endParaRPr>
          </a:p>
        </p:txBody>
      </p:sp>
      <p:sp>
        <p:nvSpPr>
          <p:cNvPr id="7" name="Rectangle 6"/>
          <p:cNvSpPr/>
          <p:nvPr userDrawn="1"/>
        </p:nvSpPr>
        <p:spPr>
          <a:xfrm>
            <a:off x="7239000" y="4171950"/>
            <a:ext cx="762000" cy="17145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th-TH" sz="2400">
              <a:solidFill>
                <a:srgbClr val="FFFFFF"/>
              </a:solidFill>
            </a:endParaRPr>
          </a:p>
        </p:txBody>
      </p:sp>
      <p:sp>
        <p:nvSpPr>
          <p:cNvPr id="8" name="Rectangle 7"/>
          <p:cNvSpPr/>
          <p:nvPr userDrawn="1"/>
        </p:nvSpPr>
        <p:spPr>
          <a:xfrm>
            <a:off x="4953000" y="4171950"/>
            <a:ext cx="762000" cy="17145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th-TH" sz="2400">
              <a:solidFill>
                <a:srgbClr val="FFFFFF"/>
              </a:solidFill>
            </a:endParaRPr>
          </a:p>
        </p:txBody>
      </p:sp>
      <p:sp>
        <p:nvSpPr>
          <p:cNvPr id="9" name="Rectangle 8"/>
          <p:cNvSpPr/>
          <p:nvPr userDrawn="1"/>
        </p:nvSpPr>
        <p:spPr>
          <a:xfrm>
            <a:off x="5715000" y="4171950"/>
            <a:ext cx="762000" cy="17145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th-TH" sz="2400">
              <a:solidFill>
                <a:srgbClr val="FFFFFF"/>
              </a:solidFill>
            </a:endParaRPr>
          </a:p>
        </p:txBody>
      </p:sp>
      <p:sp>
        <p:nvSpPr>
          <p:cNvPr id="10" name="Rectangle 9"/>
          <p:cNvSpPr/>
          <p:nvPr userDrawn="1"/>
        </p:nvSpPr>
        <p:spPr>
          <a:xfrm>
            <a:off x="1143000" y="4171950"/>
            <a:ext cx="762000" cy="17145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th-TH" sz="2400">
              <a:solidFill>
                <a:srgbClr val="FFFFFF"/>
              </a:solidFill>
            </a:endParaRPr>
          </a:p>
        </p:txBody>
      </p:sp>
      <p:sp>
        <p:nvSpPr>
          <p:cNvPr id="11" name="Rectangle 10"/>
          <p:cNvSpPr/>
          <p:nvPr userDrawn="1"/>
        </p:nvSpPr>
        <p:spPr>
          <a:xfrm>
            <a:off x="1143000" y="4171950"/>
            <a:ext cx="762000" cy="17145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th-TH" sz="2400">
              <a:solidFill>
                <a:srgbClr val="FFFFFF"/>
              </a:solidFill>
            </a:endParaRPr>
          </a:p>
        </p:txBody>
      </p:sp>
      <p:sp>
        <p:nvSpPr>
          <p:cNvPr id="12" name="Rectangle 11"/>
          <p:cNvSpPr/>
          <p:nvPr userDrawn="1"/>
        </p:nvSpPr>
        <p:spPr>
          <a:xfrm>
            <a:off x="7239000" y="4171950"/>
            <a:ext cx="762000" cy="17145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th-TH" sz="2400">
              <a:solidFill>
                <a:srgbClr val="FFFFFF"/>
              </a:solidFill>
            </a:endParaRPr>
          </a:p>
        </p:txBody>
      </p:sp>
      <p:sp>
        <p:nvSpPr>
          <p:cNvPr id="13" name="Rectangle 12"/>
          <p:cNvSpPr/>
          <p:nvPr userDrawn="1"/>
        </p:nvSpPr>
        <p:spPr>
          <a:xfrm>
            <a:off x="1905000" y="4171950"/>
            <a:ext cx="762000" cy="17145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th-TH" sz="2400">
              <a:solidFill>
                <a:srgbClr val="FFFFFF"/>
              </a:solidFill>
            </a:endParaRPr>
          </a:p>
        </p:txBody>
      </p:sp>
      <p:sp>
        <p:nvSpPr>
          <p:cNvPr id="14" name="Rectangle 13"/>
          <p:cNvSpPr/>
          <p:nvPr userDrawn="1"/>
        </p:nvSpPr>
        <p:spPr>
          <a:xfrm>
            <a:off x="6477000" y="4171950"/>
            <a:ext cx="762000" cy="17145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th-TH" sz="2400">
              <a:solidFill>
                <a:srgbClr val="FFFFFF"/>
              </a:solidFill>
            </a:endParaRPr>
          </a:p>
        </p:txBody>
      </p:sp>
      <p:sp>
        <p:nvSpPr>
          <p:cNvPr id="15" name="Rectangle 14"/>
          <p:cNvSpPr/>
          <p:nvPr userDrawn="1"/>
        </p:nvSpPr>
        <p:spPr>
          <a:xfrm>
            <a:off x="2667000" y="4171950"/>
            <a:ext cx="762000" cy="17145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th-TH" sz="2400">
              <a:solidFill>
                <a:srgbClr val="FFFFFF"/>
              </a:solidFill>
            </a:endParaRPr>
          </a:p>
        </p:txBody>
      </p:sp>
      <p:sp>
        <p:nvSpPr>
          <p:cNvPr id="16" name="Rectangle 15"/>
          <p:cNvSpPr/>
          <p:nvPr userDrawn="1"/>
        </p:nvSpPr>
        <p:spPr>
          <a:xfrm>
            <a:off x="5715000" y="4171950"/>
            <a:ext cx="762000" cy="17145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th-TH" sz="2400">
              <a:solidFill>
                <a:srgbClr val="FFFFFF"/>
              </a:solidFill>
            </a:endParaRPr>
          </a:p>
        </p:txBody>
      </p:sp>
      <p:sp>
        <p:nvSpPr>
          <p:cNvPr id="17" name="Rectangle 16"/>
          <p:cNvSpPr/>
          <p:nvPr userDrawn="1"/>
        </p:nvSpPr>
        <p:spPr>
          <a:xfrm>
            <a:off x="3429000" y="4171950"/>
            <a:ext cx="762000" cy="17145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th-TH" sz="2400">
              <a:solidFill>
                <a:srgbClr val="FFFFFF"/>
              </a:solidFill>
            </a:endParaRPr>
          </a:p>
        </p:txBody>
      </p:sp>
      <p:sp>
        <p:nvSpPr>
          <p:cNvPr id="18" name="Rectangle 17"/>
          <p:cNvSpPr/>
          <p:nvPr userDrawn="1"/>
        </p:nvSpPr>
        <p:spPr>
          <a:xfrm>
            <a:off x="4953000" y="4171950"/>
            <a:ext cx="762000" cy="17145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th-TH" sz="2400">
              <a:solidFill>
                <a:srgbClr val="FFFFFF"/>
              </a:solidFill>
            </a:endParaRPr>
          </a:p>
        </p:txBody>
      </p:sp>
      <p:sp>
        <p:nvSpPr>
          <p:cNvPr id="19" name="Rectangle 18"/>
          <p:cNvSpPr/>
          <p:nvPr userDrawn="1"/>
        </p:nvSpPr>
        <p:spPr>
          <a:xfrm>
            <a:off x="4191000" y="4171950"/>
            <a:ext cx="762000" cy="17145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base" hangingPunct="0">
              <a:spcBef>
                <a:spcPct val="0"/>
              </a:spcBef>
              <a:spcAft>
                <a:spcPct val="0"/>
              </a:spcAft>
              <a:defRPr/>
            </a:pPr>
            <a:endParaRPr lang="th-TH" sz="2400">
              <a:solidFill>
                <a:srgbClr val="FFFFFF"/>
              </a:solidFill>
            </a:endParaRPr>
          </a:p>
        </p:txBody>
      </p:sp>
      <p:sp>
        <p:nvSpPr>
          <p:cNvPr id="20" name="TextBox 19"/>
          <p:cNvSpPr txBox="1"/>
          <p:nvPr userDrawn="1"/>
        </p:nvSpPr>
        <p:spPr bwMode="auto">
          <a:xfrm>
            <a:off x="4114800" y="4154887"/>
            <a:ext cx="9144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pPr algn="ctr" eaLnBrk="0" fontAlgn="base" hangingPunct="0">
              <a:spcBef>
                <a:spcPct val="0"/>
              </a:spcBef>
              <a:spcAft>
                <a:spcPct val="0"/>
              </a:spcAft>
            </a:pPr>
            <a:r>
              <a:rPr lang="en-US" sz="800" dirty="0" smtClean="0">
                <a:solidFill>
                  <a:srgbClr val="FFFFFF"/>
                </a:solidFill>
                <a:latin typeface="Arial Black" pitchFamily="34" charset="0"/>
                <a:cs typeface="Arial" charset="0"/>
              </a:rPr>
              <a:t>Start Timer</a:t>
            </a:r>
            <a:endParaRPr lang="en-US" sz="800" dirty="0">
              <a:solidFill>
                <a:srgbClr val="FFFFFF"/>
              </a:solidFill>
              <a:latin typeface="Arial Black" pitchFamily="34" charset="0"/>
              <a:cs typeface="Arial" charset="0"/>
            </a:endParaRPr>
          </a:p>
        </p:txBody>
      </p:sp>
      <p:sp>
        <p:nvSpPr>
          <p:cNvPr id="21" name="TextBox 20">
            <a:hlinkClick r:id="" action="ppaction://hlinkshowjump?jump=nextslide"/>
          </p:cNvPr>
          <p:cNvSpPr txBox="1"/>
          <p:nvPr userDrawn="1"/>
        </p:nvSpPr>
        <p:spPr bwMode="auto">
          <a:xfrm>
            <a:off x="8099424" y="4088397"/>
            <a:ext cx="8159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pPr algn="ctr" eaLnBrk="0" fontAlgn="base" hangingPunct="0">
              <a:spcBef>
                <a:spcPct val="0"/>
              </a:spcBef>
              <a:spcAft>
                <a:spcPct val="0"/>
              </a:spcAft>
            </a:pPr>
            <a:r>
              <a:rPr lang="en-US" sz="800" dirty="0" smtClean="0">
                <a:solidFill>
                  <a:srgbClr val="FFFFFF"/>
                </a:solidFill>
                <a:latin typeface="Arial Black" pitchFamily="34" charset="0"/>
                <a:cs typeface="Arial" charset="0"/>
              </a:rPr>
              <a:t>GO TO</a:t>
            </a:r>
          </a:p>
          <a:p>
            <a:pPr algn="ctr" eaLnBrk="0" fontAlgn="base" hangingPunct="0">
              <a:spcBef>
                <a:spcPct val="0"/>
              </a:spcBef>
              <a:spcAft>
                <a:spcPct val="0"/>
              </a:spcAft>
            </a:pPr>
            <a:r>
              <a:rPr lang="en-US" sz="800" dirty="0" smtClean="0">
                <a:solidFill>
                  <a:srgbClr val="FFFFFF"/>
                </a:solidFill>
                <a:latin typeface="Arial Black" pitchFamily="34" charset="0"/>
                <a:cs typeface="Arial" charset="0"/>
              </a:rPr>
              <a:t>RESPONSE</a:t>
            </a:r>
            <a:endParaRPr lang="en-US" sz="800" dirty="0">
              <a:solidFill>
                <a:srgbClr val="FFFFFF"/>
              </a:solidFill>
              <a:latin typeface="Arial Black" pitchFamily="34" charset="0"/>
              <a:cs typeface="Arial" charset="0"/>
            </a:endParaRPr>
          </a:p>
        </p:txBody>
      </p:sp>
    </p:spTree>
    <p:extLst>
      <p:ext uri="{BB962C8B-B14F-4D97-AF65-F5344CB8AC3E}">
        <p14:creationId xmlns:p14="http://schemas.microsoft.com/office/powerpoint/2010/main" val="254376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xit" presetSubtype="0" fill="hold" grpId="0" nodeType="withEffect">
                                  <p:stCondLst>
                                    <p:cond delay="100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0" nodeType="withEffect">
                                  <p:stCondLst>
                                    <p:cond delay="1000"/>
                                  </p:stCondLst>
                                  <p:childTnLst>
                                    <p:set>
                                      <p:cBhvr>
                                        <p:cTn id="28" dur="1" fill="hold">
                                          <p:stCondLst>
                                            <p:cond delay="0"/>
                                          </p:stCondLst>
                                        </p:cTn>
                                        <p:tgtEl>
                                          <p:spTgt spid="12"/>
                                        </p:tgtEl>
                                        <p:attrNameLst>
                                          <p:attrName>style.visibility</p:attrName>
                                        </p:attrNameLst>
                                      </p:cBhvr>
                                      <p:to>
                                        <p:strVal val="hidden"/>
                                      </p:to>
                                    </p:set>
                                  </p:childTnLst>
                                </p:cTn>
                              </p:par>
                            </p:childTnLst>
                          </p:cTn>
                        </p:par>
                        <p:par>
                          <p:cTn id="29" fill="hold">
                            <p:stCondLst>
                              <p:cond delay="1000"/>
                            </p:stCondLst>
                            <p:childTnLst>
                              <p:par>
                                <p:cTn id="30" presetID="1" presetClass="exit" presetSubtype="0" fill="hold" grpId="0" nodeType="afterEffect">
                                  <p:stCondLst>
                                    <p:cond delay="1000"/>
                                  </p:stCondLst>
                                  <p:childTnLst>
                                    <p:set>
                                      <p:cBhvr>
                                        <p:cTn id="31" dur="1" fill="hold">
                                          <p:stCondLst>
                                            <p:cond delay="0"/>
                                          </p:stCondLst>
                                        </p:cTn>
                                        <p:tgtEl>
                                          <p:spTgt spid="13"/>
                                        </p:tgtEl>
                                        <p:attrNameLst>
                                          <p:attrName>style.visibility</p:attrName>
                                        </p:attrNameLst>
                                      </p:cBhvr>
                                      <p:to>
                                        <p:strVal val="hidden"/>
                                      </p:to>
                                    </p:set>
                                  </p:childTnLst>
                                </p:cTn>
                              </p:par>
                              <p:par>
                                <p:cTn id="32" presetID="1" presetClass="exit" presetSubtype="0" fill="hold" nodeType="withEffect">
                                  <p:stCondLst>
                                    <p:cond delay="1000"/>
                                  </p:stCondLst>
                                  <p:childTnLst>
                                    <p:set>
                                      <p:cBhvr>
                                        <p:cTn id="33" dur="1" fill="hold">
                                          <p:stCondLst>
                                            <p:cond delay="0"/>
                                          </p:stCondLst>
                                        </p:cTn>
                                        <p:tgtEl>
                                          <p:spTgt spid="14"/>
                                        </p:tgtEl>
                                        <p:attrNameLst>
                                          <p:attrName>style.visibility</p:attrName>
                                        </p:attrNameLst>
                                      </p:cBhvr>
                                      <p:to>
                                        <p:strVal val="hidden"/>
                                      </p:to>
                                    </p:set>
                                  </p:childTnLst>
                                </p:cTn>
                              </p:par>
                            </p:childTnLst>
                          </p:cTn>
                        </p:par>
                        <p:par>
                          <p:cTn id="34" fill="hold">
                            <p:stCondLst>
                              <p:cond delay="2000"/>
                            </p:stCondLst>
                            <p:childTnLst>
                              <p:par>
                                <p:cTn id="35" presetID="1" presetClass="exit" presetSubtype="0" fill="hold" grpId="0" nodeType="afterEffect">
                                  <p:stCondLst>
                                    <p:cond delay="1000"/>
                                  </p:stCondLst>
                                  <p:childTnLst>
                                    <p:set>
                                      <p:cBhvr>
                                        <p:cTn id="36" dur="1" fill="hold">
                                          <p:stCondLst>
                                            <p:cond delay="0"/>
                                          </p:stCondLst>
                                        </p:cTn>
                                        <p:tgtEl>
                                          <p:spTgt spid="15"/>
                                        </p:tgtEl>
                                        <p:attrNameLst>
                                          <p:attrName>style.visibility</p:attrName>
                                        </p:attrNameLst>
                                      </p:cBhvr>
                                      <p:to>
                                        <p:strVal val="hidden"/>
                                      </p:to>
                                    </p:set>
                                  </p:childTnLst>
                                </p:cTn>
                              </p:par>
                              <p:par>
                                <p:cTn id="37" presetID="1" presetClass="exit" presetSubtype="0" fill="hold" nodeType="withEffect">
                                  <p:stCondLst>
                                    <p:cond delay="1000"/>
                                  </p:stCondLst>
                                  <p:childTnLst>
                                    <p:set>
                                      <p:cBhvr>
                                        <p:cTn id="38" dur="1" fill="hold">
                                          <p:stCondLst>
                                            <p:cond delay="0"/>
                                          </p:stCondLst>
                                        </p:cTn>
                                        <p:tgtEl>
                                          <p:spTgt spid="16"/>
                                        </p:tgtEl>
                                        <p:attrNameLst>
                                          <p:attrName>style.visibility</p:attrName>
                                        </p:attrNameLst>
                                      </p:cBhvr>
                                      <p:to>
                                        <p:strVal val="hidden"/>
                                      </p:to>
                                    </p:set>
                                  </p:childTnLst>
                                </p:cTn>
                              </p:par>
                            </p:childTnLst>
                          </p:cTn>
                        </p:par>
                        <p:par>
                          <p:cTn id="39" fill="hold">
                            <p:stCondLst>
                              <p:cond delay="3000"/>
                            </p:stCondLst>
                            <p:childTnLst>
                              <p:par>
                                <p:cTn id="40" presetID="1" presetClass="exit" presetSubtype="0" fill="hold" grpId="0" nodeType="afterEffect">
                                  <p:stCondLst>
                                    <p:cond delay="1000"/>
                                  </p:stCondLst>
                                  <p:childTnLst>
                                    <p:set>
                                      <p:cBhvr>
                                        <p:cTn id="41" dur="1" fill="hold">
                                          <p:stCondLst>
                                            <p:cond delay="0"/>
                                          </p:stCondLst>
                                        </p:cTn>
                                        <p:tgtEl>
                                          <p:spTgt spid="17"/>
                                        </p:tgtEl>
                                        <p:attrNameLst>
                                          <p:attrName>style.visibility</p:attrName>
                                        </p:attrNameLst>
                                      </p:cBhvr>
                                      <p:to>
                                        <p:strVal val="hidden"/>
                                      </p:to>
                                    </p:set>
                                  </p:childTnLst>
                                </p:cTn>
                              </p:par>
                              <p:par>
                                <p:cTn id="42" presetID="1" presetClass="exit" presetSubtype="0" fill="hold" nodeType="withEffect">
                                  <p:stCondLst>
                                    <p:cond delay="1000"/>
                                  </p:stCondLst>
                                  <p:childTnLst>
                                    <p:set>
                                      <p:cBhvr>
                                        <p:cTn id="43" dur="1" fill="hold">
                                          <p:stCondLst>
                                            <p:cond delay="0"/>
                                          </p:stCondLst>
                                        </p:cTn>
                                        <p:tgtEl>
                                          <p:spTgt spid="18"/>
                                        </p:tgtEl>
                                        <p:attrNameLst>
                                          <p:attrName>style.visibility</p:attrName>
                                        </p:attrNameLst>
                                      </p:cBhvr>
                                      <p:to>
                                        <p:strVal val="hidden"/>
                                      </p:to>
                                    </p:set>
                                  </p:childTnLst>
                                </p:cTn>
                              </p:par>
                            </p:childTnLst>
                          </p:cTn>
                        </p:par>
                        <p:par>
                          <p:cTn id="44" fill="hold">
                            <p:stCondLst>
                              <p:cond delay="4000"/>
                            </p:stCondLst>
                            <p:childTnLst>
                              <p:par>
                                <p:cTn id="45" presetID="10" presetClass="exit" presetSubtype="0" fill="hold" grpId="0" nodeType="afterEffect">
                                  <p:stCondLst>
                                    <p:cond delay="1000"/>
                                  </p:stCondLst>
                                  <p:childTnLst>
                                    <p:animEffect transition="out" filter="fade">
                                      <p:cBhvr>
                                        <p:cTn id="46" dur="1000"/>
                                        <p:tgtEl>
                                          <p:spTgt spid="19"/>
                                        </p:tgtEl>
                                      </p:cBhvr>
                                    </p:animEffect>
                                    <p:set>
                                      <p:cBhvr>
                                        <p:cTn id="47" dur="1" fill="hold">
                                          <p:stCondLst>
                                            <p:cond delay="999"/>
                                          </p:stCondLst>
                                        </p:cTn>
                                        <p:tgtEl>
                                          <p:spTgt spid="19"/>
                                        </p:tgtEl>
                                        <p:attrNameLst>
                                          <p:attrName>style.visibility</p:attrName>
                                        </p:attrNameLst>
                                      </p:cBhvr>
                                      <p:to>
                                        <p:strVal val="hidden"/>
                                      </p:to>
                                    </p:set>
                                  </p:childTnLst>
                                  <p:subTnLst>
                                    <p:audio>
                                      <p:cMediaNode>
                                        <p:cTn display="0" masterRel="sameClick">
                                          <p:stCondLst>
                                            <p:cond evt="begin" delay="0">
                                              <p:tn val="45"/>
                                            </p:cond>
                                          </p:stCondLst>
                                          <p:endCondLst>
                                            <p:cond evt="onStopAudio" delay="0">
                                              <p:tgtEl>
                                                <p:sldTgt/>
                                              </p:tgtEl>
                                            </p:cond>
                                          </p:endCondLst>
                                        </p:cTn>
                                        <p:tgtEl>
                                          <p:sndTgt r:embed="rId1" name="Ray.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5" grpId="0" animBg="1"/>
      <p:bldP spid="15" grpId="1" animBg="1"/>
      <p:bldP spid="16" grpId="0" animBg="1"/>
      <p:bldP spid="17" grpId="0" animBg="1"/>
      <p:bldP spid="17" grpId="1" animBg="1"/>
      <p:bldP spid="18" grpId="0" animBg="1"/>
      <p:bldP spid="19" grpId="0" animBg="1"/>
      <p:bldP spid="19" grpId="1" animBg="1"/>
      <p:bldP spid="20"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Ques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38346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0215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64139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87486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audio" Target="../media/audio1.wav"/><Relationship Id="rId13"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1.jpeg"/><Relationship Id="rId12"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11" Type="http://schemas.openxmlformats.org/officeDocument/2006/relationships/slide" Target="../slides/slide9.xml"/><Relationship Id="rId5" Type="http://schemas.openxmlformats.org/officeDocument/2006/relationships/slideLayout" Target="../slideLayouts/slideLayout9.xml"/><Relationship Id="rId10" Type="http://schemas.openxmlformats.org/officeDocument/2006/relationships/audio" Target="../media/audio3.wav"/><Relationship Id="rId4" Type="http://schemas.openxmlformats.org/officeDocument/2006/relationships/slideLayout" Target="../slideLayouts/slideLayout8.xml"/><Relationship Id="rId9" Type="http://schemas.openxmlformats.org/officeDocument/2006/relationships/audio" Target="../media/audio2.bin"/><Relationship Id="rId14" Type="http://schemas.openxmlformats.org/officeDocument/2006/relationships/audio" Target="../media/audio4.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 id="2147483663" r:id="rId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7"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031" name="Group 20"/>
          <p:cNvGrpSpPr>
            <a:grpSpLocks/>
          </p:cNvGrpSpPr>
          <p:nvPr userDrawn="1"/>
        </p:nvGrpSpPr>
        <p:grpSpPr bwMode="auto">
          <a:xfrm>
            <a:off x="7010401" y="4629153"/>
            <a:ext cx="1804989" cy="454760"/>
            <a:chOff x="7010399" y="6172200"/>
            <a:chExt cx="1804989" cy="605843"/>
          </a:xfrm>
        </p:grpSpPr>
        <p:sp>
          <p:nvSpPr>
            <p:cNvPr id="22" name="Text Box 63"/>
            <p:cNvSpPr txBox="1">
              <a:spLocks noChangeArrowheads="1"/>
            </p:cNvSpPr>
            <p:nvPr/>
          </p:nvSpPr>
          <p:spPr bwMode="auto">
            <a:xfrm>
              <a:off x="7467600" y="6491023"/>
              <a:ext cx="533400" cy="287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eaLnBrk="0" hangingPunct="0">
                <a:spcBef>
                  <a:spcPct val="50000"/>
                </a:spcBef>
                <a:defRPr/>
              </a:pPr>
              <a:r>
                <a:rPr lang="en-US" altLang="en-US" sz="800" b="1" dirty="0">
                  <a:solidFill>
                    <a:srgbClr val="FFFFFF"/>
                  </a:solidFill>
                  <a:effectLst/>
                </a:rPr>
                <a:t>Cheer</a:t>
              </a:r>
            </a:p>
          </p:txBody>
        </p:sp>
        <p:sp>
          <p:nvSpPr>
            <p:cNvPr id="23" name="Text Box 64"/>
            <p:cNvSpPr txBox="1">
              <a:spLocks noChangeArrowheads="1"/>
            </p:cNvSpPr>
            <p:nvPr/>
          </p:nvSpPr>
          <p:spPr bwMode="auto">
            <a:xfrm>
              <a:off x="8229600" y="6491023"/>
              <a:ext cx="585788" cy="287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eaLnBrk="0" hangingPunct="0">
                <a:spcBef>
                  <a:spcPct val="50000"/>
                </a:spcBef>
                <a:defRPr/>
              </a:pPr>
              <a:r>
                <a:rPr lang="en-US" altLang="en-US" sz="800" b="1" dirty="0">
                  <a:solidFill>
                    <a:srgbClr val="FFFFFF"/>
                  </a:solidFill>
                  <a:effectLst/>
                </a:rPr>
                <a:t>Silence</a:t>
              </a:r>
            </a:p>
          </p:txBody>
        </p:sp>
        <p:sp>
          <p:nvSpPr>
            <p:cNvPr id="24" name="Text Box 65"/>
            <p:cNvSpPr txBox="1">
              <a:spLocks noChangeArrowheads="1"/>
            </p:cNvSpPr>
            <p:nvPr/>
          </p:nvSpPr>
          <p:spPr bwMode="auto">
            <a:xfrm>
              <a:off x="7010399" y="6491023"/>
              <a:ext cx="541338" cy="287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eaLnBrk="0" hangingPunct="0">
                <a:spcBef>
                  <a:spcPct val="50000"/>
                </a:spcBef>
                <a:defRPr/>
              </a:pPr>
              <a:r>
                <a:rPr lang="en-US" altLang="en-US" sz="800" b="1" smtClean="0">
                  <a:solidFill>
                    <a:srgbClr val="FFFFFF"/>
                  </a:solidFill>
                  <a:effectLst/>
                </a:rPr>
                <a:t>Wrong</a:t>
              </a:r>
              <a:endParaRPr lang="en-US" altLang="en-US" sz="800" b="1" dirty="0">
                <a:solidFill>
                  <a:srgbClr val="FFFFFF"/>
                </a:solidFill>
                <a:effectLst/>
              </a:endParaRPr>
            </a:p>
          </p:txBody>
        </p:sp>
        <p:sp>
          <p:nvSpPr>
            <p:cNvPr id="26" name="Text Box 69"/>
            <p:cNvSpPr txBox="1">
              <a:spLocks noChangeArrowheads="1"/>
            </p:cNvSpPr>
            <p:nvPr/>
          </p:nvSpPr>
          <p:spPr bwMode="auto">
            <a:xfrm>
              <a:off x="7885113" y="6491023"/>
              <a:ext cx="457200" cy="287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eaLnBrk="0" hangingPunct="0">
                <a:spcBef>
                  <a:spcPct val="50000"/>
                </a:spcBef>
                <a:defRPr/>
              </a:pPr>
              <a:r>
                <a:rPr lang="en-US" altLang="en-US" sz="800" b="1" dirty="0">
                  <a:solidFill>
                    <a:srgbClr val="FFFFFF"/>
                  </a:solidFill>
                  <a:effectLst/>
                </a:rPr>
                <a:t>Boo</a:t>
              </a:r>
            </a:p>
          </p:txBody>
        </p:sp>
        <p:sp>
          <p:nvSpPr>
            <p:cNvPr id="27" name="AutoShape 60">
              <a:hlinkClick r:id="" action="ppaction://noaction" highlightClick="1">
                <a:snd r:embed="rId8" name="cheering1.wav"/>
              </a:hlinkClick>
            </p:cNvPr>
            <p:cNvSpPr>
              <a:spLocks noChangeArrowheads="1"/>
            </p:cNvSpPr>
            <p:nvPr/>
          </p:nvSpPr>
          <p:spPr bwMode="auto">
            <a:xfrm>
              <a:off x="7512050" y="6172200"/>
              <a:ext cx="365125" cy="364822"/>
            </a:xfrm>
            <a:prstGeom prst="actionButtonSound">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eaLnBrk="0" hangingPunct="0">
                <a:defRPr/>
              </a:pPr>
              <a:endParaRPr lang="en-US" sz="2400">
                <a:solidFill>
                  <a:srgbClr val="000000"/>
                </a:solidFill>
              </a:endParaRPr>
            </a:p>
          </p:txBody>
        </p:sp>
        <p:sp>
          <p:nvSpPr>
            <p:cNvPr id="28" name="AutoShape 61">
              <a:hlinkClick r:id="" action="ppaction://noaction" highlightClick="1">
                <a:snd r:embed="rId9" name="Buzzer.wav"/>
              </a:hlinkClick>
            </p:cNvPr>
            <p:cNvSpPr>
              <a:spLocks noChangeArrowheads="1"/>
            </p:cNvSpPr>
            <p:nvPr/>
          </p:nvSpPr>
          <p:spPr bwMode="auto">
            <a:xfrm>
              <a:off x="7102475" y="6172200"/>
              <a:ext cx="365125" cy="364822"/>
            </a:xfrm>
            <a:prstGeom prst="actionButtonSound">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eaLnBrk="0" hangingPunct="0">
                <a:defRPr/>
              </a:pPr>
              <a:endParaRPr lang="en-US" sz="2400">
                <a:solidFill>
                  <a:srgbClr val="000000"/>
                </a:solidFill>
              </a:endParaRPr>
            </a:p>
          </p:txBody>
        </p:sp>
        <p:sp>
          <p:nvSpPr>
            <p:cNvPr id="29" name="AutoShape 62">
              <a:hlinkClick r:id="" action="ppaction://noaction" highlightClick="1" endSnd="1"/>
            </p:cNvPr>
            <p:cNvSpPr>
              <a:spLocks noChangeArrowheads="1"/>
            </p:cNvSpPr>
            <p:nvPr/>
          </p:nvSpPr>
          <p:spPr bwMode="auto">
            <a:xfrm>
              <a:off x="8328025" y="6172200"/>
              <a:ext cx="365125" cy="364822"/>
            </a:xfrm>
            <a:prstGeom prst="actionButtonSound">
              <a:avLst/>
            </a:prstGeom>
            <a:solidFill>
              <a:srgbClr val="F6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eaLnBrk="0" hangingPunct="0">
                <a:defRPr/>
              </a:pPr>
              <a:endParaRPr lang="en-US" sz="2400">
                <a:solidFill>
                  <a:srgbClr val="000000"/>
                </a:solidFill>
              </a:endParaRPr>
            </a:p>
          </p:txBody>
        </p:sp>
        <p:sp>
          <p:nvSpPr>
            <p:cNvPr id="31" name="AutoShape 68">
              <a:hlinkClick r:id="" action="ppaction://noaction" highlightClick="1">
                <a:snd r:embed="rId10" name="boo3.wav"/>
              </a:hlinkClick>
            </p:cNvPr>
            <p:cNvSpPr>
              <a:spLocks noChangeArrowheads="1"/>
            </p:cNvSpPr>
            <p:nvPr/>
          </p:nvSpPr>
          <p:spPr bwMode="auto">
            <a:xfrm>
              <a:off x="7924800" y="6172200"/>
              <a:ext cx="365125" cy="364822"/>
            </a:xfrm>
            <a:prstGeom prst="actionButtonSound">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eaLnBrk="0" hangingPunct="0">
                <a:defRPr/>
              </a:pPr>
              <a:endParaRPr lang="en-US" sz="2400">
                <a:solidFill>
                  <a:srgbClr val="000000"/>
                </a:solidFill>
              </a:endParaRPr>
            </a:p>
          </p:txBody>
        </p:sp>
      </p:grpSp>
      <p:pic>
        <p:nvPicPr>
          <p:cNvPr id="1032" name="Picture 2">
            <a:hlinkClick r:id="rId11" action="ppaction://hlinksldjump"/>
          </p:cNvPr>
          <p:cNvPicPr>
            <a:picLocks noChangeAspect="1" noChangeArrowheads="1"/>
          </p:cNvPicPr>
          <p:nvPr userDrawn="1"/>
        </p:nvPicPr>
        <p:blipFill>
          <a:blip r:embed="rId12" cstate="screen">
            <a:extLst>
              <a:ext uri="{28A0092B-C50C-407E-A947-70E740481C1C}">
                <a14:useLocalDpi xmlns:a14="http://schemas.microsoft.com/office/drawing/2010/main"/>
              </a:ext>
            </a:extLst>
          </a:blip>
          <a:srcRect/>
          <a:stretch>
            <a:fillRect/>
          </a:stretch>
        </p:blipFill>
        <p:spPr bwMode="auto">
          <a:xfrm>
            <a:off x="4268790" y="4489849"/>
            <a:ext cx="720725"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bwMode="auto">
          <a:xfrm>
            <a:off x="272192" y="4432677"/>
            <a:ext cx="2467413" cy="550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63"/>
          <p:cNvSpPr txBox="1">
            <a:spLocks noChangeArrowheads="1"/>
          </p:cNvSpPr>
          <p:nvPr userDrawn="1"/>
        </p:nvSpPr>
        <p:spPr bwMode="auto">
          <a:xfrm>
            <a:off x="6589714" y="4868466"/>
            <a:ext cx="57308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eaLnBrk="0" hangingPunct="0">
              <a:spcBef>
                <a:spcPct val="50000"/>
              </a:spcBef>
              <a:defRPr/>
            </a:pPr>
            <a:r>
              <a:rPr lang="en-US" altLang="en-US" sz="800" b="1" dirty="0" smtClean="0">
                <a:solidFill>
                  <a:srgbClr val="FFFFFF"/>
                </a:solidFill>
                <a:effectLst/>
              </a:rPr>
              <a:t>Correct</a:t>
            </a:r>
            <a:endParaRPr lang="en-US" altLang="en-US" sz="800" b="1" dirty="0">
              <a:solidFill>
                <a:srgbClr val="FFFFFF"/>
              </a:solidFill>
              <a:effectLst/>
            </a:endParaRPr>
          </a:p>
        </p:txBody>
      </p:sp>
      <p:sp>
        <p:nvSpPr>
          <p:cNvPr id="18" name="AutoShape 60">
            <a:hlinkClick r:id="" action="ppaction://noaction" highlightClick="1">
              <a:snd r:embed="rId14" name="Ding.wav"/>
            </a:hlinkClick>
          </p:cNvPr>
          <p:cNvSpPr>
            <a:spLocks noChangeArrowheads="1"/>
          </p:cNvSpPr>
          <p:nvPr userDrawn="1"/>
        </p:nvSpPr>
        <p:spPr bwMode="auto">
          <a:xfrm>
            <a:off x="6673851" y="4629150"/>
            <a:ext cx="365125" cy="273844"/>
          </a:xfrm>
          <a:prstGeom prst="actionButtonSound">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eaLnBrk="0" hangingPunct="0">
              <a:defRPr/>
            </a:pPr>
            <a:endParaRPr lang="en-US" sz="2400">
              <a:solidFill>
                <a:srgbClr val="000000"/>
              </a:solidFill>
            </a:endParaRPr>
          </a:p>
        </p:txBody>
      </p:sp>
    </p:spTree>
    <p:extLst>
      <p:ext uri="{BB962C8B-B14F-4D97-AF65-F5344CB8AC3E}">
        <p14:creationId xmlns:p14="http://schemas.microsoft.com/office/powerpoint/2010/main" val="289056330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3.jpe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8.png"/><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image" Target="../media/image13.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4.xml"/><Relationship Id="rId5" Type="http://schemas.openxmlformats.org/officeDocument/2006/relationships/image" Target="../media/image13.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18.jpeg"/><Relationship Id="rId7" Type="http://schemas.openxmlformats.org/officeDocument/2006/relationships/slide" Target="slide14.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slide" Target="slide19.xml"/><Relationship Id="rId11" Type="http://schemas.openxmlformats.org/officeDocument/2006/relationships/slide" Target="slide17.xml"/><Relationship Id="rId5" Type="http://schemas.openxmlformats.org/officeDocument/2006/relationships/slide" Target="slide12.xml"/><Relationship Id="rId10" Type="http://schemas.openxmlformats.org/officeDocument/2006/relationships/slide" Target="slide22.xml"/><Relationship Id="rId4" Type="http://schemas.openxmlformats.org/officeDocument/2006/relationships/slide" Target="slide10.xml"/><Relationship Id="rId9" Type="http://schemas.openxmlformats.org/officeDocument/2006/relationships/slide" Target="slide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20928" y="2038350"/>
            <a:ext cx="1789272" cy="830997"/>
          </a:xfrm>
          <a:prstGeom prst="rect">
            <a:avLst/>
          </a:prstGeom>
          <a:noFill/>
        </p:spPr>
        <p:txBody>
          <a:bodyPr wrap="none" rtlCol="0">
            <a:spAutoFit/>
          </a:bodyPr>
          <a:lstStyle/>
          <a:p>
            <a:r>
              <a:rPr lang="en-US" sz="4800" dirty="0" err="1" smtClean="0"/>
              <a:t>Lec</a:t>
            </a:r>
            <a:r>
              <a:rPr lang="en-US" sz="4800" dirty="0" smtClean="0"/>
              <a:t> - 6</a:t>
            </a:r>
            <a:endParaRPr lang="en-US" sz="4800" dirty="0"/>
          </a:p>
        </p:txBody>
      </p:sp>
    </p:spTree>
    <p:extLst>
      <p:ext uri="{BB962C8B-B14F-4D97-AF65-F5344CB8AC3E}">
        <p14:creationId xmlns:p14="http://schemas.microsoft.com/office/powerpoint/2010/main" val="2394226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5"/>
          <p:cNvSpPr txBox="1">
            <a:spLocks noChangeArrowheads="1"/>
          </p:cNvSpPr>
          <p:nvPr/>
        </p:nvSpPr>
        <p:spPr bwMode="auto">
          <a:xfrm>
            <a:off x="838203" y="438150"/>
            <a:ext cx="75660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fontAlgn="base" hangingPunct="0">
              <a:spcBef>
                <a:spcPct val="0"/>
              </a:spcBef>
              <a:spcAft>
                <a:spcPct val="0"/>
              </a:spcAft>
              <a:buFontTx/>
              <a:buNone/>
            </a:pPr>
            <a:r>
              <a:rPr lang="en-US" altLang="en-US" dirty="0">
                <a:solidFill>
                  <a:srgbClr val="FFFFFF"/>
                </a:solidFill>
                <a:effectLst>
                  <a:outerShdw blurRad="38100" dist="38100" dir="2700000" algn="tl">
                    <a:srgbClr val="000000">
                      <a:alpha val="43137"/>
                    </a:srgbClr>
                  </a:outerShdw>
                </a:effectLst>
                <a:latin typeface="Arial Black" pitchFamily="34" charset="0"/>
                <a:cs typeface="Arial" charset="0"/>
              </a:rPr>
              <a:t>If a ray of light strikes the glass slab at </a:t>
            </a:r>
            <a:r>
              <a:rPr lang="en-US" altLang="en-US" dirty="0" smtClean="0">
                <a:solidFill>
                  <a:srgbClr val="FFFFFF"/>
                </a:solidFill>
                <a:effectLst>
                  <a:outerShdw blurRad="38100" dist="38100" dir="2700000" algn="tl">
                    <a:srgbClr val="000000">
                      <a:alpha val="43137"/>
                    </a:srgbClr>
                  </a:outerShdw>
                </a:effectLst>
                <a:latin typeface="Arial Black" pitchFamily="34" charset="0"/>
                <a:cs typeface="Arial" charset="0"/>
              </a:rPr>
              <a:t>30</a:t>
            </a:r>
            <a:r>
              <a:rPr lang="en-US" altLang="en-US" dirty="0" smtClean="0">
                <a:solidFill>
                  <a:srgbClr val="FFFFFF"/>
                </a:solidFill>
                <a:effectLst>
                  <a:outerShdw blurRad="38100" dist="38100" dir="2700000" algn="tl">
                    <a:srgbClr val="000000">
                      <a:alpha val="43137"/>
                    </a:srgbClr>
                  </a:outerShdw>
                </a:effectLst>
                <a:latin typeface="Arial Black" pitchFamily="34" charset="0"/>
                <a:cs typeface="Arial" charset="0"/>
                <a:sym typeface="Symbol"/>
              </a:rPr>
              <a:t></a:t>
            </a:r>
            <a:r>
              <a:rPr lang="en-US" altLang="en-US" dirty="0" smtClean="0">
                <a:solidFill>
                  <a:srgbClr val="FFFFFF"/>
                </a:solidFill>
                <a:effectLst>
                  <a:outerShdw blurRad="38100" dist="38100" dir="2700000" algn="tl">
                    <a:srgbClr val="000000">
                      <a:alpha val="43137"/>
                    </a:srgbClr>
                  </a:outerShdw>
                </a:effectLst>
                <a:latin typeface="Arial Black" pitchFamily="34" charset="0"/>
                <a:cs typeface="Arial" charset="0"/>
              </a:rPr>
              <a:t>. </a:t>
            </a:r>
            <a:r>
              <a:rPr lang="en-US" altLang="en-US" dirty="0">
                <a:solidFill>
                  <a:srgbClr val="FFFFFF"/>
                </a:solidFill>
                <a:effectLst>
                  <a:outerShdw blurRad="38100" dist="38100" dir="2700000" algn="tl">
                    <a:srgbClr val="000000">
                      <a:alpha val="43137"/>
                    </a:srgbClr>
                  </a:outerShdw>
                </a:effectLst>
                <a:latin typeface="Arial Black" pitchFamily="34" charset="0"/>
                <a:cs typeface="Arial" charset="0"/>
              </a:rPr>
              <a:t>What is the angle of incidence? </a:t>
            </a:r>
          </a:p>
        </p:txBody>
      </p:sp>
      <p:sp>
        <p:nvSpPr>
          <p:cNvPr id="9" name="Rectangle 8"/>
          <p:cNvSpPr/>
          <p:nvPr/>
        </p:nvSpPr>
        <p:spPr>
          <a:xfrm>
            <a:off x="838200" y="2038350"/>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(A)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err="1">
                <a:solidFill>
                  <a:srgbClr val="FFFFFF"/>
                </a:solidFill>
                <a:effectLst>
                  <a:outerShdw blurRad="38100" dist="38100" dir="2700000" algn="tl">
                    <a:srgbClr val="000000">
                      <a:alpha val="43137"/>
                    </a:srgbClr>
                  </a:outerShdw>
                </a:effectLst>
              </a:rPr>
              <a:t>i</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 30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10" name="Rectangle 9"/>
          <p:cNvSpPr/>
          <p:nvPr/>
        </p:nvSpPr>
        <p:spPr>
          <a:xfrm>
            <a:off x="5020621" y="2038350"/>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(C)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err="1">
                <a:solidFill>
                  <a:srgbClr val="FFFFFF"/>
                </a:solidFill>
                <a:effectLst>
                  <a:outerShdw blurRad="38100" dist="38100" dir="2700000" algn="tl">
                    <a:srgbClr val="000000">
                      <a:alpha val="43137"/>
                    </a:srgbClr>
                  </a:outerShdw>
                </a:effectLst>
              </a:rPr>
              <a:t>i</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40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11" name="Rectangle 10"/>
          <p:cNvSpPr/>
          <p:nvPr/>
        </p:nvSpPr>
        <p:spPr>
          <a:xfrm>
            <a:off x="838200" y="2881015"/>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(B)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err="1">
                <a:solidFill>
                  <a:srgbClr val="FFFFFF"/>
                </a:solidFill>
                <a:effectLst>
                  <a:outerShdw blurRad="38100" dist="38100" dir="2700000" algn="tl">
                    <a:srgbClr val="000000">
                      <a:alpha val="43137"/>
                    </a:srgbClr>
                  </a:outerShdw>
                </a:effectLst>
              </a:rPr>
              <a:t>i</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60</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12" name="Rectangle 11"/>
          <p:cNvSpPr/>
          <p:nvPr/>
        </p:nvSpPr>
        <p:spPr>
          <a:xfrm>
            <a:off x="5020621" y="2881015"/>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(D)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err="1">
                <a:solidFill>
                  <a:srgbClr val="FFFFFF"/>
                </a:solidFill>
                <a:effectLst>
                  <a:outerShdw blurRad="38100" dist="38100" dir="2700000" algn="tl">
                    <a:srgbClr val="000000">
                      <a:alpha val="43137"/>
                    </a:srgbClr>
                  </a:outerShdw>
                </a:effectLst>
              </a:rPr>
              <a:t>i</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Tree>
    <p:extLst>
      <p:ext uri="{BB962C8B-B14F-4D97-AF65-F5344CB8AC3E}">
        <p14:creationId xmlns:p14="http://schemas.microsoft.com/office/powerpoint/2010/main" val="3133549063"/>
      </p:ext>
    </p:extLst>
  </p:cSld>
  <p:clrMapOvr>
    <a:masterClrMapping/>
  </p:clrMapOvr>
  <p:transition spd="slow">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794284" y="2896239"/>
            <a:ext cx="2564866" cy="674964"/>
          </a:xfrm>
          <a:prstGeom prst="roundRect">
            <a:avLst/>
          </a:prstGeom>
          <a:solidFill>
            <a:srgbClr val="00FF00">
              <a:alpha val="6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Box 5"/>
          <p:cNvSpPr txBox="1">
            <a:spLocks noChangeArrowheads="1"/>
          </p:cNvSpPr>
          <p:nvPr/>
        </p:nvSpPr>
        <p:spPr bwMode="auto">
          <a:xfrm>
            <a:off x="838203" y="438150"/>
            <a:ext cx="75660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fontAlgn="base" hangingPunct="0">
              <a:spcBef>
                <a:spcPct val="0"/>
              </a:spcBef>
              <a:spcAft>
                <a:spcPct val="0"/>
              </a:spcAft>
              <a:buFontTx/>
              <a:buNone/>
            </a:pPr>
            <a:r>
              <a:rPr lang="en-US" altLang="en-US" dirty="0">
                <a:solidFill>
                  <a:srgbClr val="FFFFFF"/>
                </a:solidFill>
                <a:effectLst>
                  <a:outerShdw blurRad="38100" dist="38100" dir="2700000" algn="tl">
                    <a:srgbClr val="000000">
                      <a:alpha val="43137"/>
                    </a:srgbClr>
                  </a:outerShdw>
                </a:effectLst>
                <a:latin typeface="Arial Black" pitchFamily="34" charset="0"/>
                <a:cs typeface="Arial" charset="0"/>
              </a:rPr>
              <a:t>If a ray of light strikes the glass slab at </a:t>
            </a:r>
            <a:r>
              <a:rPr lang="en-US" altLang="en-US" dirty="0" smtClean="0">
                <a:solidFill>
                  <a:srgbClr val="FFFFFF"/>
                </a:solidFill>
                <a:effectLst>
                  <a:outerShdw blurRad="38100" dist="38100" dir="2700000" algn="tl">
                    <a:srgbClr val="000000">
                      <a:alpha val="43137"/>
                    </a:srgbClr>
                  </a:outerShdw>
                </a:effectLst>
                <a:latin typeface="Arial Black" pitchFamily="34" charset="0"/>
                <a:cs typeface="Arial" charset="0"/>
              </a:rPr>
              <a:t>30</a:t>
            </a:r>
            <a:r>
              <a:rPr lang="en-US" altLang="en-US" dirty="0" smtClean="0">
                <a:solidFill>
                  <a:srgbClr val="FFFFFF"/>
                </a:solidFill>
                <a:effectLst>
                  <a:outerShdw blurRad="38100" dist="38100" dir="2700000" algn="tl">
                    <a:srgbClr val="000000">
                      <a:alpha val="43137"/>
                    </a:srgbClr>
                  </a:outerShdw>
                </a:effectLst>
                <a:latin typeface="Arial Black" pitchFamily="34" charset="0"/>
                <a:cs typeface="Arial" charset="0"/>
                <a:sym typeface="Symbol"/>
              </a:rPr>
              <a:t></a:t>
            </a:r>
            <a:r>
              <a:rPr lang="en-US" altLang="en-US" dirty="0" smtClean="0">
                <a:solidFill>
                  <a:srgbClr val="FFFFFF"/>
                </a:solidFill>
                <a:effectLst>
                  <a:outerShdw blurRad="38100" dist="38100" dir="2700000" algn="tl">
                    <a:srgbClr val="000000">
                      <a:alpha val="43137"/>
                    </a:srgbClr>
                  </a:outerShdw>
                </a:effectLst>
                <a:latin typeface="Arial Black" pitchFamily="34" charset="0"/>
                <a:cs typeface="Arial" charset="0"/>
              </a:rPr>
              <a:t>. </a:t>
            </a:r>
            <a:r>
              <a:rPr lang="en-US" altLang="en-US" dirty="0">
                <a:solidFill>
                  <a:srgbClr val="FFFFFF"/>
                </a:solidFill>
                <a:effectLst>
                  <a:outerShdw blurRad="38100" dist="38100" dir="2700000" algn="tl">
                    <a:srgbClr val="000000">
                      <a:alpha val="43137"/>
                    </a:srgbClr>
                  </a:outerShdw>
                </a:effectLst>
                <a:latin typeface="Arial Black" pitchFamily="34" charset="0"/>
                <a:cs typeface="Arial" charset="0"/>
              </a:rPr>
              <a:t>What is the angle of incidence? </a:t>
            </a:r>
          </a:p>
        </p:txBody>
      </p:sp>
      <p:sp>
        <p:nvSpPr>
          <p:cNvPr id="4" name="Rectangle 3"/>
          <p:cNvSpPr/>
          <p:nvPr/>
        </p:nvSpPr>
        <p:spPr>
          <a:xfrm>
            <a:off x="838200" y="2038350"/>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(A)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err="1">
                <a:solidFill>
                  <a:srgbClr val="FFFFFF"/>
                </a:solidFill>
                <a:effectLst>
                  <a:outerShdw blurRad="38100" dist="38100" dir="2700000" algn="tl">
                    <a:srgbClr val="000000">
                      <a:alpha val="43137"/>
                    </a:srgbClr>
                  </a:outerShdw>
                </a:effectLst>
              </a:rPr>
              <a:t>i</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 30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5" name="Rectangle 4"/>
          <p:cNvSpPr/>
          <p:nvPr/>
        </p:nvSpPr>
        <p:spPr>
          <a:xfrm>
            <a:off x="5020621" y="2038350"/>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(C)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err="1">
                <a:solidFill>
                  <a:srgbClr val="FFFFFF"/>
                </a:solidFill>
                <a:effectLst>
                  <a:outerShdw blurRad="38100" dist="38100" dir="2700000" algn="tl">
                    <a:srgbClr val="000000">
                      <a:alpha val="43137"/>
                    </a:srgbClr>
                  </a:outerShdw>
                </a:effectLst>
              </a:rPr>
              <a:t>i</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40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6" name="Rectangle 5"/>
          <p:cNvSpPr/>
          <p:nvPr/>
        </p:nvSpPr>
        <p:spPr>
          <a:xfrm>
            <a:off x="838200" y="2881015"/>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(B)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err="1">
                <a:solidFill>
                  <a:srgbClr val="FFFFFF"/>
                </a:solidFill>
                <a:effectLst>
                  <a:outerShdw blurRad="38100" dist="38100" dir="2700000" algn="tl">
                    <a:srgbClr val="000000">
                      <a:alpha val="43137"/>
                    </a:srgbClr>
                  </a:outerShdw>
                </a:effectLst>
              </a:rPr>
              <a:t>i</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60</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7" name="Rectangle 6"/>
          <p:cNvSpPr/>
          <p:nvPr/>
        </p:nvSpPr>
        <p:spPr>
          <a:xfrm>
            <a:off x="5020621" y="2881015"/>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(D)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err="1">
                <a:solidFill>
                  <a:srgbClr val="FFFFFF"/>
                </a:solidFill>
                <a:effectLst>
                  <a:outerShdw blurRad="38100" dist="38100" dir="2700000" algn="tl">
                    <a:srgbClr val="000000">
                      <a:alpha val="43137"/>
                    </a:srgbClr>
                  </a:outerShdw>
                </a:effectLst>
              </a:rPr>
              <a:t>i</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Tree>
    <p:extLst>
      <p:ext uri="{BB962C8B-B14F-4D97-AF65-F5344CB8AC3E}">
        <p14:creationId xmlns:p14="http://schemas.microsoft.com/office/powerpoint/2010/main" val="9486046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6" dur="125" autoRev="1" fill="remove"/>
                                        <p:tgtEl>
                                          <p:spTgt spid="8"/>
                                        </p:tgtEl>
                                        <p:attrNameLst>
                                          <p:attrName>style.color</p:attrName>
                                        </p:attrNameLst>
                                      </p:cBhvr>
                                      <p:to>
                                        <a:schemeClr val="bg1"/>
                                      </p:to>
                                    </p:animClr>
                                    <p:animClr clrSpc="rgb" dir="cw">
                                      <p:cBhvr>
                                        <p:cTn id="7" dur="125" autoRev="1" fill="remove"/>
                                        <p:tgtEl>
                                          <p:spTgt spid="8"/>
                                        </p:tgtEl>
                                        <p:attrNameLst>
                                          <p:attrName>fillcolor</p:attrName>
                                        </p:attrNameLst>
                                      </p:cBhvr>
                                      <p:to>
                                        <a:schemeClr val="bg1"/>
                                      </p:to>
                                    </p:animClr>
                                    <p:set>
                                      <p:cBhvr>
                                        <p:cTn id="8" dur="125" autoRev="1" fill="remove"/>
                                        <p:tgtEl>
                                          <p:spTgt spid="8"/>
                                        </p:tgtEl>
                                        <p:attrNameLst>
                                          <p:attrName>fill.type</p:attrName>
                                        </p:attrNameLst>
                                      </p:cBhvr>
                                      <p:to>
                                        <p:strVal val="solid"/>
                                      </p:to>
                                    </p:set>
                                    <p:set>
                                      <p:cBhvr>
                                        <p:cTn id="9" dur="125" autoRev="1" fill="remove"/>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a:spLocks noChangeArrowheads="1"/>
          </p:cNvSpPr>
          <p:nvPr/>
        </p:nvSpPr>
        <p:spPr bwMode="auto">
          <a:xfrm>
            <a:off x="838203" y="438150"/>
            <a:ext cx="75660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fontAlgn="base" hangingPunct="0">
              <a:spcBef>
                <a:spcPct val="0"/>
              </a:spcBef>
              <a:spcAft>
                <a:spcPct val="0"/>
              </a:spcAft>
              <a:buFontTx/>
              <a:buNone/>
            </a:pPr>
            <a:r>
              <a:rPr lang="en-US" altLang="en-US" dirty="0">
                <a:solidFill>
                  <a:srgbClr val="FFFFFF"/>
                </a:solidFill>
                <a:effectLst>
                  <a:outerShdw blurRad="38100" dist="38100" dir="2700000" algn="tl">
                    <a:srgbClr val="000000">
                      <a:alpha val="43137"/>
                    </a:srgbClr>
                  </a:outerShdw>
                </a:effectLst>
                <a:latin typeface="Arial Black" pitchFamily="34" charset="0"/>
                <a:cs typeface="Arial" charset="0"/>
              </a:rPr>
              <a:t>If a ray of light strikes the glass slab normally. What is the angle of incidence? </a:t>
            </a:r>
          </a:p>
        </p:txBody>
      </p:sp>
      <p:sp>
        <p:nvSpPr>
          <p:cNvPr id="9" name="Rectangle 8"/>
          <p:cNvSpPr/>
          <p:nvPr/>
        </p:nvSpPr>
        <p:spPr>
          <a:xfrm>
            <a:off x="838200" y="2038350"/>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(A)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err="1">
                <a:solidFill>
                  <a:srgbClr val="FFFFFF"/>
                </a:solidFill>
                <a:effectLst>
                  <a:outerShdw blurRad="38100" dist="38100" dir="2700000" algn="tl">
                    <a:srgbClr val="000000">
                      <a:alpha val="43137"/>
                    </a:srgbClr>
                  </a:outerShdw>
                </a:effectLst>
              </a:rPr>
              <a:t>i</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 30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10" name="Rectangle 9"/>
          <p:cNvSpPr/>
          <p:nvPr/>
        </p:nvSpPr>
        <p:spPr>
          <a:xfrm>
            <a:off x="5020621" y="2038350"/>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(C)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err="1">
                <a:solidFill>
                  <a:srgbClr val="FFFFFF"/>
                </a:solidFill>
                <a:effectLst>
                  <a:outerShdw blurRad="38100" dist="38100" dir="2700000" algn="tl">
                    <a:srgbClr val="000000">
                      <a:alpha val="43137"/>
                    </a:srgbClr>
                  </a:outerShdw>
                </a:effectLst>
              </a:rPr>
              <a:t>i</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40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11" name="Rectangle 10"/>
          <p:cNvSpPr/>
          <p:nvPr/>
        </p:nvSpPr>
        <p:spPr>
          <a:xfrm>
            <a:off x="838200" y="2881015"/>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(B)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err="1">
                <a:solidFill>
                  <a:srgbClr val="FFFFFF"/>
                </a:solidFill>
                <a:effectLst>
                  <a:outerShdw blurRad="38100" dist="38100" dir="2700000" algn="tl">
                    <a:srgbClr val="000000">
                      <a:alpha val="43137"/>
                    </a:srgbClr>
                  </a:outerShdw>
                </a:effectLst>
              </a:rPr>
              <a:t>i</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60</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12" name="Rectangle 11"/>
          <p:cNvSpPr/>
          <p:nvPr/>
        </p:nvSpPr>
        <p:spPr>
          <a:xfrm>
            <a:off x="5020621" y="2881015"/>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(D)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err="1">
                <a:solidFill>
                  <a:srgbClr val="FFFFFF"/>
                </a:solidFill>
                <a:effectLst>
                  <a:outerShdw blurRad="38100" dist="38100" dir="2700000" algn="tl">
                    <a:srgbClr val="000000">
                      <a:alpha val="43137"/>
                    </a:srgbClr>
                  </a:outerShdw>
                </a:effectLst>
              </a:rPr>
              <a:t>i</a:t>
            </a:r>
            <a:r>
              <a:rPr lang="en-US" sz="3600" b="1" i="1" dirty="0">
                <a:solidFill>
                  <a:srgbClr val="FFFFFF"/>
                </a:solidFill>
                <a:effectLst>
                  <a:outerShdw blurRad="38100" dist="38100" dir="2700000" algn="tl">
                    <a:srgbClr val="000000">
                      <a:alpha val="43137"/>
                    </a:srgbClr>
                  </a:outerShdw>
                </a:effectLst>
              </a:rPr>
              <a:t>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Tree>
    <p:extLst>
      <p:ext uri="{BB962C8B-B14F-4D97-AF65-F5344CB8AC3E}">
        <p14:creationId xmlns:p14="http://schemas.microsoft.com/office/powerpoint/2010/main" val="1930384407"/>
      </p:ext>
    </p:extLst>
  </p:cSld>
  <p:clrMapOvr>
    <a:masterClrMapping/>
  </p:clrMapOvr>
  <p:transition spd="slow">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53000" y="2896239"/>
            <a:ext cx="2564866" cy="674964"/>
          </a:xfrm>
          <a:prstGeom prst="roundRect">
            <a:avLst/>
          </a:prstGeom>
          <a:solidFill>
            <a:srgbClr val="00FF00">
              <a:alpha val="6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extBox 5"/>
          <p:cNvSpPr txBox="1">
            <a:spLocks noChangeArrowheads="1"/>
          </p:cNvSpPr>
          <p:nvPr/>
        </p:nvSpPr>
        <p:spPr bwMode="auto">
          <a:xfrm>
            <a:off x="838203" y="438150"/>
            <a:ext cx="75660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fontAlgn="base" hangingPunct="0">
              <a:spcBef>
                <a:spcPct val="0"/>
              </a:spcBef>
              <a:spcAft>
                <a:spcPct val="0"/>
              </a:spcAft>
              <a:buFontTx/>
              <a:buNone/>
            </a:pPr>
            <a:r>
              <a:rPr lang="en-US" altLang="en-US" dirty="0">
                <a:solidFill>
                  <a:srgbClr val="FFFFFF"/>
                </a:solidFill>
                <a:effectLst>
                  <a:outerShdw blurRad="38100" dist="38100" dir="2700000" algn="tl">
                    <a:srgbClr val="000000">
                      <a:alpha val="43137"/>
                    </a:srgbClr>
                  </a:outerShdw>
                </a:effectLst>
                <a:latin typeface="Arial Black" pitchFamily="34" charset="0"/>
                <a:cs typeface="Arial" charset="0"/>
              </a:rPr>
              <a:t>If a ray of light strikes the glass slab normally. What is the angle of incidence</a:t>
            </a:r>
            <a:r>
              <a:rPr lang="en-US" altLang="en-US" dirty="0" smtClean="0">
                <a:solidFill>
                  <a:srgbClr val="FFFFFF"/>
                </a:solidFill>
                <a:effectLst>
                  <a:outerShdw blurRad="38100" dist="38100" dir="2700000" algn="tl">
                    <a:srgbClr val="000000">
                      <a:alpha val="43137"/>
                    </a:srgbClr>
                  </a:outerShdw>
                </a:effectLst>
                <a:latin typeface="Arial Black" pitchFamily="34" charset="0"/>
                <a:cs typeface="Arial" charset="0"/>
              </a:rPr>
              <a:t>?</a:t>
            </a:r>
            <a:endParaRPr lang="en-US" altLang="en-US" dirty="0">
              <a:solidFill>
                <a:srgbClr val="FFFFFF"/>
              </a:solidFill>
              <a:effectLst>
                <a:outerShdw blurRad="38100" dist="38100" dir="2700000" algn="tl">
                  <a:srgbClr val="000000">
                    <a:alpha val="43137"/>
                  </a:srgbClr>
                </a:outerShdw>
              </a:effectLst>
              <a:latin typeface="Arial Black" pitchFamily="34" charset="0"/>
              <a:cs typeface="Arial" charset="0"/>
            </a:endParaRPr>
          </a:p>
        </p:txBody>
      </p:sp>
      <p:sp>
        <p:nvSpPr>
          <p:cNvPr id="5" name="Rectangle 4"/>
          <p:cNvSpPr/>
          <p:nvPr/>
        </p:nvSpPr>
        <p:spPr>
          <a:xfrm>
            <a:off x="838200" y="2038350"/>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(A)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err="1">
                <a:solidFill>
                  <a:srgbClr val="FFFFFF"/>
                </a:solidFill>
                <a:effectLst>
                  <a:outerShdw blurRad="38100" dist="38100" dir="2700000" algn="tl">
                    <a:srgbClr val="000000">
                      <a:alpha val="43137"/>
                    </a:srgbClr>
                  </a:outerShdw>
                </a:effectLst>
              </a:rPr>
              <a:t>i</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 30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6" name="Rectangle 5"/>
          <p:cNvSpPr/>
          <p:nvPr/>
        </p:nvSpPr>
        <p:spPr>
          <a:xfrm>
            <a:off x="5020621" y="2038350"/>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(C)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err="1">
                <a:solidFill>
                  <a:srgbClr val="FFFFFF"/>
                </a:solidFill>
                <a:effectLst>
                  <a:outerShdw blurRad="38100" dist="38100" dir="2700000" algn="tl">
                    <a:srgbClr val="000000">
                      <a:alpha val="43137"/>
                    </a:srgbClr>
                  </a:outerShdw>
                </a:effectLst>
              </a:rPr>
              <a:t>i</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40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7" name="Rectangle 6"/>
          <p:cNvSpPr/>
          <p:nvPr/>
        </p:nvSpPr>
        <p:spPr>
          <a:xfrm>
            <a:off x="838200" y="2881015"/>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(B)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err="1">
                <a:solidFill>
                  <a:srgbClr val="FFFFFF"/>
                </a:solidFill>
                <a:effectLst>
                  <a:outerShdw blurRad="38100" dist="38100" dir="2700000" algn="tl">
                    <a:srgbClr val="000000">
                      <a:alpha val="43137"/>
                    </a:srgbClr>
                  </a:outerShdw>
                </a:effectLst>
              </a:rPr>
              <a:t>i</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60</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8" name="Rectangle 7"/>
          <p:cNvSpPr/>
          <p:nvPr/>
        </p:nvSpPr>
        <p:spPr>
          <a:xfrm>
            <a:off x="5020621" y="2881015"/>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(D)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err="1">
                <a:solidFill>
                  <a:srgbClr val="FFFFFF"/>
                </a:solidFill>
                <a:effectLst>
                  <a:outerShdw blurRad="38100" dist="38100" dir="2700000" algn="tl">
                    <a:srgbClr val="000000">
                      <a:alpha val="43137"/>
                    </a:srgbClr>
                  </a:outerShdw>
                </a:effectLst>
              </a:rPr>
              <a:t>i</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Tree>
    <p:extLst>
      <p:ext uri="{BB962C8B-B14F-4D97-AF65-F5344CB8AC3E}">
        <p14:creationId xmlns:p14="http://schemas.microsoft.com/office/powerpoint/2010/main" val="38814304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6" dur="125" autoRev="1" fill="remove"/>
                                        <p:tgtEl>
                                          <p:spTgt spid="3"/>
                                        </p:tgtEl>
                                        <p:attrNameLst>
                                          <p:attrName>style.color</p:attrName>
                                        </p:attrNameLst>
                                      </p:cBhvr>
                                      <p:to>
                                        <a:schemeClr val="bg1"/>
                                      </p:to>
                                    </p:animClr>
                                    <p:animClr clrSpc="rgb" dir="cw">
                                      <p:cBhvr>
                                        <p:cTn id="7" dur="125" autoRev="1" fill="remove"/>
                                        <p:tgtEl>
                                          <p:spTgt spid="3"/>
                                        </p:tgtEl>
                                        <p:attrNameLst>
                                          <p:attrName>fillcolor</p:attrName>
                                        </p:attrNameLst>
                                      </p:cBhvr>
                                      <p:to>
                                        <a:schemeClr val="bg1"/>
                                      </p:to>
                                    </p:animClr>
                                    <p:set>
                                      <p:cBhvr>
                                        <p:cTn id="8" dur="125" autoRev="1" fill="remove"/>
                                        <p:tgtEl>
                                          <p:spTgt spid="3"/>
                                        </p:tgtEl>
                                        <p:attrNameLst>
                                          <p:attrName>fill.type</p:attrName>
                                        </p:attrNameLst>
                                      </p:cBhvr>
                                      <p:to>
                                        <p:strVal val="solid"/>
                                      </p:to>
                                    </p:set>
                                    <p:set>
                                      <p:cBhvr>
                                        <p:cTn id="9" dur="125" autoRev="1" fill="remove"/>
                                        <p:tgtEl>
                                          <p:spTgt spid="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a:spLocks noChangeArrowheads="1"/>
          </p:cNvSpPr>
          <p:nvPr/>
        </p:nvSpPr>
        <p:spPr bwMode="auto">
          <a:xfrm>
            <a:off x="838203" y="438150"/>
            <a:ext cx="75660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fontAlgn="base" hangingPunct="0">
              <a:spcBef>
                <a:spcPct val="0"/>
              </a:spcBef>
              <a:spcAft>
                <a:spcPct val="0"/>
              </a:spcAft>
              <a:buFontTx/>
              <a:buNone/>
            </a:pPr>
            <a:r>
              <a:rPr lang="en-US" altLang="en-US" dirty="0">
                <a:solidFill>
                  <a:srgbClr val="FFFFFF"/>
                </a:solidFill>
                <a:effectLst>
                  <a:outerShdw blurRad="38100" dist="38100" dir="2700000" algn="tl">
                    <a:srgbClr val="000000">
                      <a:alpha val="43137"/>
                    </a:srgbClr>
                  </a:outerShdw>
                </a:effectLst>
                <a:latin typeface="Arial Black" pitchFamily="34" charset="0"/>
                <a:cs typeface="Arial" charset="0"/>
              </a:rPr>
              <a:t>If a ray of light strikes the glass slab at </a:t>
            </a:r>
            <a:r>
              <a:rPr lang="en-US" altLang="en-US" dirty="0" smtClean="0">
                <a:solidFill>
                  <a:srgbClr val="FFFFFF"/>
                </a:solidFill>
                <a:effectLst>
                  <a:outerShdw blurRad="38100" dist="38100" dir="2700000" algn="tl">
                    <a:srgbClr val="000000">
                      <a:alpha val="43137"/>
                    </a:srgbClr>
                  </a:outerShdw>
                </a:effectLst>
                <a:latin typeface="Arial Black" pitchFamily="34" charset="0"/>
                <a:cs typeface="Arial" charset="0"/>
              </a:rPr>
              <a:t>30</a:t>
            </a:r>
            <a:r>
              <a:rPr lang="en-US" altLang="en-US" dirty="0" smtClean="0">
                <a:solidFill>
                  <a:srgbClr val="FFFFFF"/>
                </a:solidFill>
                <a:effectLst>
                  <a:outerShdw blurRad="38100" dist="38100" dir="2700000" algn="tl">
                    <a:srgbClr val="000000">
                      <a:alpha val="43137"/>
                    </a:srgbClr>
                  </a:outerShdw>
                </a:effectLst>
                <a:latin typeface="Arial Black" pitchFamily="34" charset="0"/>
                <a:cs typeface="Arial" charset="0"/>
                <a:sym typeface="Symbol"/>
              </a:rPr>
              <a:t></a:t>
            </a:r>
            <a:r>
              <a:rPr lang="en-US" altLang="en-US" dirty="0" smtClean="0">
                <a:solidFill>
                  <a:srgbClr val="FFFFFF"/>
                </a:solidFill>
                <a:effectLst>
                  <a:outerShdw blurRad="38100" dist="38100" dir="2700000" algn="tl">
                    <a:srgbClr val="000000">
                      <a:alpha val="43137"/>
                    </a:srgbClr>
                  </a:outerShdw>
                </a:effectLst>
                <a:latin typeface="Arial Black" pitchFamily="34" charset="0"/>
                <a:cs typeface="Arial" charset="0"/>
              </a:rPr>
              <a:t>. </a:t>
            </a:r>
            <a:r>
              <a:rPr lang="en-US" altLang="en-US" dirty="0">
                <a:solidFill>
                  <a:srgbClr val="FFFFFF"/>
                </a:solidFill>
                <a:effectLst>
                  <a:outerShdw blurRad="38100" dist="38100" dir="2700000" algn="tl">
                    <a:srgbClr val="000000">
                      <a:alpha val="43137"/>
                    </a:srgbClr>
                  </a:outerShdw>
                </a:effectLst>
                <a:latin typeface="Arial Black" pitchFamily="34" charset="0"/>
                <a:cs typeface="Arial" charset="0"/>
              </a:rPr>
              <a:t>What is the angle of emergence? </a:t>
            </a:r>
          </a:p>
        </p:txBody>
      </p:sp>
      <p:sp>
        <p:nvSpPr>
          <p:cNvPr id="4" name="Rectangle 3"/>
          <p:cNvSpPr/>
          <p:nvPr/>
        </p:nvSpPr>
        <p:spPr>
          <a:xfrm>
            <a:off x="838200" y="2038350"/>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(A)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a:solidFill>
                  <a:srgbClr val="FFFFFF"/>
                </a:solidFill>
                <a:effectLst>
                  <a:outerShdw blurRad="38100" dist="38100" dir="2700000" algn="tl">
                    <a:srgbClr val="000000">
                      <a:alpha val="43137"/>
                    </a:srgbClr>
                  </a:outerShdw>
                </a:effectLst>
              </a:rPr>
              <a:t>e</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30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5" name="Rectangle 4"/>
          <p:cNvSpPr/>
          <p:nvPr/>
        </p:nvSpPr>
        <p:spPr>
          <a:xfrm>
            <a:off x="5020621" y="2038350"/>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(C)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a:solidFill>
                  <a:srgbClr val="FFFFFF"/>
                </a:solidFill>
                <a:effectLst>
                  <a:outerShdw blurRad="38100" dist="38100" dir="2700000" algn="tl">
                    <a:srgbClr val="000000">
                      <a:alpha val="43137"/>
                    </a:srgbClr>
                  </a:outerShdw>
                </a:effectLst>
              </a:rPr>
              <a:t>e</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60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6" name="Rectangle 5"/>
          <p:cNvSpPr/>
          <p:nvPr/>
        </p:nvSpPr>
        <p:spPr>
          <a:xfrm>
            <a:off x="838200" y="2881015"/>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(B)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a:solidFill>
                  <a:srgbClr val="FFFFFF"/>
                </a:solidFill>
                <a:effectLst>
                  <a:outerShdw blurRad="38100" dist="38100" dir="2700000" algn="tl">
                    <a:srgbClr val="000000">
                      <a:alpha val="43137"/>
                    </a:srgbClr>
                  </a:outerShdw>
                </a:effectLst>
              </a:rPr>
              <a:t>e</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40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7" name="Rectangle 6"/>
          <p:cNvSpPr/>
          <p:nvPr/>
        </p:nvSpPr>
        <p:spPr>
          <a:xfrm>
            <a:off x="5020621" y="2881015"/>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(D)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a:solidFill>
                  <a:srgbClr val="FFFFFF"/>
                </a:solidFill>
                <a:effectLst>
                  <a:outerShdw blurRad="38100" dist="38100" dir="2700000" algn="tl">
                    <a:srgbClr val="000000">
                      <a:alpha val="43137"/>
                    </a:srgbClr>
                  </a:outerShdw>
                </a:effectLst>
              </a:rPr>
              <a:t>e</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Tree>
    <p:extLst>
      <p:ext uri="{BB962C8B-B14F-4D97-AF65-F5344CB8AC3E}">
        <p14:creationId xmlns:p14="http://schemas.microsoft.com/office/powerpoint/2010/main" val="1324368713"/>
      </p:ext>
    </p:extLst>
  </p:cSld>
  <p:clrMapOvr>
    <a:masterClrMapping/>
  </p:clrMapOvr>
  <p:transition spd="slow">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5020621" y="2038350"/>
            <a:ext cx="2564866" cy="674964"/>
          </a:xfrm>
          <a:prstGeom prst="roundRect">
            <a:avLst/>
          </a:prstGeom>
          <a:solidFill>
            <a:srgbClr val="00FF00">
              <a:alpha val="6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Box 5"/>
          <p:cNvSpPr txBox="1">
            <a:spLocks noChangeArrowheads="1"/>
          </p:cNvSpPr>
          <p:nvPr/>
        </p:nvSpPr>
        <p:spPr bwMode="auto">
          <a:xfrm>
            <a:off x="838203" y="438150"/>
            <a:ext cx="75660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fontAlgn="base" hangingPunct="0">
              <a:spcBef>
                <a:spcPct val="0"/>
              </a:spcBef>
              <a:spcAft>
                <a:spcPct val="0"/>
              </a:spcAft>
              <a:buFontTx/>
              <a:buNone/>
            </a:pPr>
            <a:r>
              <a:rPr lang="en-US" altLang="en-US" dirty="0">
                <a:solidFill>
                  <a:srgbClr val="FFFFFF"/>
                </a:solidFill>
                <a:effectLst>
                  <a:outerShdw blurRad="38100" dist="38100" dir="2700000" algn="tl">
                    <a:srgbClr val="000000">
                      <a:alpha val="43137"/>
                    </a:srgbClr>
                  </a:outerShdw>
                </a:effectLst>
                <a:latin typeface="Arial Black" pitchFamily="34" charset="0"/>
                <a:cs typeface="Arial" charset="0"/>
              </a:rPr>
              <a:t>If a ray of light strikes the glass slab at </a:t>
            </a:r>
            <a:r>
              <a:rPr lang="en-US" altLang="en-US" dirty="0" smtClean="0">
                <a:solidFill>
                  <a:srgbClr val="FFFFFF"/>
                </a:solidFill>
                <a:effectLst>
                  <a:outerShdw blurRad="38100" dist="38100" dir="2700000" algn="tl">
                    <a:srgbClr val="000000">
                      <a:alpha val="43137"/>
                    </a:srgbClr>
                  </a:outerShdw>
                </a:effectLst>
                <a:latin typeface="Arial Black" pitchFamily="34" charset="0"/>
                <a:cs typeface="Arial" charset="0"/>
              </a:rPr>
              <a:t>30</a:t>
            </a:r>
            <a:r>
              <a:rPr lang="en-US" altLang="en-US" dirty="0" smtClean="0">
                <a:solidFill>
                  <a:srgbClr val="FFFFFF"/>
                </a:solidFill>
                <a:effectLst>
                  <a:outerShdw blurRad="38100" dist="38100" dir="2700000" algn="tl">
                    <a:srgbClr val="000000">
                      <a:alpha val="43137"/>
                    </a:srgbClr>
                  </a:outerShdw>
                </a:effectLst>
                <a:latin typeface="Arial Black" pitchFamily="34" charset="0"/>
                <a:cs typeface="Arial" charset="0"/>
                <a:sym typeface="Symbol"/>
              </a:rPr>
              <a:t></a:t>
            </a:r>
            <a:r>
              <a:rPr lang="en-US" altLang="en-US" dirty="0" smtClean="0">
                <a:solidFill>
                  <a:srgbClr val="FFFFFF"/>
                </a:solidFill>
                <a:effectLst>
                  <a:outerShdw blurRad="38100" dist="38100" dir="2700000" algn="tl">
                    <a:srgbClr val="000000">
                      <a:alpha val="43137"/>
                    </a:srgbClr>
                  </a:outerShdw>
                </a:effectLst>
                <a:latin typeface="Arial Black" pitchFamily="34" charset="0"/>
                <a:cs typeface="Arial" charset="0"/>
              </a:rPr>
              <a:t>. </a:t>
            </a:r>
            <a:r>
              <a:rPr lang="en-US" altLang="en-US" dirty="0">
                <a:solidFill>
                  <a:srgbClr val="FFFFFF"/>
                </a:solidFill>
                <a:effectLst>
                  <a:outerShdw blurRad="38100" dist="38100" dir="2700000" algn="tl">
                    <a:srgbClr val="000000">
                      <a:alpha val="43137"/>
                    </a:srgbClr>
                  </a:outerShdw>
                </a:effectLst>
                <a:latin typeface="Arial Black" pitchFamily="34" charset="0"/>
                <a:cs typeface="Arial" charset="0"/>
              </a:rPr>
              <a:t>What is the angle of emergence? </a:t>
            </a:r>
          </a:p>
        </p:txBody>
      </p:sp>
      <p:sp>
        <p:nvSpPr>
          <p:cNvPr id="9" name="Rectangle 8"/>
          <p:cNvSpPr/>
          <p:nvPr/>
        </p:nvSpPr>
        <p:spPr>
          <a:xfrm>
            <a:off x="838200" y="2038350"/>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(A)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a:solidFill>
                  <a:srgbClr val="FFFFFF"/>
                </a:solidFill>
                <a:effectLst>
                  <a:outerShdw blurRad="38100" dist="38100" dir="2700000" algn="tl">
                    <a:srgbClr val="000000">
                      <a:alpha val="43137"/>
                    </a:srgbClr>
                  </a:outerShdw>
                </a:effectLst>
              </a:rPr>
              <a:t>e</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30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10" name="Rectangle 9"/>
          <p:cNvSpPr/>
          <p:nvPr/>
        </p:nvSpPr>
        <p:spPr>
          <a:xfrm>
            <a:off x="5020621" y="2038350"/>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(C)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a:solidFill>
                  <a:srgbClr val="FFFFFF"/>
                </a:solidFill>
                <a:effectLst>
                  <a:outerShdw blurRad="38100" dist="38100" dir="2700000" algn="tl">
                    <a:srgbClr val="000000">
                      <a:alpha val="43137"/>
                    </a:srgbClr>
                  </a:outerShdw>
                </a:effectLst>
              </a:rPr>
              <a:t>e</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60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11" name="Rectangle 10"/>
          <p:cNvSpPr/>
          <p:nvPr/>
        </p:nvSpPr>
        <p:spPr>
          <a:xfrm>
            <a:off x="838200" y="2881015"/>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(B)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a:solidFill>
                  <a:srgbClr val="FFFFFF"/>
                </a:solidFill>
                <a:effectLst>
                  <a:outerShdw blurRad="38100" dist="38100" dir="2700000" algn="tl">
                    <a:srgbClr val="000000">
                      <a:alpha val="43137"/>
                    </a:srgbClr>
                  </a:outerShdw>
                </a:effectLst>
              </a:rPr>
              <a:t>e</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40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12" name="Rectangle 11"/>
          <p:cNvSpPr/>
          <p:nvPr/>
        </p:nvSpPr>
        <p:spPr>
          <a:xfrm>
            <a:off x="5020621" y="2881015"/>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(D)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r>
              <a:rPr lang="en-US" sz="3600" b="1" i="1" dirty="0">
                <a:solidFill>
                  <a:srgbClr val="FFFFFF"/>
                </a:solidFill>
                <a:effectLst>
                  <a:outerShdw blurRad="38100" dist="38100" dir="2700000" algn="tl">
                    <a:srgbClr val="000000">
                      <a:alpha val="43137"/>
                    </a:srgbClr>
                  </a:outerShdw>
                </a:effectLst>
              </a:rPr>
              <a:t>e</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 </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rPr>
              <a:t>=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Tree>
    <p:extLst>
      <p:ext uri="{BB962C8B-B14F-4D97-AF65-F5344CB8AC3E}">
        <p14:creationId xmlns:p14="http://schemas.microsoft.com/office/powerpoint/2010/main" val="7180596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6" dur="125" autoRev="1" fill="remove"/>
                                        <p:tgtEl>
                                          <p:spTgt spid="13"/>
                                        </p:tgtEl>
                                        <p:attrNameLst>
                                          <p:attrName>style.color</p:attrName>
                                        </p:attrNameLst>
                                      </p:cBhvr>
                                      <p:to>
                                        <a:schemeClr val="bg1"/>
                                      </p:to>
                                    </p:animClr>
                                    <p:animClr clrSpc="rgb" dir="cw">
                                      <p:cBhvr>
                                        <p:cTn id="7" dur="125" autoRev="1" fill="remove"/>
                                        <p:tgtEl>
                                          <p:spTgt spid="13"/>
                                        </p:tgtEl>
                                        <p:attrNameLst>
                                          <p:attrName>fillcolor</p:attrName>
                                        </p:attrNameLst>
                                      </p:cBhvr>
                                      <p:to>
                                        <a:schemeClr val="bg1"/>
                                      </p:to>
                                    </p:animClr>
                                    <p:set>
                                      <p:cBhvr>
                                        <p:cTn id="8" dur="125" autoRev="1" fill="remove"/>
                                        <p:tgtEl>
                                          <p:spTgt spid="13"/>
                                        </p:tgtEl>
                                        <p:attrNameLst>
                                          <p:attrName>fill.type</p:attrName>
                                        </p:attrNameLst>
                                      </p:cBhvr>
                                      <p:to>
                                        <p:strVal val="solid"/>
                                      </p:to>
                                    </p:set>
                                    <p:set>
                                      <p:cBhvr>
                                        <p:cTn id="9" dur="125"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5"/>
          <p:cNvSpPr txBox="1">
            <a:spLocks noChangeArrowheads="1"/>
          </p:cNvSpPr>
          <p:nvPr/>
        </p:nvSpPr>
        <p:spPr bwMode="auto">
          <a:xfrm>
            <a:off x="815977" y="742950"/>
            <a:ext cx="75660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0" fontAlgn="base" hangingPunct="0">
              <a:spcBef>
                <a:spcPct val="0"/>
              </a:spcBef>
              <a:spcAft>
                <a:spcPct val="0"/>
              </a:spcAft>
              <a:buFontTx/>
              <a:buNone/>
            </a:pPr>
            <a:r>
              <a:rPr lang="en-IN" altLang="en-US" sz="5400" dirty="0" smtClean="0">
                <a:solidFill>
                  <a:srgbClr val="FFFFFF"/>
                </a:solidFill>
                <a:effectLst>
                  <a:outerShdw blurRad="38100" dist="38100" dir="2700000" algn="tl">
                    <a:srgbClr val="000000">
                      <a:alpha val="43137"/>
                    </a:srgbClr>
                  </a:outerShdw>
                </a:effectLst>
                <a:latin typeface="Arial Black" pitchFamily="34" charset="0"/>
                <a:cs typeface="Arial" charset="0"/>
              </a:rPr>
              <a:t>FREE POINT</a:t>
            </a:r>
            <a:endParaRPr lang="en-IN" altLang="en-US" sz="5400" dirty="0">
              <a:solidFill>
                <a:srgbClr val="FFFFFF"/>
              </a:solidFill>
              <a:effectLst>
                <a:outerShdw blurRad="38100" dist="38100" dir="2700000" algn="tl">
                  <a:srgbClr val="000000">
                    <a:alpha val="43137"/>
                  </a:srgbClr>
                </a:outerShdw>
              </a:effectLst>
              <a:latin typeface="Arial Black" pitchFamily="34" charset="0"/>
              <a:cs typeface="Arial" charset="0"/>
            </a:endParaRPr>
          </a:p>
        </p:txBody>
      </p:sp>
      <p:pic>
        <p:nvPicPr>
          <p:cNvPr id="1026" name="Picture 2" descr="C:\Users\200313\Desktop\smiley_PNG1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09750"/>
            <a:ext cx="3479247" cy="218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555997"/>
      </p:ext>
    </p:extLst>
  </p:cSld>
  <p:clrMapOvr>
    <a:masterClrMapping/>
  </p:clrMapOvr>
  <p:transition spd="slow">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a:spLocks noChangeArrowheads="1"/>
          </p:cNvSpPr>
          <p:nvPr/>
        </p:nvSpPr>
        <p:spPr bwMode="auto">
          <a:xfrm>
            <a:off x="838203" y="451068"/>
            <a:ext cx="756602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fontAlgn="base" hangingPunct="0">
              <a:spcBef>
                <a:spcPct val="0"/>
              </a:spcBef>
              <a:spcAft>
                <a:spcPct val="0"/>
              </a:spcAft>
              <a:buFontTx/>
              <a:buNone/>
            </a:pPr>
            <a:r>
              <a:rPr lang="en-US" altLang="en-US" sz="2800" dirty="0">
                <a:solidFill>
                  <a:srgbClr val="FFFFFF"/>
                </a:solidFill>
                <a:effectLst>
                  <a:outerShdw blurRad="38100" dist="38100" dir="2700000" algn="tl">
                    <a:srgbClr val="000000">
                      <a:alpha val="43137"/>
                    </a:srgbClr>
                  </a:outerShdw>
                </a:effectLst>
                <a:latin typeface="Arial Black" pitchFamily="34" charset="0"/>
                <a:cs typeface="Arial" charset="0"/>
              </a:rPr>
              <a:t>A ray of light strikes a glass slab at an angle of 50º with the normal to the surface of the slab. What is the angle of incidence?</a:t>
            </a:r>
          </a:p>
        </p:txBody>
      </p:sp>
      <p:sp>
        <p:nvSpPr>
          <p:cNvPr id="9" name="Rectangle 8"/>
          <p:cNvSpPr/>
          <p:nvPr/>
        </p:nvSpPr>
        <p:spPr>
          <a:xfrm>
            <a:off x="838200" y="2225754"/>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(A)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50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10" name="Rectangle 9"/>
          <p:cNvSpPr/>
          <p:nvPr/>
        </p:nvSpPr>
        <p:spPr>
          <a:xfrm>
            <a:off x="5020621" y="2225754"/>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(C)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40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11" name="Rectangle 10"/>
          <p:cNvSpPr/>
          <p:nvPr/>
        </p:nvSpPr>
        <p:spPr>
          <a:xfrm>
            <a:off x="838200" y="3068419"/>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(B)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25</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12" name="Rectangle 11"/>
          <p:cNvSpPr/>
          <p:nvPr/>
        </p:nvSpPr>
        <p:spPr>
          <a:xfrm>
            <a:off x="5020621" y="3068419"/>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(D)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100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Tree>
    <p:extLst>
      <p:ext uri="{BB962C8B-B14F-4D97-AF65-F5344CB8AC3E}">
        <p14:creationId xmlns:p14="http://schemas.microsoft.com/office/powerpoint/2010/main" val="1970632704"/>
      </p:ext>
    </p:extLst>
  </p:cSld>
  <p:clrMapOvr>
    <a:masterClrMapping/>
  </p:clrMapOvr>
  <p:transition spd="slow">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838200" y="2266950"/>
            <a:ext cx="2564866" cy="674964"/>
          </a:xfrm>
          <a:prstGeom prst="roundRect">
            <a:avLst/>
          </a:prstGeom>
          <a:solidFill>
            <a:srgbClr val="00FF00">
              <a:alpha val="6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extBox 5"/>
          <p:cNvSpPr txBox="1">
            <a:spLocks noChangeArrowheads="1"/>
          </p:cNvSpPr>
          <p:nvPr/>
        </p:nvSpPr>
        <p:spPr bwMode="auto">
          <a:xfrm>
            <a:off x="838203" y="451068"/>
            <a:ext cx="756602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fontAlgn="base" hangingPunct="0">
              <a:spcBef>
                <a:spcPct val="0"/>
              </a:spcBef>
              <a:spcAft>
                <a:spcPct val="0"/>
              </a:spcAft>
              <a:buFontTx/>
              <a:buNone/>
            </a:pPr>
            <a:r>
              <a:rPr lang="en-US" altLang="en-US" sz="2800" dirty="0">
                <a:solidFill>
                  <a:srgbClr val="FFFFFF"/>
                </a:solidFill>
                <a:effectLst>
                  <a:outerShdw blurRad="38100" dist="38100" dir="2700000" algn="tl">
                    <a:srgbClr val="000000">
                      <a:alpha val="43137"/>
                    </a:srgbClr>
                  </a:outerShdw>
                </a:effectLst>
                <a:latin typeface="Arial Black" pitchFamily="34" charset="0"/>
                <a:cs typeface="Arial" charset="0"/>
              </a:rPr>
              <a:t>A ray of light strikes a glass slab at an angle of 50º with the normal to the surface of the slab. What is the angle of incidence?</a:t>
            </a:r>
          </a:p>
        </p:txBody>
      </p:sp>
      <p:sp>
        <p:nvSpPr>
          <p:cNvPr id="5" name="Rectangle 4"/>
          <p:cNvSpPr/>
          <p:nvPr/>
        </p:nvSpPr>
        <p:spPr>
          <a:xfrm>
            <a:off x="838200" y="2225754"/>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(A)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50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6" name="Rectangle 5"/>
          <p:cNvSpPr/>
          <p:nvPr/>
        </p:nvSpPr>
        <p:spPr>
          <a:xfrm>
            <a:off x="5020621" y="2225754"/>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(C)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40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7" name="Rectangle 6"/>
          <p:cNvSpPr/>
          <p:nvPr/>
        </p:nvSpPr>
        <p:spPr>
          <a:xfrm>
            <a:off x="838200" y="3068419"/>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(B)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25</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8" name="Rectangle 7"/>
          <p:cNvSpPr/>
          <p:nvPr/>
        </p:nvSpPr>
        <p:spPr>
          <a:xfrm>
            <a:off x="5020621" y="3068419"/>
            <a:ext cx="3335643"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(D) </a:t>
            </a:r>
            <a:r>
              <a:rPr lang="en-US" sz="3600" b="1" dirty="0" smtClean="0">
                <a:solidFill>
                  <a:srgbClr val="FFFFFF"/>
                </a:solidFill>
                <a:effectLst>
                  <a:outerShdw blurRad="38100" dist="38100" dir="2700000" algn="tl">
                    <a:srgbClr val="000000">
                      <a:alpha val="43137"/>
                    </a:srgbClr>
                  </a:outerShdw>
                </a:effectLst>
                <a:latin typeface="Tw Cen MT" panose="020B0602020104020603" pitchFamily="34" charset="0"/>
              </a:rPr>
              <a:t>100</a:t>
            </a:r>
            <a:r>
              <a:rPr lang="en-US" sz="3600" b="1" dirty="0">
                <a:solidFill>
                  <a:srgbClr val="FFFFFF"/>
                </a:solidFill>
                <a:effectLst>
                  <a:outerShdw blurRad="38100" dist="38100" dir="2700000" algn="tl">
                    <a:srgbClr val="000000">
                      <a:alpha val="43137"/>
                    </a:srgbClr>
                  </a:outerShdw>
                </a:effectLst>
                <a:latin typeface="Tw Cen MT" panose="020B0602020104020603" pitchFamily="34" charset="0"/>
                <a:sym typeface="Symbol"/>
              </a:rPr>
              <a:t></a:t>
            </a:r>
            <a:endParaRPr lang="en-US" sz="3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Tree>
    <p:extLst>
      <p:ext uri="{BB962C8B-B14F-4D97-AF65-F5344CB8AC3E}">
        <p14:creationId xmlns:p14="http://schemas.microsoft.com/office/powerpoint/2010/main" val="4086096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6" dur="125" autoRev="1" fill="remove"/>
                                        <p:tgtEl>
                                          <p:spTgt spid="9"/>
                                        </p:tgtEl>
                                        <p:attrNameLst>
                                          <p:attrName>style.color</p:attrName>
                                        </p:attrNameLst>
                                      </p:cBhvr>
                                      <p:to>
                                        <a:schemeClr val="bg1"/>
                                      </p:to>
                                    </p:animClr>
                                    <p:animClr clrSpc="rgb" dir="cw">
                                      <p:cBhvr>
                                        <p:cTn id="7" dur="125" autoRev="1" fill="remove"/>
                                        <p:tgtEl>
                                          <p:spTgt spid="9"/>
                                        </p:tgtEl>
                                        <p:attrNameLst>
                                          <p:attrName>fillcolor</p:attrName>
                                        </p:attrNameLst>
                                      </p:cBhvr>
                                      <p:to>
                                        <a:schemeClr val="bg1"/>
                                      </p:to>
                                    </p:animClr>
                                    <p:set>
                                      <p:cBhvr>
                                        <p:cTn id="8" dur="125" autoRev="1" fill="remove"/>
                                        <p:tgtEl>
                                          <p:spTgt spid="9"/>
                                        </p:tgtEl>
                                        <p:attrNameLst>
                                          <p:attrName>fill.type</p:attrName>
                                        </p:attrNameLst>
                                      </p:cBhvr>
                                      <p:to>
                                        <p:strVal val="solid"/>
                                      </p:to>
                                    </p:set>
                                    <p:set>
                                      <p:cBhvr>
                                        <p:cTn id="9" dur="125" autoRev="1" fill="remove"/>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a:spLocks noChangeArrowheads="1"/>
          </p:cNvSpPr>
          <p:nvPr/>
        </p:nvSpPr>
        <p:spPr bwMode="auto">
          <a:xfrm>
            <a:off x="838203" y="438150"/>
            <a:ext cx="75660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fontAlgn="base" hangingPunct="0">
              <a:spcBef>
                <a:spcPct val="0"/>
              </a:spcBef>
              <a:spcAft>
                <a:spcPct val="0"/>
              </a:spcAft>
              <a:buFontTx/>
              <a:buNone/>
            </a:pPr>
            <a:r>
              <a:rPr lang="en-US" altLang="en-US" sz="2800" dirty="0">
                <a:solidFill>
                  <a:srgbClr val="FFFFFF"/>
                </a:solidFill>
                <a:effectLst>
                  <a:outerShdw blurRad="38100" dist="38100" dir="2700000" algn="tl">
                    <a:srgbClr val="000000">
                      <a:alpha val="43137"/>
                    </a:srgbClr>
                  </a:outerShdw>
                </a:effectLst>
                <a:latin typeface="Arial Black" pitchFamily="34" charset="0"/>
                <a:cs typeface="Arial" charset="0"/>
              </a:rPr>
              <a:t>A ray of light gets deviated when it passes obliquely from one medium to another medium </a:t>
            </a:r>
            <a:r>
              <a:rPr lang="en-US" altLang="en-US" sz="2800" dirty="0" smtClean="0">
                <a:solidFill>
                  <a:srgbClr val="FFFFFF"/>
                </a:solidFill>
                <a:effectLst>
                  <a:outerShdw blurRad="38100" dist="38100" dir="2700000" algn="tl">
                    <a:srgbClr val="000000">
                      <a:alpha val="43137"/>
                    </a:srgbClr>
                  </a:outerShdw>
                </a:effectLst>
                <a:latin typeface="Arial Black" pitchFamily="34" charset="0"/>
                <a:cs typeface="Arial" charset="0"/>
              </a:rPr>
              <a:t>because </a:t>
            </a:r>
            <a:r>
              <a:rPr lang="en-US" altLang="en-US" sz="2800" b="1" dirty="0" smtClean="0">
                <a:solidFill>
                  <a:srgbClr val="FFC000"/>
                </a:solidFill>
                <a:effectLst>
                  <a:outerShdw blurRad="38100" dist="38100" dir="2700000" algn="tl">
                    <a:srgbClr val="000000">
                      <a:alpha val="43137"/>
                    </a:srgbClr>
                  </a:outerShdw>
                </a:effectLst>
                <a:latin typeface="Arial Black" pitchFamily="34" charset="0"/>
                <a:cs typeface="Arial" charset="0"/>
              </a:rPr>
              <a:t>____________</a:t>
            </a:r>
            <a:endParaRPr lang="en-US" altLang="en-US" sz="2800" b="1" dirty="0">
              <a:solidFill>
                <a:srgbClr val="FFC000"/>
              </a:solidFill>
              <a:effectLst>
                <a:outerShdw blurRad="38100" dist="38100" dir="2700000" algn="tl">
                  <a:srgbClr val="000000">
                    <a:alpha val="43137"/>
                  </a:srgbClr>
                </a:outerShdw>
              </a:effectLst>
              <a:latin typeface="Arial Black" pitchFamily="34" charset="0"/>
              <a:cs typeface="Arial" charset="0"/>
            </a:endParaRPr>
          </a:p>
        </p:txBody>
      </p:sp>
      <p:sp>
        <p:nvSpPr>
          <p:cNvPr id="4" name="Rectangle 3"/>
          <p:cNvSpPr/>
          <p:nvPr/>
        </p:nvSpPr>
        <p:spPr>
          <a:xfrm>
            <a:off x="541979" y="2066072"/>
            <a:ext cx="3344221" cy="810478"/>
          </a:xfrm>
          <a:prstGeom prst="rect">
            <a:avLst/>
          </a:prstGeom>
        </p:spPr>
        <p:txBody>
          <a:bodyPr wrap="square">
            <a:spAutoFit/>
          </a:bodyPr>
          <a:lstStyle/>
          <a:p>
            <a:pPr marL="633413" indent="-633413">
              <a:lnSpc>
                <a:spcPts val="2800"/>
              </a:lnSpc>
            </a:pPr>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(A) </a:t>
            </a:r>
            <a:r>
              <a:rPr lang="en-US" sz="2600" b="1" dirty="0" err="1">
                <a:solidFill>
                  <a:srgbClr val="FFFFFF"/>
                </a:solidFill>
                <a:effectLst>
                  <a:outerShdw blurRad="38100" dist="38100" dir="2700000" algn="tl">
                    <a:srgbClr val="000000">
                      <a:alpha val="43137"/>
                    </a:srgbClr>
                  </a:outerShdw>
                </a:effectLst>
                <a:latin typeface="Tw Cen MT" panose="020B0602020104020603" pitchFamily="34" charset="0"/>
              </a:rPr>
              <a:t>colour</a:t>
            </a:r>
            <a:r>
              <a:rPr lang="en-US" sz="2600" b="1" dirty="0">
                <a:solidFill>
                  <a:srgbClr val="FFFFFF"/>
                </a:solidFill>
                <a:effectLst>
                  <a:outerShdw blurRad="38100" dist="38100" dir="2700000" algn="tl">
                    <a:srgbClr val="000000">
                      <a:alpha val="43137"/>
                    </a:srgbClr>
                  </a:outerShdw>
                </a:effectLst>
                <a:latin typeface="Tw Cen MT" panose="020B0602020104020603" pitchFamily="34" charset="0"/>
              </a:rPr>
              <a:t> </a:t>
            </a:r>
            <a:r>
              <a:rPr lang="en-US" sz="2600" b="1" dirty="0" smtClean="0">
                <a:solidFill>
                  <a:srgbClr val="FFFFFF"/>
                </a:solidFill>
                <a:effectLst>
                  <a:outerShdw blurRad="38100" dist="38100" dir="2700000" algn="tl">
                    <a:srgbClr val="000000">
                      <a:alpha val="43137"/>
                    </a:srgbClr>
                  </a:outerShdw>
                </a:effectLst>
                <a:latin typeface="Tw Cen MT" panose="020B0602020104020603" pitchFamily="34" charset="0"/>
              </a:rPr>
              <a:t>of light </a:t>
            </a:r>
            <a:r>
              <a:rPr lang="en-US" sz="2600" b="1" dirty="0">
                <a:solidFill>
                  <a:srgbClr val="FFFFFF"/>
                </a:solidFill>
                <a:effectLst>
                  <a:outerShdw blurRad="38100" dist="38100" dir="2700000" algn="tl">
                    <a:srgbClr val="000000">
                      <a:alpha val="43137"/>
                    </a:srgbClr>
                  </a:outerShdw>
                </a:effectLst>
                <a:latin typeface="Tw Cen MT" panose="020B0602020104020603" pitchFamily="34" charset="0"/>
              </a:rPr>
              <a:t>changes</a:t>
            </a:r>
          </a:p>
        </p:txBody>
      </p:sp>
      <p:sp>
        <p:nvSpPr>
          <p:cNvPr id="5" name="Rectangle 4"/>
          <p:cNvSpPr/>
          <p:nvPr/>
        </p:nvSpPr>
        <p:spPr>
          <a:xfrm>
            <a:off x="4495800" y="2066072"/>
            <a:ext cx="3505200" cy="810478"/>
          </a:xfrm>
          <a:prstGeom prst="rect">
            <a:avLst/>
          </a:prstGeom>
        </p:spPr>
        <p:txBody>
          <a:bodyPr wrap="square">
            <a:spAutoFit/>
          </a:bodyPr>
          <a:lstStyle/>
          <a:p>
            <a:pPr marL="633413" indent="-633413">
              <a:lnSpc>
                <a:spcPts val="2800"/>
              </a:lnSpc>
            </a:pPr>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(C) </a:t>
            </a:r>
            <a:r>
              <a:rPr lang="en-US" sz="2600" b="1" dirty="0">
                <a:solidFill>
                  <a:srgbClr val="FFFFFF"/>
                </a:solidFill>
                <a:effectLst>
                  <a:outerShdw blurRad="38100" dist="38100" dir="2700000" algn="tl">
                    <a:srgbClr val="000000">
                      <a:alpha val="43137"/>
                    </a:srgbClr>
                  </a:outerShdw>
                </a:effectLst>
                <a:latin typeface="Tw Cen MT" panose="020B0602020104020603" pitchFamily="34" charset="0"/>
              </a:rPr>
              <a:t>speed of light changes</a:t>
            </a:r>
          </a:p>
        </p:txBody>
      </p:sp>
      <p:sp>
        <p:nvSpPr>
          <p:cNvPr id="6" name="Rectangle 5"/>
          <p:cNvSpPr/>
          <p:nvPr/>
        </p:nvSpPr>
        <p:spPr>
          <a:xfrm>
            <a:off x="541980" y="3028950"/>
            <a:ext cx="3420420" cy="810478"/>
          </a:xfrm>
          <a:prstGeom prst="rect">
            <a:avLst/>
          </a:prstGeom>
        </p:spPr>
        <p:txBody>
          <a:bodyPr wrap="square">
            <a:spAutoFit/>
          </a:bodyPr>
          <a:lstStyle/>
          <a:p>
            <a:pPr marL="633413" indent="-633413">
              <a:lnSpc>
                <a:spcPts val="2800"/>
              </a:lnSpc>
            </a:pPr>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(B) </a:t>
            </a:r>
            <a:r>
              <a:rPr lang="en-US" sz="2600" b="1" dirty="0">
                <a:solidFill>
                  <a:srgbClr val="FFFFFF"/>
                </a:solidFill>
                <a:effectLst>
                  <a:outerShdw blurRad="38100" dist="38100" dir="2700000" algn="tl">
                    <a:srgbClr val="000000">
                      <a:alpha val="43137"/>
                    </a:srgbClr>
                  </a:outerShdw>
                </a:effectLst>
                <a:latin typeface="Tw Cen MT" panose="020B0602020104020603" pitchFamily="34" charset="0"/>
              </a:rPr>
              <a:t>frequency of light </a:t>
            </a:r>
            <a:r>
              <a:rPr lang="en-US" sz="2600" b="1" dirty="0" smtClean="0">
                <a:solidFill>
                  <a:srgbClr val="FFFFFF"/>
                </a:solidFill>
                <a:effectLst>
                  <a:outerShdw blurRad="38100" dist="38100" dir="2700000" algn="tl">
                    <a:srgbClr val="000000">
                      <a:alpha val="43137"/>
                    </a:srgbClr>
                  </a:outerShdw>
                </a:effectLst>
                <a:latin typeface="Tw Cen MT" panose="020B0602020104020603" pitchFamily="34" charset="0"/>
              </a:rPr>
              <a:t>   changes</a:t>
            </a:r>
            <a:endParaRPr lang="en-US" sz="2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7" name="Rectangle 6"/>
          <p:cNvSpPr/>
          <p:nvPr/>
        </p:nvSpPr>
        <p:spPr>
          <a:xfrm>
            <a:off x="4495800" y="3028950"/>
            <a:ext cx="3505200" cy="810478"/>
          </a:xfrm>
          <a:prstGeom prst="rect">
            <a:avLst/>
          </a:prstGeom>
        </p:spPr>
        <p:txBody>
          <a:bodyPr wrap="square">
            <a:spAutoFit/>
          </a:bodyPr>
          <a:lstStyle/>
          <a:p>
            <a:pPr marL="633413" indent="-633413">
              <a:lnSpc>
                <a:spcPts val="2800"/>
              </a:lnSpc>
            </a:pPr>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(D) </a:t>
            </a:r>
            <a:r>
              <a:rPr lang="en-US" sz="2600" b="1" dirty="0">
                <a:solidFill>
                  <a:srgbClr val="FFFFFF"/>
                </a:solidFill>
                <a:effectLst>
                  <a:outerShdw blurRad="38100" dist="38100" dir="2700000" algn="tl">
                    <a:srgbClr val="000000">
                      <a:alpha val="43137"/>
                    </a:srgbClr>
                  </a:outerShdw>
                </a:effectLst>
                <a:latin typeface="Tw Cen MT" panose="020B0602020104020603" pitchFamily="34" charset="0"/>
              </a:rPr>
              <a:t>intensity of light changes</a:t>
            </a:r>
          </a:p>
        </p:txBody>
      </p:sp>
    </p:spTree>
    <p:extLst>
      <p:ext uri="{BB962C8B-B14F-4D97-AF65-F5344CB8AC3E}">
        <p14:creationId xmlns:p14="http://schemas.microsoft.com/office/powerpoint/2010/main" val="3837549215"/>
      </p:ext>
    </p:extLst>
  </p:cSld>
  <p:clrMapOvr>
    <a:masterClrMapping/>
  </p:clrMapOvr>
  <p:transition spd="slow">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2286"/>
            <a:ext cx="9144000" cy="514807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5" descr="D:\d drive\MJ WORK\Pooja mam (physics)\State board\10th State\REFRACTION OF LIGHT\Torch_Bod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38200" y="350114"/>
            <a:ext cx="2288776" cy="10141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d drive\MJ WORK\Pooja mam (physics)\State board\10th State\REFRACTION OF LIGHT\pv2-light-2.png"/>
          <p:cNvPicPr>
            <a:picLocks noChangeAspect="1" noChangeArrowheads="1"/>
          </p:cNvPicPr>
          <p:nvPr/>
        </p:nvPicPr>
        <p:blipFill rotWithShape="1">
          <a:blip r:embed="rId4">
            <a:extLst>
              <a:ext uri="{28A0092B-C50C-407E-A947-70E740481C1C}">
                <a14:useLocalDpi xmlns:a14="http://schemas.microsoft.com/office/drawing/2010/main" val="0"/>
              </a:ext>
            </a:extLst>
          </a:blip>
          <a:srcRect l="4943" t="14374" r="50000" b="30757"/>
          <a:stretch/>
        </p:blipFill>
        <p:spPr bwMode="auto">
          <a:xfrm>
            <a:off x="2838608" y="209460"/>
            <a:ext cx="3085785" cy="12954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40870" y="553819"/>
            <a:ext cx="1462260" cy="646331"/>
          </a:xfrm>
          <a:prstGeom prst="rect">
            <a:avLst/>
          </a:prstGeom>
        </p:spPr>
        <p:txBody>
          <a:bodyPr wrap="none">
            <a:spAutoFit/>
          </a:bodyPr>
          <a:lstStyle/>
          <a:p>
            <a:pPr algn="ctr">
              <a:defRPr/>
            </a:pPr>
            <a:r>
              <a:rPr lang="en-US" sz="3600" b="1" dirty="0" smtClean="0">
                <a:latin typeface="Aharoni" panose="02010803020104030203" pitchFamily="2" charset="-79"/>
                <a:cs typeface="Aharoni" panose="02010803020104030203" pitchFamily="2" charset="-79"/>
              </a:rPr>
              <a:t>LIGHT</a:t>
            </a:r>
            <a:endParaRPr lang="en-US" sz="3600" b="1" dirty="0">
              <a:latin typeface="Aharoni" panose="02010803020104030203" pitchFamily="2" charset="-79"/>
              <a:cs typeface="Aharoni" panose="02010803020104030203" pitchFamily="2" charset="-79"/>
            </a:endParaRPr>
          </a:p>
        </p:txBody>
      </p:sp>
      <p:sp>
        <p:nvSpPr>
          <p:cNvPr id="7" name="Rectangle 6"/>
          <p:cNvSpPr/>
          <p:nvPr/>
        </p:nvSpPr>
        <p:spPr>
          <a:xfrm>
            <a:off x="228600" y="1062984"/>
            <a:ext cx="8034476" cy="400110"/>
          </a:xfrm>
          <a:prstGeom prst="rect">
            <a:avLst/>
          </a:prstGeom>
        </p:spPr>
        <p:txBody>
          <a:bodyPr wrap="square">
            <a:spAutoFit/>
          </a:bodyPr>
          <a:lstStyle/>
          <a:p>
            <a:pPr>
              <a:defRPr/>
            </a:pPr>
            <a:r>
              <a:rPr lang="en-US" sz="2000" b="1" kern="0" dirty="0">
                <a:solidFill>
                  <a:schemeClr val="bg1"/>
                </a:solidFill>
                <a:latin typeface="Aharoni" panose="02010803020104030203" pitchFamily="2" charset="-79"/>
                <a:cs typeface="Aharoni" panose="02010803020104030203" pitchFamily="2" charset="-79"/>
              </a:rPr>
              <a:t>Light is a form of </a:t>
            </a:r>
            <a:r>
              <a:rPr lang="en-US" sz="2000" b="1" kern="0" dirty="0">
                <a:solidFill>
                  <a:srgbClr val="FFC000"/>
                </a:solidFill>
                <a:latin typeface="Aharoni" panose="02010803020104030203" pitchFamily="2" charset="-79"/>
                <a:cs typeface="Aharoni" panose="02010803020104030203" pitchFamily="2" charset="-79"/>
              </a:rPr>
              <a:t>ENERGY</a:t>
            </a:r>
            <a:r>
              <a:rPr lang="en-US" sz="2000" b="1" kern="0" dirty="0">
                <a:solidFill>
                  <a:schemeClr val="bg1"/>
                </a:solidFill>
                <a:latin typeface="Aharoni" panose="02010803020104030203" pitchFamily="2" charset="-79"/>
                <a:cs typeface="Aharoni" panose="02010803020104030203" pitchFamily="2" charset="-79"/>
              </a:rPr>
              <a:t> that produces the </a:t>
            </a:r>
            <a:r>
              <a:rPr lang="en-US" sz="2000" b="1" kern="0" dirty="0">
                <a:solidFill>
                  <a:srgbClr val="FFC000"/>
                </a:solidFill>
                <a:latin typeface="Aharoni" panose="02010803020104030203" pitchFamily="2" charset="-79"/>
                <a:cs typeface="Aharoni" panose="02010803020104030203" pitchFamily="2" charset="-79"/>
              </a:rPr>
              <a:t>sensation</a:t>
            </a:r>
            <a:r>
              <a:rPr lang="en-US" sz="2000" b="1" kern="0" dirty="0">
                <a:solidFill>
                  <a:schemeClr val="bg1"/>
                </a:solidFill>
                <a:latin typeface="Aharoni" panose="02010803020104030203" pitchFamily="2" charset="-79"/>
                <a:cs typeface="Aharoni" panose="02010803020104030203" pitchFamily="2" charset="-79"/>
              </a:rPr>
              <a:t> of vision.</a:t>
            </a:r>
          </a:p>
        </p:txBody>
      </p:sp>
      <p:sp>
        <p:nvSpPr>
          <p:cNvPr id="8" name="Rectangle 7"/>
          <p:cNvSpPr/>
          <p:nvPr/>
        </p:nvSpPr>
        <p:spPr>
          <a:xfrm>
            <a:off x="228600" y="1503657"/>
            <a:ext cx="3044423" cy="400110"/>
          </a:xfrm>
          <a:prstGeom prst="rect">
            <a:avLst/>
          </a:prstGeom>
        </p:spPr>
        <p:txBody>
          <a:bodyPr wrap="none">
            <a:spAutoFit/>
          </a:bodyPr>
          <a:lstStyle/>
          <a:p>
            <a:pPr>
              <a:defRPr/>
            </a:pPr>
            <a:r>
              <a:rPr lang="en-US" sz="2000" b="1" kern="0" dirty="0">
                <a:solidFill>
                  <a:schemeClr val="bg1"/>
                </a:solidFill>
                <a:latin typeface="Aharoni" panose="02010803020104030203" pitchFamily="2" charset="-79"/>
                <a:cs typeface="Aharoni" panose="02010803020104030203" pitchFamily="2" charset="-79"/>
              </a:rPr>
              <a:t>Rectilinear Propagation</a:t>
            </a:r>
          </a:p>
        </p:txBody>
      </p:sp>
      <p:sp>
        <p:nvSpPr>
          <p:cNvPr id="9" name="Right Arrow 8"/>
          <p:cNvSpPr/>
          <p:nvPr/>
        </p:nvSpPr>
        <p:spPr>
          <a:xfrm>
            <a:off x="361948" y="1879182"/>
            <a:ext cx="2743200" cy="78266"/>
          </a:xfrm>
          <a:prstGeom prst="rightArrow">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767138" y="1503657"/>
            <a:ext cx="2291012" cy="400110"/>
          </a:xfrm>
          <a:prstGeom prst="rect">
            <a:avLst/>
          </a:prstGeom>
        </p:spPr>
        <p:txBody>
          <a:bodyPr wrap="none">
            <a:spAutoFit/>
          </a:bodyPr>
          <a:lstStyle/>
          <a:p>
            <a:pPr>
              <a:defRPr/>
            </a:pPr>
            <a:r>
              <a:rPr lang="en-US" sz="2000" b="1" kern="0" dirty="0">
                <a:solidFill>
                  <a:schemeClr val="bg1"/>
                </a:solidFill>
                <a:latin typeface="Aharoni" panose="02010803020104030203" pitchFamily="2" charset="-79"/>
                <a:cs typeface="Aharoni" panose="02010803020104030203" pitchFamily="2" charset="-79"/>
              </a:rPr>
              <a:t>Reflection of light</a:t>
            </a:r>
          </a:p>
        </p:txBody>
      </p:sp>
      <p:sp>
        <p:nvSpPr>
          <p:cNvPr id="14" name="Rectangle 13"/>
          <p:cNvSpPr/>
          <p:nvPr/>
        </p:nvSpPr>
        <p:spPr>
          <a:xfrm>
            <a:off x="5734050" y="1894017"/>
            <a:ext cx="2322813" cy="48597"/>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54"/>
          <p:cNvGrpSpPr>
            <a:grpSpLocks/>
          </p:cNvGrpSpPr>
          <p:nvPr/>
        </p:nvGrpSpPr>
        <p:grpSpPr bwMode="auto">
          <a:xfrm>
            <a:off x="7466013" y="2190750"/>
            <a:ext cx="763587" cy="457200"/>
            <a:chOff x="3505200" y="1905000"/>
            <a:chExt cx="762704" cy="457200"/>
          </a:xfrm>
        </p:grpSpPr>
        <p:sp>
          <p:nvSpPr>
            <p:cNvPr id="16" name="TextBox 49"/>
            <p:cNvSpPr txBox="1">
              <a:spLocks noChangeArrowheads="1"/>
            </p:cNvSpPr>
            <p:nvPr/>
          </p:nvSpPr>
          <p:spPr bwMode="auto">
            <a:xfrm>
              <a:off x="3570682" y="1931272"/>
              <a:ext cx="656792" cy="400110"/>
            </a:xfrm>
            <a:prstGeom prst="rect">
              <a:avLst/>
            </a:prstGeom>
            <a:noFill/>
            <a:ln w="9525">
              <a:noFill/>
              <a:miter lim="800000"/>
              <a:headEnd/>
              <a:tailEnd/>
            </a:ln>
          </p:spPr>
          <p:txBody>
            <a:bodyPr wrap="none">
              <a:spAutoFit/>
            </a:bodyPr>
            <a:lstStyle/>
            <a:p>
              <a:pPr>
                <a:defRPr/>
              </a:pPr>
              <a:r>
                <a:rPr lang="en-US" sz="2000" b="1" kern="0" dirty="0" err="1">
                  <a:solidFill>
                    <a:schemeClr val="bg1"/>
                  </a:solidFill>
                  <a:latin typeface="Aharoni" panose="02010803020104030203" pitchFamily="2" charset="-79"/>
                  <a:cs typeface="Aharoni" panose="02010803020104030203" pitchFamily="2" charset="-79"/>
                </a:rPr>
                <a:t>i</a:t>
              </a:r>
              <a:r>
                <a:rPr lang="en-US" sz="2000" b="1" kern="0" dirty="0">
                  <a:solidFill>
                    <a:schemeClr val="bg1"/>
                  </a:solidFill>
                  <a:latin typeface="Aharoni" panose="02010803020104030203" pitchFamily="2" charset="-79"/>
                  <a:cs typeface="Aharoni" panose="02010803020104030203" pitchFamily="2" charset="-79"/>
                </a:rPr>
                <a:t> = r</a:t>
              </a:r>
            </a:p>
          </p:txBody>
        </p:sp>
        <p:sp>
          <p:nvSpPr>
            <p:cNvPr id="17" name="Rounded Rectangle 16"/>
            <p:cNvSpPr/>
            <p:nvPr/>
          </p:nvSpPr>
          <p:spPr>
            <a:xfrm>
              <a:off x="3505200" y="1905000"/>
              <a:ext cx="762704" cy="457200"/>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kern="0">
                <a:solidFill>
                  <a:prstClr val="black"/>
                </a:solidFill>
                <a:latin typeface="Bookman Old Style" pitchFamily="18" charset="0"/>
              </a:endParaRPr>
            </a:p>
          </p:txBody>
        </p:sp>
      </p:grpSp>
      <p:grpSp>
        <p:nvGrpSpPr>
          <p:cNvPr id="18" name="Group 57"/>
          <p:cNvGrpSpPr/>
          <p:nvPr/>
        </p:nvGrpSpPr>
        <p:grpSpPr>
          <a:xfrm>
            <a:off x="5548621" y="2278300"/>
            <a:ext cx="1396326" cy="1040676"/>
            <a:chOff x="5320704" y="1436132"/>
            <a:chExt cx="1752600" cy="1295400"/>
          </a:xfrm>
        </p:grpSpPr>
        <p:cxnSp>
          <p:nvCxnSpPr>
            <p:cNvPr id="19" name="Straight Connector 18"/>
            <p:cNvCxnSpPr/>
            <p:nvPr/>
          </p:nvCxnSpPr>
          <p:spPr>
            <a:xfrm>
              <a:off x="5320704" y="1436132"/>
              <a:ext cx="1752600" cy="1295400"/>
            </a:xfrm>
            <a:prstGeom prst="line">
              <a:avLst/>
            </a:prstGeom>
            <a:noFill/>
            <a:ln w="25400" cap="flat" cmpd="sng" algn="ctr">
              <a:solidFill>
                <a:srgbClr val="FF99CC"/>
              </a:solidFill>
              <a:prstDash val="solid"/>
            </a:ln>
            <a:effectLst/>
          </p:spPr>
        </p:cxnSp>
        <p:cxnSp>
          <p:nvCxnSpPr>
            <p:cNvPr id="20" name="Straight Connector 19"/>
            <p:cNvCxnSpPr/>
            <p:nvPr/>
          </p:nvCxnSpPr>
          <p:spPr>
            <a:xfrm rot="-3000000">
              <a:off x="6210996" y="2049345"/>
              <a:ext cx="0" cy="91440"/>
            </a:xfrm>
            <a:prstGeom prst="line">
              <a:avLst/>
            </a:prstGeom>
            <a:noFill/>
            <a:ln w="25400" cap="flat" cmpd="sng" algn="ctr">
              <a:solidFill>
                <a:srgbClr val="FF99CC"/>
              </a:solidFill>
              <a:prstDash val="solid"/>
              <a:tailEnd type="stealth" w="lg" len="lg"/>
            </a:ln>
            <a:effectLst/>
          </p:spPr>
        </p:cxnSp>
      </p:grpSp>
      <p:grpSp>
        <p:nvGrpSpPr>
          <p:cNvPr id="21" name="Group 58"/>
          <p:cNvGrpSpPr/>
          <p:nvPr/>
        </p:nvGrpSpPr>
        <p:grpSpPr>
          <a:xfrm>
            <a:off x="5530052" y="3318976"/>
            <a:ext cx="1396326" cy="1045299"/>
            <a:chOff x="5302135" y="2731532"/>
            <a:chExt cx="1752600" cy="1295400"/>
          </a:xfrm>
        </p:grpSpPr>
        <p:cxnSp>
          <p:nvCxnSpPr>
            <p:cNvPr id="22" name="Straight Connector 21"/>
            <p:cNvCxnSpPr/>
            <p:nvPr/>
          </p:nvCxnSpPr>
          <p:spPr>
            <a:xfrm flipV="1">
              <a:off x="5302135" y="2731532"/>
              <a:ext cx="1752600" cy="1295400"/>
            </a:xfrm>
            <a:prstGeom prst="line">
              <a:avLst/>
            </a:prstGeom>
            <a:noFill/>
            <a:ln w="25400" cap="flat" cmpd="sng" algn="ctr">
              <a:solidFill>
                <a:srgbClr val="66FF33"/>
              </a:solidFill>
              <a:prstDash val="solid"/>
            </a:ln>
            <a:effectLst/>
          </p:spPr>
        </p:cxnSp>
        <p:cxnSp>
          <p:nvCxnSpPr>
            <p:cNvPr id="23" name="Straight Connector 22"/>
            <p:cNvCxnSpPr/>
            <p:nvPr/>
          </p:nvCxnSpPr>
          <p:spPr>
            <a:xfrm rot="13800000" flipV="1">
              <a:off x="6192427" y="3321009"/>
              <a:ext cx="0" cy="91440"/>
            </a:xfrm>
            <a:prstGeom prst="line">
              <a:avLst/>
            </a:prstGeom>
            <a:noFill/>
            <a:ln w="25400" cap="flat" cmpd="sng" algn="ctr">
              <a:solidFill>
                <a:srgbClr val="66FF33"/>
              </a:solidFill>
              <a:prstDash val="solid"/>
              <a:tailEnd type="stealth" w="lg" len="lg"/>
            </a:ln>
            <a:effectLst/>
          </p:spPr>
        </p:cxnSp>
      </p:grpSp>
      <p:sp>
        <p:nvSpPr>
          <p:cNvPr id="24" name="TextBox 23"/>
          <p:cNvSpPr txBox="1"/>
          <p:nvPr/>
        </p:nvSpPr>
        <p:spPr>
          <a:xfrm>
            <a:off x="5287016" y="2084314"/>
            <a:ext cx="308098" cy="338554"/>
          </a:xfrm>
          <a:prstGeom prst="rect">
            <a:avLst/>
          </a:prstGeom>
          <a:noFill/>
        </p:spPr>
        <p:txBody>
          <a:bodyPr wrap="none" rtlCol="0">
            <a:spAutoFit/>
          </a:bodyPr>
          <a:lstStyle/>
          <a:p>
            <a:pPr>
              <a:defRPr/>
            </a:pPr>
            <a:r>
              <a:rPr lang="en-US" sz="1600" b="1" kern="0" dirty="0" smtClean="0">
                <a:solidFill>
                  <a:schemeClr val="bg1"/>
                </a:solidFill>
                <a:latin typeface="Aharoni" panose="02010803020104030203" pitchFamily="2" charset="-79"/>
                <a:cs typeface="Aharoni" panose="02010803020104030203" pitchFamily="2" charset="-79"/>
              </a:rPr>
              <a:t>P</a:t>
            </a:r>
            <a:endParaRPr lang="en-US" sz="1600" b="1" kern="0" dirty="0">
              <a:solidFill>
                <a:schemeClr val="bg1"/>
              </a:solidFill>
              <a:latin typeface="Aharoni" panose="02010803020104030203" pitchFamily="2" charset="-79"/>
              <a:cs typeface="Aharoni" panose="02010803020104030203" pitchFamily="2" charset="-79"/>
            </a:endParaRPr>
          </a:p>
        </p:txBody>
      </p:sp>
      <p:sp>
        <p:nvSpPr>
          <p:cNvPr id="25" name="TextBox 24"/>
          <p:cNvSpPr txBox="1"/>
          <p:nvPr/>
        </p:nvSpPr>
        <p:spPr>
          <a:xfrm>
            <a:off x="6586839" y="2841694"/>
            <a:ext cx="352982" cy="338554"/>
          </a:xfrm>
          <a:prstGeom prst="rect">
            <a:avLst/>
          </a:prstGeom>
          <a:noFill/>
        </p:spPr>
        <p:txBody>
          <a:bodyPr wrap="none" rtlCol="0">
            <a:spAutoFit/>
          </a:bodyPr>
          <a:lstStyle/>
          <a:p>
            <a:pPr>
              <a:defRPr/>
            </a:pPr>
            <a:r>
              <a:rPr lang="en-US" sz="1600" b="1" kern="0" dirty="0" smtClean="0">
                <a:solidFill>
                  <a:schemeClr val="bg1"/>
                </a:solidFill>
                <a:latin typeface="Aharoni" panose="02010803020104030203" pitchFamily="2" charset="-79"/>
                <a:cs typeface="Aharoni" panose="02010803020104030203" pitchFamily="2" charset="-79"/>
              </a:rPr>
              <a:t>Q</a:t>
            </a:r>
            <a:endParaRPr lang="en-US" sz="1600" b="1" kern="0" dirty="0">
              <a:solidFill>
                <a:schemeClr val="bg1"/>
              </a:solidFill>
              <a:latin typeface="Aharoni" panose="02010803020104030203" pitchFamily="2" charset="-79"/>
              <a:cs typeface="Aharoni" panose="02010803020104030203" pitchFamily="2" charset="-79"/>
            </a:endParaRPr>
          </a:p>
        </p:txBody>
      </p:sp>
      <p:sp>
        <p:nvSpPr>
          <p:cNvPr id="26" name="TextBox 25"/>
          <p:cNvSpPr txBox="1"/>
          <p:nvPr/>
        </p:nvSpPr>
        <p:spPr>
          <a:xfrm>
            <a:off x="5219107" y="4180681"/>
            <a:ext cx="312906" cy="338554"/>
          </a:xfrm>
          <a:prstGeom prst="rect">
            <a:avLst/>
          </a:prstGeom>
          <a:noFill/>
        </p:spPr>
        <p:txBody>
          <a:bodyPr wrap="none" rtlCol="0">
            <a:spAutoFit/>
          </a:bodyPr>
          <a:lstStyle/>
          <a:p>
            <a:pPr>
              <a:defRPr/>
            </a:pPr>
            <a:r>
              <a:rPr lang="en-US" sz="1600" b="1" kern="0" dirty="0" smtClean="0">
                <a:solidFill>
                  <a:schemeClr val="bg1"/>
                </a:solidFill>
                <a:latin typeface="Aharoni" panose="02010803020104030203" pitchFamily="2" charset="-79"/>
                <a:cs typeface="Aharoni" panose="02010803020104030203" pitchFamily="2" charset="-79"/>
              </a:rPr>
              <a:t>R</a:t>
            </a:r>
            <a:endParaRPr lang="en-US" sz="1600" b="1" kern="0" dirty="0">
              <a:solidFill>
                <a:schemeClr val="bg1"/>
              </a:solidFill>
              <a:latin typeface="Aharoni" panose="02010803020104030203" pitchFamily="2" charset="-79"/>
              <a:cs typeface="Aharoni" panose="02010803020104030203" pitchFamily="2" charset="-79"/>
            </a:endParaRPr>
          </a:p>
        </p:txBody>
      </p:sp>
      <p:cxnSp>
        <p:nvCxnSpPr>
          <p:cNvPr id="27" name="Straight Connector 26"/>
          <p:cNvCxnSpPr/>
          <p:nvPr/>
        </p:nvCxnSpPr>
        <p:spPr>
          <a:xfrm>
            <a:off x="5368848" y="3317388"/>
            <a:ext cx="2872857" cy="0"/>
          </a:xfrm>
          <a:prstGeom prst="line">
            <a:avLst/>
          </a:prstGeom>
          <a:noFill/>
          <a:ln w="28575" cap="flat" cmpd="sng" algn="ctr">
            <a:solidFill>
              <a:schemeClr val="bg1"/>
            </a:solidFill>
            <a:prstDash val="dash"/>
          </a:ln>
          <a:effectLst/>
        </p:spPr>
      </p:cxnSp>
      <p:grpSp>
        <p:nvGrpSpPr>
          <p:cNvPr id="28" name="Group 33"/>
          <p:cNvGrpSpPr/>
          <p:nvPr/>
        </p:nvGrpSpPr>
        <p:grpSpPr>
          <a:xfrm>
            <a:off x="6948507" y="2231691"/>
            <a:ext cx="159856" cy="2254584"/>
            <a:chOff x="3160192" y="2010102"/>
            <a:chExt cx="159856" cy="2675395"/>
          </a:xfrm>
        </p:grpSpPr>
        <p:grpSp>
          <p:nvGrpSpPr>
            <p:cNvPr id="29" name="Group 32"/>
            <p:cNvGrpSpPr/>
            <p:nvPr/>
          </p:nvGrpSpPr>
          <p:grpSpPr>
            <a:xfrm>
              <a:off x="3160192" y="2133601"/>
              <a:ext cx="159856" cy="2551896"/>
              <a:chOff x="3160192" y="2133601"/>
              <a:chExt cx="159856" cy="2551896"/>
            </a:xfrm>
          </p:grpSpPr>
          <p:cxnSp>
            <p:nvCxnSpPr>
              <p:cNvPr id="31" name="Straight Connector 30"/>
              <p:cNvCxnSpPr/>
              <p:nvPr/>
            </p:nvCxnSpPr>
            <p:spPr>
              <a:xfrm rot="16200000" flipH="1">
                <a:off x="3122092" y="2385060"/>
                <a:ext cx="228600" cy="152400"/>
              </a:xfrm>
              <a:prstGeom prst="line">
                <a:avLst/>
              </a:prstGeom>
              <a:noFill/>
              <a:ln w="38100" cap="flat" cmpd="sng" algn="ctr">
                <a:solidFill>
                  <a:srgbClr val="FFC000"/>
                </a:solidFill>
                <a:prstDash val="solid"/>
              </a:ln>
              <a:effectLst>
                <a:outerShdw blurRad="40000" dist="23000" dir="5400000" rotWithShape="0">
                  <a:srgbClr val="000000">
                    <a:alpha val="35000"/>
                  </a:srgbClr>
                </a:outerShdw>
              </a:effectLst>
            </p:spPr>
          </p:cxnSp>
          <p:cxnSp>
            <p:nvCxnSpPr>
              <p:cNvPr id="32" name="Straight Connector 31"/>
              <p:cNvCxnSpPr/>
              <p:nvPr/>
            </p:nvCxnSpPr>
            <p:spPr>
              <a:xfrm rot="16200000" flipH="1">
                <a:off x="3122092" y="2171701"/>
                <a:ext cx="228600" cy="152400"/>
              </a:xfrm>
              <a:prstGeom prst="line">
                <a:avLst/>
              </a:prstGeom>
              <a:noFill/>
              <a:ln w="38100" cap="flat" cmpd="sng" algn="ctr">
                <a:solidFill>
                  <a:srgbClr val="FFC000"/>
                </a:solidFill>
                <a:prstDash val="solid"/>
              </a:ln>
              <a:effectLst>
                <a:outerShdw blurRad="40000" dist="23000" dir="5400000" rotWithShape="0">
                  <a:srgbClr val="000000">
                    <a:alpha val="35000"/>
                  </a:srgbClr>
                </a:outerShdw>
              </a:effectLst>
            </p:spPr>
          </p:cxnSp>
          <p:cxnSp>
            <p:nvCxnSpPr>
              <p:cNvPr id="33" name="Straight Connector 32"/>
              <p:cNvCxnSpPr/>
              <p:nvPr/>
            </p:nvCxnSpPr>
            <p:spPr>
              <a:xfrm rot="16200000" flipH="1">
                <a:off x="3128252" y="2812108"/>
                <a:ext cx="228600" cy="152400"/>
              </a:xfrm>
              <a:prstGeom prst="line">
                <a:avLst/>
              </a:prstGeom>
              <a:noFill/>
              <a:ln w="38100" cap="flat" cmpd="sng" algn="ctr">
                <a:solidFill>
                  <a:srgbClr val="FFC000"/>
                </a:solidFill>
                <a:prstDash val="solid"/>
              </a:ln>
              <a:effectLst>
                <a:outerShdw blurRad="40000" dist="23000" dir="5400000" rotWithShape="0">
                  <a:srgbClr val="000000">
                    <a:alpha val="35000"/>
                  </a:srgbClr>
                </a:outerShdw>
              </a:effectLst>
            </p:spPr>
          </p:cxnSp>
          <p:cxnSp>
            <p:nvCxnSpPr>
              <p:cNvPr id="34" name="Straight Connector 33"/>
              <p:cNvCxnSpPr/>
              <p:nvPr/>
            </p:nvCxnSpPr>
            <p:spPr>
              <a:xfrm rot="16200000" flipH="1">
                <a:off x="3128252" y="2598749"/>
                <a:ext cx="228600" cy="152400"/>
              </a:xfrm>
              <a:prstGeom prst="line">
                <a:avLst/>
              </a:prstGeom>
              <a:noFill/>
              <a:ln w="38100" cap="flat" cmpd="sng" algn="ctr">
                <a:solidFill>
                  <a:srgbClr val="FFC000"/>
                </a:solidFill>
                <a:prstDash val="solid"/>
              </a:ln>
              <a:effectLst>
                <a:outerShdw blurRad="40000" dist="23000" dir="5400000" rotWithShape="0">
                  <a:srgbClr val="000000">
                    <a:alpha val="35000"/>
                  </a:srgbClr>
                </a:outerShdw>
              </a:effectLst>
            </p:spPr>
          </p:cxnSp>
          <p:cxnSp>
            <p:nvCxnSpPr>
              <p:cNvPr id="35" name="Straight Connector 34"/>
              <p:cNvCxnSpPr/>
              <p:nvPr/>
            </p:nvCxnSpPr>
            <p:spPr>
              <a:xfrm rot="16200000" flipH="1">
                <a:off x="3123388" y="3245947"/>
                <a:ext cx="228600" cy="152400"/>
              </a:xfrm>
              <a:prstGeom prst="line">
                <a:avLst/>
              </a:prstGeom>
              <a:noFill/>
              <a:ln w="38100" cap="flat" cmpd="sng" algn="ctr">
                <a:solidFill>
                  <a:srgbClr val="FFC000"/>
                </a:solidFill>
                <a:prstDash val="solid"/>
              </a:ln>
              <a:effectLst>
                <a:outerShdw blurRad="40000" dist="23000" dir="5400000" rotWithShape="0">
                  <a:srgbClr val="000000">
                    <a:alpha val="35000"/>
                  </a:srgbClr>
                </a:outerShdw>
              </a:effectLst>
            </p:spPr>
          </p:cxnSp>
          <p:cxnSp>
            <p:nvCxnSpPr>
              <p:cNvPr id="36" name="Straight Connector 35"/>
              <p:cNvCxnSpPr/>
              <p:nvPr/>
            </p:nvCxnSpPr>
            <p:spPr>
              <a:xfrm rot="16200000" flipH="1">
                <a:off x="3123388" y="3032588"/>
                <a:ext cx="228600" cy="152400"/>
              </a:xfrm>
              <a:prstGeom prst="line">
                <a:avLst/>
              </a:prstGeom>
              <a:noFill/>
              <a:ln w="38100" cap="flat" cmpd="sng" algn="ctr">
                <a:solidFill>
                  <a:srgbClr val="FFC000"/>
                </a:solidFill>
                <a:prstDash val="solid"/>
              </a:ln>
              <a:effectLst>
                <a:outerShdw blurRad="40000" dist="23000" dir="5400000" rotWithShape="0">
                  <a:srgbClr val="000000">
                    <a:alpha val="35000"/>
                  </a:srgbClr>
                </a:outerShdw>
              </a:effectLst>
            </p:spPr>
          </p:cxnSp>
          <p:cxnSp>
            <p:nvCxnSpPr>
              <p:cNvPr id="37" name="Straight Connector 36"/>
              <p:cNvCxnSpPr/>
              <p:nvPr/>
            </p:nvCxnSpPr>
            <p:spPr>
              <a:xfrm rot="16200000" flipH="1">
                <a:off x="3129548" y="3672995"/>
                <a:ext cx="228600" cy="152400"/>
              </a:xfrm>
              <a:prstGeom prst="line">
                <a:avLst/>
              </a:prstGeom>
              <a:noFill/>
              <a:ln w="38100" cap="flat" cmpd="sng" algn="ctr">
                <a:solidFill>
                  <a:srgbClr val="FFC000"/>
                </a:solidFill>
                <a:prstDash val="solid"/>
              </a:ln>
              <a:effectLst>
                <a:outerShdw blurRad="40000" dist="23000" dir="5400000" rotWithShape="0">
                  <a:srgbClr val="000000">
                    <a:alpha val="35000"/>
                  </a:srgbClr>
                </a:outerShdw>
              </a:effectLst>
            </p:spPr>
          </p:cxnSp>
          <p:cxnSp>
            <p:nvCxnSpPr>
              <p:cNvPr id="38" name="Straight Connector 37"/>
              <p:cNvCxnSpPr/>
              <p:nvPr/>
            </p:nvCxnSpPr>
            <p:spPr>
              <a:xfrm rot="16200000" flipH="1">
                <a:off x="3129548" y="3459636"/>
                <a:ext cx="228600" cy="152400"/>
              </a:xfrm>
              <a:prstGeom prst="line">
                <a:avLst/>
              </a:prstGeom>
              <a:noFill/>
              <a:ln w="38100" cap="flat" cmpd="sng" algn="ctr">
                <a:solidFill>
                  <a:srgbClr val="FFC000"/>
                </a:solidFill>
                <a:prstDash val="solid"/>
              </a:ln>
              <a:effectLst>
                <a:outerShdw blurRad="40000" dist="23000" dir="5400000" rotWithShape="0">
                  <a:srgbClr val="000000">
                    <a:alpha val="35000"/>
                  </a:srgbClr>
                </a:outerShdw>
              </a:effectLst>
            </p:spPr>
          </p:cxnSp>
          <p:cxnSp>
            <p:nvCxnSpPr>
              <p:cNvPr id="39" name="Straight Connector 38"/>
              <p:cNvCxnSpPr/>
              <p:nvPr/>
            </p:nvCxnSpPr>
            <p:spPr>
              <a:xfrm rot="16200000" flipH="1">
                <a:off x="3123388" y="4067949"/>
                <a:ext cx="228600" cy="152400"/>
              </a:xfrm>
              <a:prstGeom prst="line">
                <a:avLst/>
              </a:prstGeom>
              <a:noFill/>
              <a:ln w="38100" cap="flat" cmpd="sng" algn="ctr">
                <a:solidFill>
                  <a:srgbClr val="FFC000"/>
                </a:solidFill>
                <a:prstDash val="solid"/>
              </a:ln>
              <a:effectLst>
                <a:outerShdw blurRad="40000" dist="23000" dir="5400000" rotWithShape="0">
                  <a:srgbClr val="000000">
                    <a:alpha val="35000"/>
                  </a:srgbClr>
                </a:outerShdw>
              </a:effectLst>
            </p:spPr>
          </p:cxnSp>
          <p:cxnSp>
            <p:nvCxnSpPr>
              <p:cNvPr id="40" name="Straight Connector 39"/>
              <p:cNvCxnSpPr/>
              <p:nvPr/>
            </p:nvCxnSpPr>
            <p:spPr>
              <a:xfrm rot="16200000" flipH="1">
                <a:off x="3123388" y="3854590"/>
                <a:ext cx="228600" cy="152400"/>
              </a:xfrm>
              <a:prstGeom prst="line">
                <a:avLst/>
              </a:prstGeom>
              <a:noFill/>
              <a:ln w="38100" cap="flat" cmpd="sng" algn="ctr">
                <a:solidFill>
                  <a:srgbClr val="FFC000"/>
                </a:solidFill>
                <a:prstDash val="solid"/>
              </a:ln>
              <a:effectLst>
                <a:outerShdw blurRad="40000" dist="23000" dir="5400000" rotWithShape="0">
                  <a:srgbClr val="000000">
                    <a:alpha val="35000"/>
                  </a:srgbClr>
                </a:outerShdw>
              </a:effectLst>
            </p:spPr>
          </p:cxnSp>
          <p:cxnSp>
            <p:nvCxnSpPr>
              <p:cNvPr id="41" name="Straight Connector 40"/>
              <p:cNvCxnSpPr/>
              <p:nvPr/>
            </p:nvCxnSpPr>
            <p:spPr>
              <a:xfrm rot="16200000" flipH="1">
                <a:off x="3129548" y="4494997"/>
                <a:ext cx="228600" cy="152400"/>
              </a:xfrm>
              <a:prstGeom prst="line">
                <a:avLst/>
              </a:prstGeom>
              <a:noFill/>
              <a:ln w="38100" cap="flat" cmpd="sng" algn="ctr">
                <a:solidFill>
                  <a:srgbClr val="FFC000"/>
                </a:solidFill>
                <a:prstDash val="solid"/>
              </a:ln>
              <a:effectLst>
                <a:outerShdw blurRad="40000" dist="23000" dir="5400000" rotWithShape="0">
                  <a:srgbClr val="000000">
                    <a:alpha val="35000"/>
                  </a:srgbClr>
                </a:outerShdw>
              </a:effectLst>
            </p:spPr>
          </p:cxnSp>
          <p:cxnSp>
            <p:nvCxnSpPr>
              <p:cNvPr id="42" name="Straight Connector 41"/>
              <p:cNvCxnSpPr/>
              <p:nvPr/>
            </p:nvCxnSpPr>
            <p:spPr>
              <a:xfrm rot="16200000" flipH="1">
                <a:off x="3129548" y="4281638"/>
                <a:ext cx="228600" cy="152400"/>
              </a:xfrm>
              <a:prstGeom prst="line">
                <a:avLst/>
              </a:prstGeom>
              <a:noFill/>
              <a:ln w="38100" cap="flat" cmpd="sng" algn="ctr">
                <a:solidFill>
                  <a:srgbClr val="FFC000"/>
                </a:solidFill>
                <a:prstDash val="solid"/>
              </a:ln>
              <a:effectLst>
                <a:outerShdw blurRad="40000" dist="23000" dir="5400000" rotWithShape="0">
                  <a:srgbClr val="000000">
                    <a:alpha val="35000"/>
                  </a:srgbClr>
                </a:outerShdw>
              </a:effectLst>
            </p:spPr>
          </p:cxnSp>
        </p:grpSp>
        <p:cxnSp>
          <p:nvCxnSpPr>
            <p:cNvPr id="30" name="Straight Connector 29"/>
            <p:cNvCxnSpPr/>
            <p:nvPr/>
          </p:nvCxnSpPr>
          <p:spPr>
            <a:xfrm rot="5400000">
              <a:off x="1828804" y="3342808"/>
              <a:ext cx="2666999" cy="1588"/>
            </a:xfrm>
            <a:prstGeom prst="line">
              <a:avLst/>
            </a:prstGeom>
            <a:noFill/>
            <a:ln w="38100" cap="flat" cmpd="sng" algn="ctr">
              <a:solidFill>
                <a:srgbClr val="FFC000"/>
              </a:solidFill>
              <a:prstDash val="solid"/>
            </a:ln>
            <a:effectLst>
              <a:outerShdw blurRad="40000" dist="23000" dir="5400000" rotWithShape="0">
                <a:srgbClr val="000000">
                  <a:alpha val="35000"/>
                </a:srgbClr>
              </a:outerShdw>
            </a:effectLst>
          </p:spPr>
        </p:cxnSp>
      </p:grpSp>
      <p:sp>
        <p:nvSpPr>
          <p:cNvPr id="43" name="TextBox 42"/>
          <p:cNvSpPr txBox="1"/>
          <p:nvPr/>
        </p:nvSpPr>
        <p:spPr>
          <a:xfrm>
            <a:off x="7118988" y="2931082"/>
            <a:ext cx="1015021" cy="369332"/>
          </a:xfrm>
          <a:prstGeom prst="rect">
            <a:avLst/>
          </a:prstGeom>
          <a:noFill/>
        </p:spPr>
        <p:txBody>
          <a:bodyPr wrap="none" rtlCol="0">
            <a:spAutoFit/>
          </a:bodyPr>
          <a:lstStyle/>
          <a:p>
            <a:r>
              <a:rPr lang="en-US" b="1" dirty="0" smtClean="0">
                <a:solidFill>
                  <a:srgbClr val="FFC000"/>
                </a:solidFill>
                <a:latin typeface="Aharoni" panose="02010803020104030203" pitchFamily="2" charset="-79"/>
                <a:cs typeface="Aharoni" panose="02010803020104030203" pitchFamily="2" charset="-79"/>
              </a:rPr>
              <a:t>Normal</a:t>
            </a:r>
            <a:endParaRPr lang="en-US" b="1" dirty="0">
              <a:solidFill>
                <a:srgbClr val="FFC000"/>
              </a:solidFill>
              <a:latin typeface="Aharoni" panose="02010803020104030203" pitchFamily="2" charset="-79"/>
              <a:cs typeface="Aharoni" panose="02010803020104030203" pitchFamily="2" charset="-79"/>
            </a:endParaRPr>
          </a:p>
        </p:txBody>
      </p:sp>
      <p:sp>
        <p:nvSpPr>
          <p:cNvPr id="44" name="Arc 43"/>
          <p:cNvSpPr/>
          <p:nvPr/>
        </p:nvSpPr>
        <p:spPr>
          <a:xfrm flipH="1">
            <a:off x="6302923" y="2857063"/>
            <a:ext cx="914400" cy="914400"/>
          </a:xfrm>
          <a:prstGeom prst="arc">
            <a:avLst>
              <a:gd name="adj1" fmla="val 18591528"/>
              <a:gd name="adj2" fmla="val 0"/>
            </a:avLst>
          </a:prstGeom>
          <a:noFill/>
          <a:ln w="25400" cap="flat" cmpd="sng" algn="ctr">
            <a:solidFill>
              <a:srgbClr val="FF99CC"/>
            </a:solidFill>
            <a:prstDash val="solid"/>
          </a:ln>
          <a:effectLst/>
        </p:spPr>
        <p:txBody>
          <a:bodyPr rtlCol="0" anchor="ctr"/>
          <a:lstStyle/>
          <a:p>
            <a:pPr algn="ctr">
              <a:defRPr/>
            </a:pPr>
            <a:endParaRPr lang="en-US" kern="0">
              <a:solidFill>
                <a:sysClr val="windowText" lastClr="000000"/>
              </a:solidFill>
            </a:endParaRPr>
          </a:p>
        </p:txBody>
      </p:sp>
      <p:sp>
        <p:nvSpPr>
          <p:cNvPr id="45" name="TextBox 44"/>
          <p:cNvSpPr txBox="1"/>
          <p:nvPr/>
        </p:nvSpPr>
        <p:spPr>
          <a:xfrm>
            <a:off x="6074323" y="2873444"/>
            <a:ext cx="240772" cy="369332"/>
          </a:xfrm>
          <a:prstGeom prst="rect">
            <a:avLst/>
          </a:prstGeom>
          <a:noFill/>
        </p:spPr>
        <p:txBody>
          <a:bodyPr wrap="none" rtlCol="0">
            <a:spAutoFit/>
          </a:bodyPr>
          <a:lstStyle/>
          <a:p>
            <a:pPr>
              <a:defRPr/>
            </a:pPr>
            <a:r>
              <a:rPr lang="en-US" b="1" kern="0" dirty="0" err="1" smtClean="0">
                <a:solidFill>
                  <a:srgbClr val="FF99CC"/>
                </a:solidFill>
                <a:latin typeface="+mj-lt"/>
              </a:rPr>
              <a:t>i</a:t>
            </a:r>
            <a:endParaRPr lang="en-US" b="1" kern="0" dirty="0">
              <a:solidFill>
                <a:srgbClr val="FF99CC"/>
              </a:solidFill>
              <a:latin typeface="+mj-lt"/>
            </a:endParaRPr>
          </a:p>
        </p:txBody>
      </p:sp>
      <p:sp>
        <p:nvSpPr>
          <p:cNvPr id="46" name="Arc 45"/>
          <p:cNvSpPr/>
          <p:nvPr/>
        </p:nvSpPr>
        <p:spPr>
          <a:xfrm flipH="1" flipV="1">
            <a:off x="6302923" y="2861776"/>
            <a:ext cx="914400" cy="914400"/>
          </a:xfrm>
          <a:prstGeom prst="arc">
            <a:avLst>
              <a:gd name="adj1" fmla="val 18634614"/>
              <a:gd name="adj2" fmla="val 0"/>
            </a:avLst>
          </a:prstGeom>
          <a:noFill/>
          <a:ln w="25400" cap="flat" cmpd="sng" algn="ctr">
            <a:solidFill>
              <a:srgbClr val="66FF33"/>
            </a:solidFill>
            <a:prstDash val="solid"/>
          </a:ln>
          <a:effectLst/>
        </p:spPr>
        <p:txBody>
          <a:bodyPr rtlCol="0" anchor="ctr"/>
          <a:lstStyle/>
          <a:p>
            <a:pPr algn="ctr">
              <a:defRPr/>
            </a:pPr>
            <a:endParaRPr lang="en-US" kern="0">
              <a:solidFill>
                <a:sysClr val="windowText" lastClr="000000"/>
              </a:solidFill>
            </a:endParaRPr>
          </a:p>
        </p:txBody>
      </p:sp>
      <p:sp>
        <p:nvSpPr>
          <p:cNvPr id="47" name="TextBox 46"/>
          <p:cNvSpPr txBox="1"/>
          <p:nvPr/>
        </p:nvSpPr>
        <p:spPr>
          <a:xfrm>
            <a:off x="6049966" y="3330644"/>
            <a:ext cx="266420" cy="369332"/>
          </a:xfrm>
          <a:prstGeom prst="rect">
            <a:avLst/>
          </a:prstGeom>
          <a:noFill/>
        </p:spPr>
        <p:txBody>
          <a:bodyPr wrap="none" rtlCol="0">
            <a:spAutoFit/>
          </a:bodyPr>
          <a:lstStyle/>
          <a:p>
            <a:pPr>
              <a:defRPr/>
            </a:pPr>
            <a:r>
              <a:rPr lang="en-US" b="1" kern="0" dirty="0" err="1" smtClean="0">
                <a:solidFill>
                  <a:srgbClr val="66FF33"/>
                </a:solidFill>
                <a:latin typeface="+mj-lt"/>
              </a:rPr>
              <a:t>r</a:t>
            </a:r>
            <a:endParaRPr lang="en-US" b="1" kern="0" dirty="0">
              <a:solidFill>
                <a:srgbClr val="66FF33"/>
              </a:solidFill>
              <a:latin typeface="+mj-lt"/>
            </a:endParaRPr>
          </a:p>
        </p:txBody>
      </p:sp>
      <p:sp>
        <p:nvSpPr>
          <p:cNvPr id="48" name="TextBox 47"/>
          <p:cNvSpPr txBox="1"/>
          <p:nvPr/>
        </p:nvSpPr>
        <p:spPr>
          <a:xfrm rot="2141352">
            <a:off x="5617706" y="2344207"/>
            <a:ext cx="1186543" cy="307777"/>
          </a:xfrm>
          <a:prstGeom prst="rect">
            <a:avLst/>
          </a:prstGeom>
          <a:noFill/>
        </p:spPr>
        <p:txBody>
          <a:bodyPr wrap="none" rtlCol="0">
            <a:spAutoFit/>
          </a:bodyPr>
          <a:lstStyle/>
          <a:p>
            <a:r>
              <a:rPr lang="en-US" sz="1400" b="1" dirty="0" smtClean="0">
                <a:solidFill>
                  <a:schemeClr val="bg1"/>
                </a:solidFill>
                <a:latin typeface="Aharoni" panose="02010803020104030203" pitchFamily="2" charset="-79"/>
                <a:cs typeface="Aharoni" panose="02010803020104030203" pitchFamily="2" charset="-79"/>
              </a:rPr>
              <a:t>incident ray</a:t>
            </a:r>
            <a:endParaRPr lang="en-US" sz="1400" b="1" dirty="0">
              <a:solidFill>
                <a:schemeClr val="bg1"/>
              </a:solidFill>
              <a:latin typeface="Aharoni" panose="02010803020104030203" pitchFamily="2" charset="-79"/>
              <a:cs typeface="Aharoni" panose="02010803020104030203" pitchFamily="2" charset="-79"/>
            </a:endParaRPr>
          </a:p>
        </p:txBody>
      </p:sp>
      <p:sp>
        <p:nvSpPr>
          <p:cNvPr id="49" name="TextBox 48"/>
          <p:cNvSpPr txBox="1"/>
          <p:nvPr/>
        </p:nvSpPr>
        <p:spPr>
          <a:xfrm rot="19404708">
            <a:off x="5496150" y="3972508"/>
            <a:ext cx="1268296" cy="307777"/>
          </a:xfrm>
          <a:prstGeom prst="rect">
            <a:avLst/>
          </a:prstGeom>
          <a:noFill/>
        </p:spPr>
        <p:txBody>
          <a:bodyPr wrap="none" rtlCol="0">
            <a:spAutoFit/>
          </a:bodyPr>
          <a:lstStyle/>
          <a:p>
            <a:r>
              <a:rPr lang="en-US" sz="1400" b="1" dirty="0" smtClean="0">
                <a:solidFill>
                  <a:schemeClr val="bg1"/>
                </a:solidFill>
                <a:latin typeface="Aharoni" panose="02010803020104030203" pitchFamily="2" charset="-79"/>
                <a:cs typeface="Aharoni" panose="02010803020104030203" pitchFamily="2" charset="-79"/>
              </a:rPr>
              <a:t>reflected ray</a:t>
            </a:r>
            <a:endParaRPr lang="en-US" sz="1400" b="1" dirty="0">
              <a:solidFill>
                <a:schemeClr val="bg1"/>
              </a:solidFill>
              <a:latin typeface="Aharoni" panose="02010803020104030203" pitchFamily="2" charset="-79"/>
              <a:cs typeface="Aharoni" panose="02010803020104030203" pitchFamily="2" charset="-79"/>
            </a:endParaRPr>
          </a:p>
        </p:txBody>
      </p:sp>
      <p:sp>
        <p:nvSpPr>
          <p:cNvPr id="50" name="TextBox 49"/>
          <p:cNvSpPr txBox="1"/>
          <p:nvPr/>
        </p:nvSpPr>
        <p:spPr>
          <a:xfrm>
            <a:off x="5105400" y="2732014"/>
            <a:ext cx="971550" cy="523220"/>
          </a:xfrm>
          <a:prstGeom prst="rect">
            <a:avLst/>
          </a:prstGeom>
          <a:noFill/>
        </p:spPr>
        <p:txBody>
          <a:bodyPr wrap="square" rtlCol="0">
            <a:spAutoFit/>
          </a:bodyPr>
          <a:lstStyle/>
          <a:p>
            <a:r>
              <a:rPr lang="en-US" sz="1400" dirty="0" smtClean="0">
                <a:solidFill>
                  <a:srgbClr val="FFC000"/>
                </a:solidFill>
                <a:latin typeface="Aharoni" panose="02010803020104030203" pitchFamily="2" charset="-79"/>
                <a:cs typeface="Aharoni" panose="02010803020104030203" pitchFamily="2" charset="-79"/>
              </a:rPr>
              <a:t>angle of incidence</a:t>
            </a:r>
            <a:endParaRPr lang="en-US" sz="1400" dirty="0">
              <a:solidFill>
                <a:srgbClr val="FFC000"/>
              </a:solidFill>
              <a:latin typeface="Aharoni" panose="02010803020104030203" pitchFamily="2" charset="-79"/>
              <a:cs typeface="Aharoni" panose="02010803020104030203" pitchFamily="2" charset="-79"/>
            </a:endParaRPr>
          </a:p>
        </p:txBody>
      </p:sp>
      <p:sp>
        <p:nvSpPr>
          <p:cNvPr id="51" name="TextBox 50"/>
          <p:cNvSpPr txBox="1"/>
          <p:nvPr/>
        </p:nvSpPr>
        <p:spPr>
          <a:xfrm>
            <a:off x="5105400" y="3494014"/>
            <a:ext cx="990600" cy="523220"/>
          </a:xfrm>
          <a:prstGeom prst="rect">
            <a:avLst/>
          </a:prstGeom>
          <a:noFill/>
        </p:spPr>
        <p:txBody>
          <a:bodyPr wrap="square" rtlCol="0">
            <a:spAutoFit/>
          </a:bodyPr>
          <a:lstStyle/>
          <a:p>
            <a:r>
              <a:rPr lang="en-US" sz="1400" dirty="0" smtClean="0">
                <a:solidFill>
                  <a:srgbClr val="FFC000"/>
                </a:solidFill>
                <a:latin typeface="Aharoni" panose="02010803020104030203" pitchFamily="2" charset="-79"/>
                <a:cs typeface="Aharoni" panose="02010803020104030203" pitchFamily="2" charset="-79"/>
              </a:rPr>
              <a:t>angle of reflection</a:t>
            </a:r>
            <a:endParaRPr lang="en-US" sz="1400" dirty="0">
              <a:solidFill>
                <a:srgbClr val="FFC000"/>
              </a:solidFill>
              <a:latin typeface="Aharoni" panose="02010803020104030203" pitchFamily="2" charset="-79"/>
              <a:cs typeface="Aharoni" panose="02010803020104030203" pitchFamily="2" charset="-79"/>
            </a:endParaRPr>
          </a:p>
        </p:txBody>
      </p:sp>
      <p:sp>
        <p:nvSpPr>
          <p:cNvPr id="52" name="Rectangle 51"/>
          <p:cNvSpPr/>
          <p:nvPr/>
        </p:nvSpPr>
        <p:spPr>
          <a:xfrm>
            <a:off x="5949733" y="4529862"/>
            <a:ext cx="2149948" cy="400110"/>
          </a:xfrm>
          <a:prstGeom prst="rect">
            <a:avLst/>
          </a:prstGeom>
        </p:spPr>
        <p:txBody>
          <a:bodyPr wrap="none">
            <a:spAutoFit/>
          </a:bodyPr>
          <a:lstStyle/>
          <a:p>
            <a:pPr>
              <a:defRPr/>
            </a:pPr>
            <a:r>
              <a:rPr lang="en-US" sz="2000" b="1" kern="0" dirty="0">
                <a:solidFill>
                  <a:schemeClr val="bg1"/>
                </a:solidFill>
                <a:latin typeface="Aharoni" panose="02010803020104030203" pitchFamily="2" charset="-79"/>
                <a:cs typeface="Aharoni" panose="02010803020104030203" pitchFamily="2" charset="-79"/>
              </a:rPr>
              <a:t>Opaque Surface</a:t>
            </a:r>
          </a:p>
        </p:txBody>
      </p:sp>
      <p:sp>
        <p:nvSpPr>
          <p:cNvPr id="55" name="Rectangle 54"/>
          <p:cNvSpPr/>
          <p:nvPr/>
        </p:nvSpPr>
        <p:spPr>
          <a:xfrm>
            <a:off x="3852684" y="555411"/>
            <a:ext cx="1462260" cy="646331"/>
          </a:xfrm>
          <a:prstGeom prst="rect">
            <a:avLst/>
          </a:prstGeom>
          <a:effectLst>
            <a:glow>
              <a:schemeClr val="bg1"/>
            </a:glow>
          </a:effectLst>
        </p:spPr>
        <p:txBody>
          <a:bodyPr wrap="none">
            <a:spAutoFit/>
          </a:bodyPr>
          <a:lstStyle/>
          <a:p>
            <a:pPr algn="ctr">
              <a:defRPr/>
            </a:pPr>
            <a:r>
              <a:rPr lang="en-US" sz="3600" b="1" dirty="0" smtClean="0">
                <a:effectLst>
                  <a:glow rad="241300">
                    <a:schemeClr val="bg1">
                      <a:alpha val="98000"/>
                    </a:schemeClr>
                  </a:glow>
                </a:effectLst>
                <a:latin typeface="Aharoni" panose="02010803020104030203" pitchFamily="2" charset="-79"/>
                <a:cs typeface="Aharoni" panose="02010803020104030203" pitchFamily="2" charset="-79"/>
              </a:rPr>
              <a:t>LIGHT</a:t>
            </a:r>
            <a:endParaRPr lang="en-US" sz="3600" b="1" dirty="0">
              <a:effectLst>
                <a:glow rad="241300">
                  <a:schemeClr val="bg1">
                    <a:alpha val="98000"/>
                  </a:schemeClr>
                </a:glow>
              </a:effectLst>
              <a:latin typeface="Aharoni" panose="02010803020104030203" pitchFamily="2" charset="-79"/>
              <a:cs typeface="Aharoni" panose="02010803020104030203" pitchFamily="2" charset="-79"/>
            </a:endParaRPr>
          </a:p>
        </p:txBody>
      </p:sp>
      <p:pic>
        <p:nvPicPr>
          <p:cNvPr id="10" name="Picture 6"/>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0" y="-2285"/>
            <a:ext cx="9144000" cy="5148071"/>
          </a:xfrm>
          <a:prstGeom prst="rect">
            <a:avLst/>
          </a:prstGeom>
          <a:noFill/>
          <a:effectLst>
            <a:glow rad="63500">
              <a:schemeClr val="bg1"/>
            </a:glow>
          </a:effectLst>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7812" y="438150"/>
            <a:ext cx="2287588" cy="1737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Rectangle 53"/>
          <p:cNvSpPr/>
          <p:nvPr/>
        </p:nvSpPr>
        <p:spPr>
          <a:xfrm>
            <a:off x="2953786" y="976422"/>
            <a:ext cx="2113079" cy="646331"/>
          </a:xfrm>
          <a:prstGeom prst="rect">
            <a:avLst/>
          </a:prstGeom>
        </p:spPr>
        <p:txBody>
          <a:bodyPr wrap="none">
            <a:spAutoFit/>
          </a:bodyPr>
          <a:lstStyle/>
          <a:p>
            <a:pPr algn="ctr">
              <a:defRPr/>
            </a:pPr>
            <a:r>
              <a:rPr lang="en-US" dirty="0">
                <a:solidFill>
                  <a:schemeClr val="bg1"/>
                </a:solidFill>
                <a:latin typeface="Aharoni" panose="02010803020104030203" pitchFamily="2" charset="-79"/>
                <a:cs typeface="Aharoni" panose="02010803020104030203" pitchFamily="2" charset="-79"/>
              </a:rPr>
              <a:t>Light is travelling </a:t>
            </a:r>
            <a:endParaRPr lang="en-US" dirty="0" smtClean="0">
              <a:solidFill>
                <a:schemeClr val="bg1"/>
              </a:solidFill>
              <a:latin typeface="Aharoni" panose="02010803020104030203" pitchFamily="2" charset="-79"/>
              <a:cs typeface="Aharoni" panose="02010803020104030203" pitchFamily="2" charset="-79"/>
            </a:endParaRPr>
          </a:p>
          <a:p>
            <a:pPr algn="ctr">
              <a:defRPr/>
            </a:pPr>
            <a:r>
              <a:rPr lang="en-US" dirty="0" smtClean="0">
                <a:solidFill>
                  <a:schemeClr val="bg1"/>
                </a:solidFill>
                <a:latin typeface="Aharoni" panose="02010803020104030203" pitchFamily="2" charset="-79"/>
                <a:cs typeface="Aharoni" panose="02010803020104030203" pitchFamily="2" charset="-79"/>
              </a:rPr>
              <a:t>in </a:t>
            </a:r>
            <a:r>
              <a:rPr lang="en-US" dirty="0">
                <a:solidFill>
                  <a:schemeClr val="bg1"/>
                </a:solidFill>
                <a:latin typeface="Aharoni" panose="02010803020104030203" pitchFamily="2" charset="-79"/>
                <a:cs typeface="Aharoni" panose="02010803020104030203" pitchFamily="2" charset="-79"/>
              </a:rPr>
              <a:t>a straight line</a:t>
            </a:r>
          </a:p>
        </p:txBody>
      </p:sp>
    </p:spTree>
    <p:extLst>
      <p:ext uri="{BB962C8B-B14F-4D97-AF65-F5344CB8AC3E}">
        <p14:creationId xmlns:p14="http://schemas.microsoft.com/office/powerpoint/2010/main" val="3930033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12" presetClass="entr" presetSubtype="8" fill="hold" grpId="0" nodeType="withEffect">
                                      <p:stCondLst>
                                        <p:cond delay="25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250"/>
                                            <p:tgtEl>
                                              <p:spTgt spid="6"/>
                                            </p:tgtEl>
                                            <p:attrNameLst>
                                              <p:attrName>ppt_x</p:attrName>
                                            </p:attrNameLst>
                                          </p:cBhvr>
                                          <p:tavLst>
                                            <p:tav tm="0">
                                              <p:val>
                                                <p:strVal val="#ppt_x-#ppt_w*1.125000"/>
                                              </p:val>
                                            </p:tav>
                                            <p:tav tm="100000">
                                              <p:val>
                                                <p:strVal val="#ppt_x"/>
                                              </p:val>
                                            </p:tav>
                                          </p:tavLst>
                                        </p:anim>
                                        <p:animEffect transition="in" filter="wipe(right)">
                                          <p:cBhvr>
                                            <p:cTn id="17" dur="250"/>
                                            <p:tgtEl>
                                              <p:spTgt spid="6"/>
                                            </p:tgtEl>
                                          </p:cBhvr>
                                        </p:animEffect>
                                      </p:childTnLst>
                                    </p:cTn>
                                  </p:par>
                                  <p:par>
                                    <p:cTn id="18" presetID="10" presetClass="exit" presetSubtype="0" fill="hold" grpId="0" nodeType="withEffect">
                                      <p:stCondLst>
                                        <p:cond delay="250"/>
                                      </p:stCondLst>
                                      <p:childTnLst>
                                        <p:animEffect transition="out" filter="fade">
                                          <p:cBhvr>
                                            <p:cTn id="19" dur="250"/>
                                            <p:tgtEl>
                                              <p:spTgt spid="3"/>
                                            </p:tgtEl>
                                          </p:cBhvr>
                                        </p:animEffect>
                                        <p:set>
                                          <p:cBhvr>
                                            <p:cTn id="20" dur="1" fill="hold">
                                              <p:stCondLst>
                                                <p:cond delay="249"/>
                                              </p:stCondLst>
                                            </p:cTn>
                                            <p:tgtEl>
                                              <p:spTgt spid="3"/>
                                            </p:tgtEl>
                                            <p:attrNameLst>
                                              <p:attrName>style.visibility</p:attrName>
                                            </p:attrNameLst>
                                          </p:cBhvr>
                                          <p:to>
                                            <p:strVal val="hidden"/>
                                          </p:to>
                                        </p:set>
                                      </p:childTnLst>
                                    </p:cTn>
                                  </p:par>
                                  <p:par>
                                    <p:cTn id="21" presetID="1" presetClass="exit" presetSubtype="0" fill="hold" nodeType="withEffect">
                                      <p:stCondLst>
                                        <p:cond delay="100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xit" presetSubtype="0" fill="hold" nodeType="withEffect">
                                      <p:stCondLst>
                                        <p:cond delay="100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grpId="1" nodeType="withEffect">
                                      <p:stCondLst>
                                        <p:cond delay="1000"/>
                                      </p:stCondLst>
                                      <p:childTnLst>
                                        <p:set>
                                          <p:cBhvr>
                                            <p:cTn id="26" dur="1" fill="hold">
                                              <p:stCondLst>
                                                <p:cond delay="0"/>
                                              </p:stCondLst>
                                            </p:cTn>
                                            <p:tgtEl>
                                              <p:spTgt spid="6"/>
                                            </p:tgtEl>
                                            <p:attrNameLst>
                                              <p:attrName>style.visibility</p:attrName>
                                            </p:attrNameLst>
                                          </p:cBhvr>
                                          <p:to>
                                            <p:strVal val="hidden"/>
                                          </p:to>
                                        </p:set>
                                      </p:childTnLst>
                                    </p:cTn>
                                  </p:par>
                                  <p:par>
                                    <p:cTn id="27" presetID="10" presetClass="entr" presetSubtype="0" fill="hold" grpId="0" nodeType="withEffect">
                                      <p:stCondLst>
                                        <p:cond delay="125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10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250"/>
                                            <p:tgtEl>
                                              <p:spTgt spid="7"/>
                                            </p:tgtEl>
                                            <p:attrNameLst>
                                              <p:attrName>ppt_x</p:attrName>
                                            </p:attrNameLst>
                                          </p:cBhvr>
                                          <p:tavLst>
                                            <p:tav tm="0">
                                              <p:val>
                                                <p:strVal val="#ppt_x-#ppt_w*1.125000"/>
                                              </p:val>
                                            </p:tav>
                                            <p:tav tm="100000">
                                              <p:val>
                                                <p:strVal val="#ppt_x"/>
                                              </p:val>
                                            </p:tav>
                                          </p:tavLst>
                                        </p:anim>
                                        <p:animEffect transition="in" filter="wipe(right)">
                                          <p:cBhvr>
                                            <p:cTn id="35" dur="25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anim calcmode="lin" valueType="num">
                                          <p:cBhvr>
                                            <p:cTn id="41" dur="500" fill="hold"/>
                                            <p:tgtEl>
                                              <p:spTgt spid="8"/>
                                            </p:tgtEl>
                                            <p:attrNameLst>
                                              <p:attrName>ppt_x</p:attrName>
                                            </p:attrNameLst>
                                          </p:cBhvr>
                                          <p:tavLst>
                                            <p:tav tm="0">
                                              <p:val>
                                                <p:strVal val="#ppt_x"/>
                                              </p:val>
                                            </p:tav>
                                            <p:tav tm="100000">
                                              <p:val>
                                                <p:strVal val="#ppt_x"/>
                                              </p:val>
                                            </p:tav>
                                          </p:tavLst>
                                        </p:anim>
                                        <p:anim calcmode="lin" valueType="num">
                                          <p:cBhvr>
                                            <p:cTn id="42" dur="500" fill="hold"/>
                                            <p:tgtEl>
                                              <p:spTgt spid="8"/>
                                            </p:tgtEl>
                                            <p:attrNameLst>
                                              <p:attrName>ppt_y</p:attrName>
                                            </p:attrNameLst>
                                          </p:cBhvr>
                                          <p:tavLst>
                                            <p:tav tm="0">
                                              <p:val>
                                                <p:strVal val="#ppt_y-.1"/>
                                              </p:val>
                                            </p:tav>
                                            <p:tav tm="100000">
                                              <p:val>
                                                <p:strVal val="#ppt_y"/>
                                              </p:val>
                                            </p:tav>
                                          </p:tavLst>
                                        </p:anim>
                                      </p:childTnLst>
                                    </p:cTn>
                                  </p:par>
                                  <p:par>
                                    <p:cTn id="43" presetID="22" presetClass="entr" presetSubtype="8" fill="hold" grpId="0" nodeType="withEffect">
                                      <p:stCondLst>
                                        <p:cond delay="25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2050"/>
                                            </p:tgtEl>
                                            <p:attrNameLst>
                                              <p:attrName>style.visibility</p:attrName>
                                            </p:attrNameLst>
                                          </p:cBhvr>
                                          <p:to>
                                            <p:strVal val="visible"/>
                                          </p:to>
                                        </p:set>
                                        <p:anim calcmode="lin" valueType="num">
                                          <p:cBhvr>
                                            <p:cTn id="55" dur="500" fill="hold"/>
                                            <p:tgtEl>
                                              <p:spTgt spid="2050"/>
                                            </p:tgtEl>
                                            <p:attrNameLst>
                                              <p:attrName>ppt_w</p:attrName>
                                            </p:attrNameLst>
                                          </p:cBhvr>
                                          <p:tavLst>
                                            <p:tav tm="0">
                                              <p:val>
                                                <p:fltVal val="0"/>
                                              </p:val>
                                            </p:tav>
                                            <p:tav tm="100000">
                                              <p:val>
                                                <p:strVal val="#ppt_w"/>
                                              </p:val>
                                            </p:tav>
                                          </p:tavLst>
                                        </p:anim>
                                        <p:anim calcmode="lin" valueType="num">
                                          <p:cBhvr>
                                            <p:cTn id="56" dur="500" fill="hold"/>
                                            <p:tgtEl>
                                              <p:spTgt spid="2050"/>
                                            </p:tgtEl>
                                            <p:attrNameLst>
                                              <p:attrName>ppt_h</p:attrName>
                                            </p:attrNameLst>
                                          </p:cBhvr>
                                          <p:tavLst>
                                            <p:tav tm="0">
                                              <p:val>
                                                <p:fltVal val="0"/>
                                              </p:val>
                                            </p:tav>
                                            <p:tav tm="100000">
                                              <p:val>
                                                <p:strVal val="#ppt_h"/>
                                              </p:val>
                                            </p:tav>
                                          </p:tavLst>
                                        </p:anim>
                                        <p:animEffect transition="in" filter="fade">
                                          <p:cBhvr>
                                            <p:cTn id="57" dur="500"/>
                                            <p:tgtEl>
                                              <p:spTgt spid="205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6" presetClass="emph" presetSubtype="0" repeatCount="3000" autoRev="1" fill="hold" grpId="2" nodeType="withEffect">
                                      <p:stCondLst>
                                        <p:cond delay="0"/>
                                      </p:stCondLst>
                                      <p:childTnLst>
                                        <p:animScale>
                                          <p:cBhvr>
                                            <p:cTn id="64" dur="250" fill="hold"/>
                                            <p:tgtEl>
                                              <p:spTgt spid="54"/>
                                            </p:tgtEl>
                                          </p:cBhvr>
                                          <p:by x="120000" y="120000"/>
                                        </p:animScale>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2050"/>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4"/>
                                            </p:tgtEl>
                                            <p:attrNameLst>
                                              <p:attrName>style.visibility</p:attrName>
                                            </p:attrNameLst>
                                          </p:cBhvr>
                                          <p:to>
                                            <p:strVal val="hidden"/>
                                          </p:to>
                                        </p:set>
                                      </p:childTnLst>
                                    </p:cTn>
                                  </p:par>
                                </p:childTnLst>
                              </p:cTn>
                            </p:par>
                            <p:par>
                              <p:cTn id="71" fill="hold">
                                <p:stCondLst>
                                  <p:cond delay="0"/>
                                </p:stCondLst>
                                <p:childTnLst>
                                  <p:par>
                                    <p:cTn id="72" presetID="6" presetClass="emph" presetSubtype="0" fill="hold" nodeType="afterEffect">
                                      <p:stCondLst>
                                        <p:cond delay="0"/>
                                      </p:stCondLst>
                                      <p:childTnLst>
                                        <p:animScale>
                                          <p:cBhvr>
                                            <p:cTn id="73" dur="750" fill="hold"/>
                                            <p:tgtEl>
                                              <p:spTgt spid="10"/>
                                            </p:tgtEl>
                                          </p:cBhvr>
                                          <p:by x="40000" y="40000"/>
                                        </p:animScale>
                                      </p:childTnLst>
                                    </p:cTn>
                                  </p:par>
                                  <p:par>
                                    <p:cTn id="74" presetID="0" presetClass="path" presetSubtype="0" fill="hold" nodeType="withEffect" p14:presetBounceEnd="50667">
                                      <p:stCondLst>
                                        <p:cond delay="750"/>
                                      </p:stCondLst>
                                      <p:childTnLst>
                                        <p:animMotion origin="layout" path="M 0 -4.36863E-6 L -0.27361 0.12103 " pathEditMode="relative" rAng="0" ptsTypes="AA" p14:bounceEnd="50667">
                                          <p:cBhvr>
                                            <p:cTn id="75" dur="750" fill="hold"/>
                                            <p:tgtEl>
                                              <p:spTgt spid="10"/>
                                            </p:tgtEl>
                                            <p:attrNameLst>
                                              <p:attrName>ppt_x</p:attrName>
                                              <p:attrName>ppt_y</p:attrName>
                                            </p:attrNameLst>
                                          </p:cBhvr>
                                          <p:rCtr x="-13681" y="6051"/>
                                        </p:animMotion>
                                      </p:childTnLst>
                                    </p:cTn>
                                  </p:par>
                                </p:childTnLst>
                              </p:cTn>
                            </p:par>
                          </p:childTnLst>
                        </p:cTn>
                      </p:par>
                      <p:par>
                        <p:cTn id="76" fill="hold">
                          <p:stCondLst>
                            <p:cond delay="indefinite"/>
                          </p:stCondLst>
                          <p:childTnLst>
                            <p:par>
                              <p:cTn id="77" fill="hold">
                                <p:stCondLst>
                                  <p:cond delay="0"/>
                                </p:stCondLst>
                                <p:childTnLst>
                                  <p:par>
                                    <p:cTn id="78" presetID="47" presetClass="entr" presetSubtype="0"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anim calcmode="lin" valueType="num">
                                          <p:cBhvr>
                                            <p:cTn id="81" dur="500" fill="hold"/>
                                            <p:tgtEl>
                                              <p:spTgt spid="13"/>
                                            </p:tgtEl>
                                            <p:attrNameLst>
                                              <p:attrName>ppt_x</p:attrName>
                                            </p:attrNameLst>
                                          </p:cBhvr>
                                          <p:tavLst>
                                            <p:tav tm="0">
                                              <p:val>
                                                <p:strVal val="#ppt_x"/>
                                              </p:val>
                                            </p:tav>
                                            <p:tav tm="100000">
                                              <p:val>
                                                <p:strVal val="#ppt_x"/>
                                              </p:val>
                                            </p:tav>
                                          </p:tavLst>
                                        </p:anim>
                                        <p:anim calcmode="lin" valueType="num">
                                          <p:cBhvr>
                                            <p:cTn id="82" dur="500" fill="hold"/>
                                            <p:tgtEl>
                                              <p:spTgt spid="13"/>
                                            </p:tgtEl>
                                            <p:attrNameLst>
                                              <p:attrName>ppt_y</p:attrName>
                                            </p:attrNameLst>
                                          </p:cBhvr>
                                          <p:tavLst>
                                            <p:tav tm="0">
                                              <p:val>
                                                <p:strVal val="#ppt_y-.1"/>
                                              </p:val>
                                            </p:tav>
                                            <p:tav tm="100000">
                                              <p:val>
                                                <p:strVal val="#ppt_y"/>
                                              </p:val>
                                            </p:tav>
                                          </p:tavLst>
                                        </p:anim>
                                      </p:childTnLst>
                                    </p:cTn>
                                  </p:par>
                                  <p:par>
                                    <p:cTn id="83" presetID="16" presetClass="entr" presetSubtype="37" fill="hold" grpId="0" nodeType="withEffect">
                                      <p:stCondLst>
                                        <p:cond delay="250"/>
                                      </p:stCondLst>
                                      <p:childTnLst>
                                        <p:set>
                                          <p:cBhvr>
                                            <p:cTn id="84" dur="1" fill="hold">
                                              <p:stCondLst>
                                                <p:cond delay="0"/>
                                              </p:stCondLst>
                                            </p:cTn>
                                            <p:tgtEl>
                                              <p:spTgt spid="14"/>
                                            </p:tgtEl>
                                            <p:attrNameLst>
                                              <p:attrName>style.visibility</p:attrName>
                                            </p:attrNameLst>
                                          </p:cBhvr>
                                          <p:to>
                                            <p:strVal val="visible"/>
                                          </p:to>
                                        </p:set>
                                        <p:animEffect transition="in" filter="barn(outVertical)">
                                          <p:cBhvr>
                                            <p:cTn id="85" dur="25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childTnLst>
                              </p:cTn>
                            </p:par>
                            <p:par>
                              <p:cTn id="91" fill="hold">
                                <p:stCondLst>
                                  <p:cond delay="500"/>
                                </p:stCondLst>
                                <p:childTnLst>
                                  <p:par>
                                    <p:cTn id="92" presetID="12" presetClass="entr" presetSubtype="1" fill="hold" grpId="0" nodeType="afterEffect">
                                      <p:stCondLst>
                                        <p:cond delay="0"/>
                                      </p:stCondLst>
                                      <p:childTnLst>
                                        <p:set>
                                          <p:cBhvr>
                                            <p:cTn id="93" dur="1" fill="hold">
                                              <p:stCondLst>
                                                <p:cond delay="0"/>
                                              </p:stCondLst>
                                            </p:cTn>
                                            <p:tgtEl>
                                              <p:spTgt spid="52"/>
                                            </p:tgtEl>
                                            <p:attrNameLst>
                                              <p:attrName>style.visibility</p:attrName>
                                            </p:attrNameLst>
                                          </p:cBhvr>
                                          <p:to>
                                            <p:strVal val="visible"/>
                                          </p:to>
                                        </p:set>
                                        <p:anim calcmode="lin" valueType="num">
                                          <p:cBhvr additive="base">
                                            <p:cTn id="94" dur="250"/>
                                            <p:tgtEl>
                                              <p:spTgt spid="52"/>
                                            </p:tgtEl>
                                            <p:attrNameLst>
                                              <p:attrName>ppt_y</p:attrName>
                                            </p:attrNameLst>
                                          </p:cBhvr>
                                          <p:tavLst>
                                            <p:tav tm="0">
                                              <p:val>
                                                <p:strVal val="#ppt_y-#ppt_h*1.125000"/>
                                              </p:val>
                                            </p:tav>
                                            <p:tav tm="100000">
                                              <p:val>
                                                <p:strVal val="#ppt_y"/>
                                              </p:val>
                                            </p:tav>
                                          </p:tavLst>
                                        </p:anim>
                                        <p:animEffect transition="in" filter="wipe(down)">
                                          <p:cBhvr>
                                            <p:cTn id="95" dur="250"/>
                                            <p:tgtEl>
                                              <p:spTgt spid="5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nodeType="clickEffect">
                                      <p:stCondLst>
                                        <p:cond delay="0"/>
                                      </p:stCondLst>
                                      <p:childTnLst>
                                        <p:set>
                                          <p:cBhvr>
                                            <p:cTn id="99" dur="1" fill="hold">
                                              <p:stCondLst>
                                                <p:cond delay="0"/>
                                              </p:stCondLst>
                                            </p:cTn>
                                            <p:tgtEl>
                                              <p:spTgt spid="18"/>
                                            </p:tgtEl>
                                            <p:attrNameLst>
                                              <p:attrName>style.visibility</p:attrName>
                                            </p:attrNameLst>
                                          </p:cBhvr>
                                          <p:to>
                                            <p:strVal val="visible"/>
                                          </p:to>
                                        </p:set>
                                        <p:animEffect transition="in" filter="wipe(up)">
                                          <p:cBhvr>
                                            <p:cTn id="100" dur="500"/>
                                            <p:tgtEl>
                                              <p:spTgt spid="18"/>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p:cTn id="105" dur="500" fill="hold"/>
                                            <p:tgtEl>
                                              <p:spTgt spid="24"/>
                                            </p:tgtEl>
                                            <p:attrNameLst>
                                              <p:attrName>ppt_w</p:attrName>
                                            </p:attrNameLst>
                                          </p:cBhvr>
                                          <p:tavLst>
                                            <p:tav tm="0">
                                              <p:val>
                                                <p:fltVal val="0"/>
                                              </p:val>
                                            </p:tav>
                                            <p:tav tm="100000">
                                              <p:val>
                                                <p:strVal val="#ppt_w"/>
                                              </p:val>
                                            </p:tav>
                                          </p:tavLst>
                                        </p:anim>
                                        <p:anim calcmode="lin" valueType="num">
                                          <p:cBhvr>
                                            <p:cTn id="106" dur="500" fill="hold"/>
                                            <p:tgtEl>
                                              <p:spTgt spid="24"/>
                                            </p:tgtEl>
                                            <p:attrNameLst>
                                              <p:attrName>ppt_h</p:attrName>
                                            </p:attrNameLst>
                                          </p:cBhvr>
                                          <p:tavLst>
                                            <p:tav tm="0">
                                              <p:val>
                                                <p:fltVal val="0"/>
                                              </p:val>
                                            </p:tav>
                                            <p:tav tm="100000">
                                              <p:val>
                                                <p:strVal val="#ppt_h"/>
                                              </p:val>
                                            </p:tav>
                                          </p:tavLst>
                                        </p:anim>
                                        <p:animEffect transition="in" filter="fade">
                                          <p:cBhvr>
                                            <p:cTn id="107" dur="500"/>
                                            <p:tgtEl>
                                              <p:spTgt spid="24"/>
                                            </p:tgtEl>
                                          </p:cBhvr>
                                        </p:animEffect>
                                      </p:childTnLst>
                                    </p:cTn>
                                  </p:par>
                                  <p:par>
                                    <p:cTn id="108" presetID="53" presetClass="entr" presetSubtype="0" fill="hold" grpId="0" nodeType="withEffect">
                                      <p:stCondLst>
                                        <p:cond delay="0"/>
                                      </p:stCondLst>
                                      <p:childTnLst>
                                        <p:set>
                                          <p:cBhvr>
                                            <p:cTn id="109" dur="1" fill="hold">
                                              <p:stCondLst>
                                                <p:cond delay="0"/>
                                              </p:stCondLst>
                                            </p:cTn>
                                            <p:tgtEl>
                                              <p:spTgt spid="25"/>
                                            </p:tgtEl>
                                            <p:attrNameLst>
                                              <p:attrName>style.visibility</p:attrName>
                                            </p:attrNameLst>
                                          </p:cBhvr>
                                          <p:to>
                                            <p:strVal val="visible"/>
                                          </p:to>
                                        </p:set>
                                        <p:anim calcmode="lin" valueType="num">
                                          <p:cBhvr>
                                            <p:cTn id="110" dur="500" fill="hold"/>
                                            <p:tgtEl>
                                              <p:spTgt spid="25"/>
                                            </p:tgtEl>
                                            <p:attrNameLst>
                                              <p:attrName>ppt_w</p:attrName>
                                            </p:attrNameLst>
                                          </p:cBhvr>
                                          <p:tavLst>
                                            <p:tav tm="0">
                                              <p:val>
                                                <p:fltVal val="0"/>
                                              </p:val>
                                            </p:tav>
                                            <p:tav tm="100000">
                                              <p:val>
                                                <p:strVal val="#ppt_w"/>
                                              </p:val>
                                            </p:tav>
                                          </p:tavLst>
                                        </p:anim>
                                        <p:anim calcmode="lin" valueType="num">
                                          <p:cBhvr>
                                            <p:cTn id="111" dur="500" fill="hold"/>
                                            <p:tgtEl>
                                              <p:spTgt spid="25"/>
                                            </p:tgtEl>
                                            <p:attrNameLst>
                                              <p:attrName>ppt_h</p:attrName>
                                            </p:attrNameLst>
                                          </p:cBhvr>
                                          <p:tavLst>
                                            <p:tav tm="0">
                                              <p:val>
                                                <p:fltVal val="0"/>
                                              </p:val>
                                            </p:tav>
                                            <p:tav tm="100000">
                                              <p:val>
                                                <p:strVal val="#ppt_h"/>
                                              </p:val>
                                            </p:tav>
                                          </p:tavLst>
                                        </p:anim>
                                        <p:animEffect transition="in" filter="fade">
                                          <p:cBhvr>
                                            <p:cTn id="112" dur="500"/>
                                            <p:tgtEl>
                                              <p:spTgt spid="25"/>
                                            </p:tgtEl>
                                          </p:cBhvr>
                                        </p:animEffect>
                                      </p:childTnLst>
                                    </p:cTn>
                                  </p:par>
                                </p:childTnLst>
                              </p:cTn>
                            </p:par>
                            <p:par>
                              <p:cTn id="113" fill="hold">
                                <p:stCondLst>
                                  <p:cond delay="500"/>
                                </p:stCondLst>
                                <p:childTnLst>
                                  <p:par>
                                    <p:cTn id="114" presetID="22" presetClass="entr" presetSubtype="1" fill="hold" grpId="0" nodeType="after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wipe(up)">
                                          <p:cBhvr>
                                            <p:cTn id="116" dur="500"/>
                                            <p:tgtEl>
                                              <p:spTgt spid="48"/>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nodeType="click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wipe(up)">
                                          <p:cBhvr>
                                            <p:cTn id="121" dur="500"/>
                                            <p:tgtEl>
                                              <p:spTgt spid="21"/>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0" fill="hold" grpId="0" nodeType="clickEffect">
                                      <p:stCondLst>
                                        <p:cond delay="0"/>
                                      </p:stCondLst>
                                      <p:childTnLst>
                                        <p:set>
                                          <p:cBhvr>
                                            <p:cTn id="125" dur="1" fill="hold">
                                              <p:stCondLst>
                                                <p:cond delay="0"/>
                                              </p:stCondLst>
                                            </p:cTn>
                                            <p:tgtEl>
                                              <p:spTgt spid="26"/>
                                            </p:tgtEl>
                                            <p:attrNameLst>
                                              <p:attrName>style.visibility</p:attrName>
                                            </p:attrNameLst>
                                          </p:cBhvr>
                                          <p:to>
                                            <p:strVal val="visible"/>
                                          </p:to>
                                        </p:set>
                                        <p:anim calcmode="lin" valueType="num">
                                          <p:cBhvr>
                                            <p:cTn id="126" dur="500" fill="hold"/>
                                            <p:tgtEl>
                                              <p:spTgt spid="26"/>
                                            </p:tgtEl>
                                            <p:attrNameLst>
                                              <p:attrName>ppt_w</p:attrName>
                                            </p:attrNameLst>
                                          </p:cBhvr>
                                          <p:tavLst>
                                            <p:tav tm="0">
                                              <p:val>
                                                <p:fltVal val="0"/>
                                              </p:val>
                                            </p:tav>
                                            <p:tav tm="100000">
                                              <p:val>
                                                <p:strVal val="#ppt_w"/>
                                              </p:val>
                                            </p:tav>
                                          </p:tavLst>
                                        </p:anim>
                                        <p:anim calcmode="lin" valueType="num">
                                          <p:cBhvr>
                                            <p:cTn id="127" dur="500" fill="hold"/>
                                            <p:tgtEl>
                                              <p:spTgt spid="26"/>
                                            </p:tgtEl>
                                            <p:attrNameLst>
                                              <p:attrName>ppt_h</p:attrName>
                                            </p:attrNameLst>
                                          </p:cBhvr>
                                          <p:tavLst>
                                            <p:tav tm="0">
                                              <p:val>
                                                <p:fltVal val="0"/>
                                              </p:val>
                                            </p:tav>
                                            <p:tav tm="100000">
                                              <p:val>
                                                <p:strVal val="#ppt_h"/>
                                              </p:val>
                                            </p:tav>
                                          </p:tavLst>
                                        </p:anim>
                                        <p:animEffect transition="in" filter="fade">
                                          <p:cBhvr>
                                            <p:cTn id="128" dur="500"/>
                                            <p:tgtEl>
                                              <p:spTgt spid="26"/>
                                            </p:tgtEl>
                                          </p:cBhvr>
                                        </p:animEffect>
                                      </p:childTnLst>
                                    </p:cTn>
                                  </p:par>
                                </p:childTnLst>
                              </p:cTn>
                            </p:par>
                            <p:par>
                              <p:cTn id="129" fill="hold">
                                <p:stCondLst>
                                  <p:cond delay="500"/>
                                </p:stCondLst>
                                <p:childTnLst>
                                  <p:par>
                                    <p:cTn id="130" presetID="22" presetClass="entr" presetSubtype="2" fill="hold" grpId="0" nodeType="after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wipe(right)">
                                          <p:cBhvr>
                                            <p:cTn id="132" dur="1000"/>
                                            <p:tgtEl>
                                              <p:spTgt spid="4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wipe(left)">
                                          <p:cBhvr>
                                            <p:cTn id="137" dur="1000"/>
                                            <p:tgtEl>
                                              <p:spTgt spid="27"/>
                                            </p:tgtEl>
                                          </p:cBhvr>
                                        </p:animEffect>
                                      </p:childTnLst>
                                    </p:cTn>
                                  </p:par>
                                </p:childTnLst>
                              </p:cTn>
                            </p:par>
                            <p:par>
                              <p:cTn id="138" fill="hold">
                                <p:stCondLst>
                                  <p:cond delay="1000"/>
                                </p:stCondLst>
                                <p:childTnLst>
                                  <p:par>
                                    <p:cTn id="139" presetID="10" presetClass="entr" presetSubtype="0" fill="hold" grpId="0" nodeType="afterEffect">
                                      <p:stCondLst>
                                        <p:cond delay="0"/>
                                      </p:stCondLst>
                                      <p:childTnLst>
                                        <p:set>
                                          <p:cBhvr>
                                            <p:cTn id="140" dur="1" fill="hold">
                                              <p:stCondLst>
                                                <p:cond delay="0"/>
                                              </p:stCondLst>
                                            </p:cTn>
                                            <p:tgtEl>
                                              <p:spTgt spid="43"/>
                                            </p:tgtEl>
                                            <p:attrNameLst>
                                              <p:attrName>style.visibility</p:attrName>
                                            </p:attrNameLst>
                                          </p:cBhvr>
                                          <p:to>
                                            <p:strVal val="visible"/>
                                          </p:to>
                                        </p:set>
                                        <p:animEffect transition="in" filter="fade">
                                          <p:cBhvr>
                                            <p:cTn id="141" dur="1000"/>
                                            <p:tgtEl>
                                              <p:spTgt spid="43"/>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1" fill="hold" grpId="0" nodeType="clickEffect">
                                      <p:stCondLst>
                                        <p:cond delay="0"/>
                                      </p:stCondLst>
                                      <p:childTnLst>
                                        <p:set>
                                          <p:cBhvr>
                                            <p:cTn id="145" dur="1" fill="hold">
                                              <p:stCondLst>
                                                <p:cond delay="0"/>
                                              </p:stCondLst>
                                            </p:cTn>
                                            <p:tgtEl>
                                              <p:spTgt spid="44"/>
                                            </p:tgtEl>
                                            <p:attrNameLst>
                                              <p:attrName>style.visibility</p:attrName>
                                            </p:attrNameLst>
                                          </p:cBhvr>
                                          <p:to>
                                            <p:strVal val="visible"/>
                                          </p:to>
                                        </p:set>
                                        <p:animEffect transition="in" filter="wipe(up)">
                                          <p:cBhvr>
                                            <p:cTn id="146" dur="500"/>
                                            <p:tgtEl>
                                              <p:spTgt spid="44"/>
                                            </p:tgtEl>
                                          </p:cBhvr>
                                        </p:animEffect>
                                      </p:childTnLst>
                                    </p:cTn>
                                  </p:par>
                                </p:childTnLst>
                              </p:cTn>
                            </p:par>
                          </p:childTnLst>
                        </p:cTn>
                      </p:par>
                      <p:par>
                        <p:cTn id="147" fill="hold">
                          <p:stCondLst>
                            <p:cond delay="indefinite"/>
                          </p:stCondLst>
                          <p:childTnLst>
                            <p:par>
                              <p:cTn id="148" fill="hold">
                                <p:stCondLst>
                                  <p:cond delay="0"/>
                                </p:stCondLst>
                                <p:childTnLst>
                                  <p:par>
                                    <p:cTn id="149" presetID="53" presetClass="entr" presetSubtype="0" fill="hold" grpId="0" nodeType="clickEffect">
                                      <p:stCondLst>
                                        <p:cond delay="0"/>
                                      </p:stCondLst>
                                      <p:childTnLst>
                                        <p:set>
                                          <p:cBhvr>
                                            <p:cTn id="150" dur="1" fill="hold">
                                              <p:stCondLst>
                                                <p:cond delay="0"/>
                                              </p:stCondLst>
                                            </p:cTn>
                                            <p:tgtEl>
                                              <p:spTgt spid="45"/>
                                            </p:tgtEl>
                                            <p:attrNameLst>
                                              <p:attrName>style.visibility</p:attrName>
                                            </p:attrNameLst>
                                          </p:cBhvr>
                                          <p:to>
                                            <p:strVal val="visible"/>
                                          </p:to>
                                        </p:set>
                                        <p:anim calcmode="lin" valueType="num">
                                          <p:cBhvr>
                                            <p:cTn id="151" dur="500" fill="hold"/>
                                            <p:tgtEl>
                                              <p:spTgt spid="45"/>
                                            </p:tgtEl>
                                            <p:attrNameLst>
                                              <p:attrName>ppt_w</p:attrName>
                                            </p:attrNameLst>
                                          </p:cBhvr>
                                          <p:tavLst>
                                            <p:tav tm="0">
                                              <p:val>
                                                <p:fltVal val="0"/>
                                              </p:val>
                                            </p:tav>
                                            <p:tav tm="100000">
                                              <p:val>
                                                <p:strVal val="#ppt_w"/>
                                              </p:val>
                                            </p:tav>
                                          </p:tavLst>
                                        </p:anim>
                                        <p:anim calcmode="lin" valueType="num">
                                          <p:cBhvr>
                                            <p:cTn id="152" dur="500" fill="hold"/>
                                            <p:tgtEl>
                                              <p:spTgt spid="45"/>
                                            </p:tgtEl>
                                            <p:attrNameLst>
                                              <p:attrName>ppt_h</p:attrName>
                                            </p:attrNameLst>
                                          </p:cBhvr>
                                          <p:tavLst>
                                            <p:tav tm="0">
                                              <p:val>
                                                <p:fltVal val="0"/>
                                              </p:val>
                                            </p:tav>
                                            <p:tav tm="100000">
                                              <p:val>
                                                <p:strVal val="#ppt_h"/>
                                              </p:val>
                                            </p:tav>
                                          </p:tavLst>
                                        </p:anim>
                                        <p:animEffect transition="in" filter="fade">
                                          <p:cBhvr>
                                            <p:cTn id="153" dur="500"/>
                                            <p:tgtEl>
                                              <p:spTgt spid="45"/>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50"/>
                                            </p:tgtEl>
                                            <p:attrNameLst>
                                              <p:attrName>style.visibility</p:attrName>
                                            </p:attrNameLst>
                                          </p:cBhvr>
                                          <p:to>
                                            <p:strVal val="visible"/>
                                          </p:to>
                                        </p:set>
                                        <p:animEffect transition="in" filter="fade">
                                          <p:cBhvr>
                                            <p:cTn id="158" dur="1000"/>
                                            <p:tgtEl>
                                              <p:spTgt spid="50"/>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grpId="0" nodeType="clickEffect">
                                      <p:stCondLst>
                                        <p:cond delay="0"/>
                                      </p:stCondLst>
                                      <p:childTnLst>
                                        <p:set>
                                          <p:cBhvr>
                                            <p:cTn id="162" dur="1" fill="hold">
                                              <p:stCondLst>
                                                <p:cond delay="0"/>
                                              </p:stCondLst>
                                            </p:cTn>
                                            <p:tgtEl>
                                              <p:spTgt spid="46"/>
                                            </p:tgtEl>
                                            <p:attrNameLst>
                                              <p:attrName>style.visibility</p:attrName>
                                            </p:attrNameLst>
                                          </p:cBhvr>
                                          <p:to>
                                            <p:strVal val="visible"/>
                                          </p:to>
                                        </p:set>
                                        <p:animEffect transition="in" filter="wipe(down)">
                                          <p:cBhvr>
                                            <p:cTn id="163" dur="500"/>
                                            <p:tgtEl>
                                              <p:spTgt spid="46"/>
                                            </p:tgtEl>
                                          </p:cBhvr>
                                        </p:animEffect>
                                      </p:childTnLst>
                                    </p:cTn>
                                  </p:par>
                                </p:childTnLst>
                              </p:cTn>
                            </p:par>
                          </p:childTnLst>
                        </p:cTn>
                      </p:par>
                      <p:par>
                        <p:cTn id="164" fill="hold">
                          <p:stCondLst>
                            <p:cond delay="indefinite"/>
                          </p:stCondLst>
                          <p:childTnLst>
                            <p:par>
                              <p:cTn id="165" fill="hold">
                                <p:stCondLst>
                                  <p:cond delay="0"/>
                                </p:stCondLst>
                                <p:childTnLst>
                                  <p:par>
                                    <p:cTn id="166" presetID="53" presetClass="entr" presetSubtype="0" fill="hold" grpId="0" nodeType="clickEffect">
                                      <p:stCondLst>
                                        <p:cond delay="0"/>
                                      </p:stCondLst>
                                      <p:childTnLst>
                                        <p:set>
                                          <p:cBhvr>
                                            <p:cTn id="167" dur="1" fill="hold">
                                              <p:stCondLst>
                                                <p:cond delay="0"/>
                                              </p:stCondLst>
                                            </p:cTn>
                                            <p:tgtEl>
                                              <p:spTgt spid="47"/>
                                            </p:tgtEl>
                                            <p:attrNameLst>
                                              <p:attrName>style.visibility</p:attrName>
                                            </p:attrNameLst>
                                          </p:cBhvr>
                                          <p:to>
                                            <p:strVal val="visible"/>
                                          </p:to>
                                        </p:set>
                                        <p:anim calcmode="lin" valueType="num">
                                          <p:cBhvr>
                                            <p:cTn id="168" dur="500" fill="hold"/>
                                            <p:tgtEl>
                                              <p:spTgt spid="47"/>
                                            </p:tgtEl>
                                            <p:attrNameLst>
                                              <p:attrName>ppt_w</p:attrName>
                                            </p:attrNameLst>
                                          </p:cBhvr>
                                          <p:tavLst>
                                            <p:tav tm="0">
                                              <p:val>
                                                <p:fltVal val="0"/>
                                              </p:val>
                                            </p:tav>
                                            <p:tav tm="100000">
                                              <p:val>
                                                <p:strVal val="#ppt_w"/>
                                              </p:val>
                                            </p:tav>
                                          </p:tavLst>
                                        </p:anim>
                                        <p:anim calcmode="lin" valueType="num">
                                          <p:cBhvr>
                                            <p:cTn id="169" dur="500" fill="hold"/>
                                            <p:tgtEl>
                                              <p:spTgt spid="47"/>
                                            </p:tgtEl>
                                            <p:attrNameLst>
                                              <p:attrName>ppt_h</p:attrName>
                                            </p:attrNameLst>
                                          </p:cBhvr>
                                          <p:tavLst>
                                            <p:tav tm="0">
                                              <p:val>
                                                <p:fltVal val="0"/>
                                              </p:val>
                                            </p:tav>
                                            <p:tav tm="100000">
                                              <p:val>
                                                <p:strVal val="#ppt_h"/>
                                              </p:val>
                                            </p:tav>
                                          </p:tavLst>
                                        </p:anim>
                                        <p:animEffect transition="in" filter="fade">
                                          <p:cBhvr>
                                            <p:cTn id="170" dur="500"/>
                                            <p:tgtEl>
                                              <p:spTgt spid="47"/>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51"/>
                                            </p:tgtEl>
                                            <p:attrNameLst>
                                              <p:attrName>style.visibility</p:attrName>
                                            </p:attrNameLst>
                                          </p:cBhvr>
                                          <p:to>
                                            <p:strVal val="visible"/>
                                          </p:to>
                                        </p:set>
                                        <p:animEffect transition="in" filter="fade">
                                          <p:cBhvr>
                                            <p:cTn id="175" dur="500"/>
                                            <p:tgtEl>
                                              <p:spTgt spid="51"/>
                                            </p:tgtEl>
                                          </p:cBhvr>
                                        </p:animEffect>
                                      </p:childTnLst>
                                    </p:cTn>
                                  </p:par>
                                </p:childTnLst>
                              </p:cTn>
                            </p:par>
                          </p:childTnLst>
                        </p:cTn>
                      </p:par>
                      <p:par>
                        <p:cTn id="176" fill="hold">
                          <p:stCondLst>
                            <p:cond delay="indefinite"/>
                          </p:stCondLst>
                          <p:childTnLst>
                            <p:par>
                              <p:cTn id="177" fill="hold">
                                <p:stCondLst>
                                  <p:cond delay="0"/>
                                </p:stCondLst>
                                <p:childTnLst>
                                  <p:par>
                                    <p:cTn id="178" presetID="23" presetClass="entr" presetSubtype="16" fill="hold" nodeType="clickEffect">
                                      <p:stCondLst>
                                        <p:cond delay="0"/>
                                      </p:stCondLst>
                                      <p:childTnLst>
                                        <p:set>
                                          <p:cBhvr>
                                            <p:cTn id="179" dur="1" fill="hold">
                                              <p:stCondLst>
                                                <p:cond delay="0"/>
                                              </p:stCondLst>
                                            </p:cTn>
                                            <p:tgtEl>
                                              <p:spTgt spid="15"/>
                                            </p:tgtEl>
                                            <p:attrNameLst>
                                              <p:attrName>style.visibility</p:attrName>
                                            </p:attrNameLst>
                                          </p:cBhvr>
                                          <p:to>
                                            <p:strVal val="visible"/>
                                          </p:to>
                                        </p:set>
                                        <p:anim calcmode="lin" valueType="num">
                                          <p:cBhvr>
                                            <p:cTn id="180" dur="500" fill="hold"/>
                                            <p:tgtEl>
                                              <p:spTgt spid="15"/>
                                            </p:tgtEl>
                                            <p:attrNameLst>
                                              <p:attrName>ppt_w</p:attrName>
                                            </p:attrNameLst>
                                          </p:cBhvr>
                                          <p:tavLst>
                                            <p:tav tm="0">
                                              <p:val>
                                                <p:fltVal val="0"/>
                                              </p:val>
                                            </p:tav>
                                            <p:tav tm="100000">
                                              <p:val>
                                                <p:strVal val="#ppt_w"/>
                                              </p:val>
                                            </p:tav>
                                          </p:tavLst>
                                        </p:anim>
                                        <p:anim calcmode="lin" valueType="num">
                                          <p:cBhvr>
                                            <p:cTn id="181"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6" grpId="1"/>
          <p:bldP spid="7" grpId="0"/>
          <p:bldP spid="8" grpId="0"/>
          <p:bldP spid="9" grpId="0" animBg="1"/>
          <p:bldP spid="13" grpId="0"/>
          <p:bldP spid="14" grpId="0" animBg="1"/>
          <p:bldP spid="24" grpId="0"/>
          <p:bldP spid="25" grpId="0"/>
          <p:bldP spid="26" grpId="0"/>
          <p:bldP spid="43" grpId="0"/>
          <p:bldP spid="44" grpId="0" animBg="1"/>
          <p:bldP spid="45" grpId="0"/>
          <p:bldP spid="46" grpId="0" animBg="1"/>
          <p:bldP spid="47" grpId="0"/>
          <p:bldP spid="48" grpId="0"/>
          <p:bldP spid="49" grpId="0"/>
          <p:bldP spid="50" grpId="0"/>
          <p:bldP spid="51" grpId="0"/>
          <p:bldP spid="52" grpId="0"/>
          <p:bldP spid="55" grpId="0"/>
          <p:bldP spid="54" grpId="0"/>
          <p:bldP spid="54" grpId="1"/>
          <p:bldP spid="54" grpId="2"/>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12" presetClass="entr" presetSubtype="8" fill="hold" grpId="0" nodeType="withEffect">
                                      <p:stCondLst>
                                        <p:cond delay="25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250"/>
                                            <p:tgtEl>
                                              <p:spTgt spid="6"/>
                                            </p:tgtEl>
                                            <p:attrNameLst>
                                              <p:attrName>ppt_x</p:attrName>
                                            </p:attrNameLst>
                                          </p:cBhvr>
                                          <p:tavLst>
                                            <p:tav tm="0">
                                              <p:val>
                                                <p:strVal val="#ppt_x-#ppt_w*1.125000"/>
                                              </p:val>
                                            </p:tav>
                                            <p:tav tm="100000">
                                              <p:val>
                                                <p:strVal val="#ppt_x"/>
                                              </p:val>
                                            </p:tav>
                                          </p:tavLst>
                                        </p:anim>
                                        <p:animEffect transition="in" filter="wipe(right)">
                                          <p:cBhvr>
                                            <p:cTn id="17" dur="250"/>
                                            <p:tgtEl>
                                              <p:spTgt spid="6"/>
                                            </p:tgtEl>
                                          </p:cBhvr>
                                        </p:animEffect>
                                      </p:childTnLst>
                                    </p:cTn>
                                  </p:par>
                                  <p:par>
                                    <p:cTn id="18" presetID="10" presetClass="exit" presetSubtype="0" fill="hold" grpId="0" nodeType="withEffect">
                                      <p:stCondLst>
                                        <p:cond delay="250"/>
                                      </p:stCondLst>
                                      <p:childTnLst>
                                        <p:animEffect transition="out" filter="fade">
                                          <p:cBhvr>
                                            <p:cTn id="19" dur="250"/>
                                            <p:tgtEl>
                                              <p:spTgt spid="3"/>
                                            </p:tgtEl>
                                          </p:cBhvr>
                                        </p:animEffect>
                                        <p:set>
                                          <p:cBhvr>
                                            <p:cTn id="20" dur="1" fill="hold">
                                              <p:stCondLst>
                                                <p:cond delay="249"/>
                                              </p:stCondLst>
                                            </p:cTn>
                                            <p:tgtEl>
                                              <p:spTgt spid="3"/>
                                            </p:tgtEl>
                                            <p:attrNameLst>
                                              <p:attrName>style.visibility</p:attrName>
                                            </p:attrNameLst>
                                          </p:cBhvr>
                                          <p:to>
                                            <p:strVal val="hidden"/>
                                          </p:to>
                                        </p:set>
                                      </p:childTnLst>
                                    </p:cTn>
                                  </p:par>
                                  <p:par>
                                    <p:cTn id="21" presetID="1" presetClass="exit" presetSubtype="0" fill="hold" nodeType="withEffect">
                                      <p:stCondLst>
                                        <p:cond delay="100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xit" presetSubtype="0" fill="hold" nodeType="withEffect">
                                      <p:stCondLst>
                                        <p:cond delay="100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grpId="1" nodeType="withEffect">
                                      <p:stCondLst>
                                        <p:cond delay="1000"/>
                                      </p:stCondLst>
                                      <p:childTnLst>
                                        <p:set>
                                          <p:cBhvr>
                                            <p:cTn id="26" dur="1" fill="hold">
                                              <p:stCondLst>
                                                <p:cond delay="0"/>
                                              </p:stCondLst>
                                            </p:cTn>
                                            <p:tgtEl>
                                              <p:spTgt spid="6"/>
                                            </p:tgtEl>
                                            <p:attrNameLst>
                                              <p:attrName>style.visibility</p:attrName>
                                            </p:attrNameLst>
                                          </p:cBhvr>
                                          <p:to>
                                            <p:strVal val="hidden"/>
                                          </p:to>
                                        </p:set>
                                      </p:childTnLst>
                                    </p:cTn>
                                  </p:par>
                                  <p:par>
                                    <p:cTn id="27" presetID="10" presetClass="entr" presetSubtype="0" fill="hold" grpId="1" nodeType="withEffect">
                                      <p:stCondLst>
                                        <p:cond delay="125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10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250"/>
                                            <p:tgtEl>
                                              <p:spTgt spid="7"/>
                                            </p:tgtEl>
                                            <p:attrNameLst>
                                              <p:attrName>ppt_x</p:attrName>
                                            </p:attrNameLst>
                                          </p:cBhvr>
                                          <p:tavLst>
                                            <p:tav tm="0">
                                              <p:val>
                                                <p:strVal val="#ppt_x-#ppt_w*1.125000"/>
                                              </p:val>
                                            </p:tav>
                                            <p:tav tm="100000">
                                              <p:val>
                                                <p:strVal val="#ppt_x"/>
                                              </p:val>
                                            </p:tav>
                                          </p:tavLst>
                                        </p:anim>
                                        <p:animEffect transition="in" filter="wipe(right)">
                                          <p:cBhvr>
                                            <p:cTn id="35" dur="25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anim calcmode="lin" valueType="num">
                                          <p:cBhvr>
                                            <p:cTn id="41" dur="500" fill="hold"/>
                                            <p:tgtEl>
                                              <p:spTgt spid="8"/>
                                            </p:tgtEl>
                                            <p:attrNameLst>
                                              <p:attrName>ppt_x</p:attrName>
                                            </p:attrNameLst>
                                          </p:cBhvr>
                                          <p:tavLst>
                                            <p:tav tm="0">
                                              <p:val>
                                                <p:strVal val="#ppt_x"/>
                                              </p:val>
                                            </p:tav>
                                            <p:tav tm="100000">
                                              <p:val>
                                                <p:strVal val="#ppt_x"/>
                                              </p:val>
                                            </p:tav>
                                          </p:tavLst>
                                        </p:anim>
                                        <p:anim calcmode="lin" valueType="num">
                                          <p:cBhvr>
                                            <p:cTn id="42" dur="500" fill="hold"/>
                                            <p:tgtEl>
                                              <p:spTgt spid="8"/>
                                            </p:tgtEl>
                                            <p:attrNameLst>
                                              <p:attrName>ppt_y</p:attrName>
                                            </p:attrNameLst>
                                          </p:cBhvr>
                                          <p:tavLst>
                                            <p:tav tm="0">
                                              <p:val>
                                                <p:strVal val="#ppt_y-.1"/>
                                              </p:val>
                                            </p:tav>
                                            <p:tav tm="100000">
                                              <p:val>
                                                <p:strVal val="#ppt_y"/>
                                              </p:val>
                                            </p:tav>
                                          </p:tavLst>
                                        </p:anim>
                                      </p:childTnLst>
                                    </p:cTn>
                                  </p:par>
                                  <p:par>
                                    <p:cTn id="43" presetID="22" presetClass="entr" presetSubtype="8" fill="hold" grpId="0" nodeType="withEffect">
                                      <p:stCondLst>
                                        <p:cond delay="25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2050"/>
                                            </p:tgtEl>
                                            <p:attrNameLst>
                                              <p:attrName>style.visibility</p:attrName>
                                            </p:attrNameLst>
                                          </p:cBhvr>
                                          <p:to>
                                            <p:strVal val="visible"/>
                                          </p:to>
                                        </p:set>
                                        <p:anim calcmode="lin" valueType="num">
                                          <p:cBhvr>
                                            <p:cTn id="55" dur="500" fill="hold"/>
                                            <p:tgtEl>
                                              <p:spTgt spid="2050"/>
                                            </p:tgtEl>
                                            <p:attrNameLst>
                                              <p:attrName>ppt_w</p:attrName>
                                            </p:attrNameLst>
                                          </p:cBhvr>
                                          <p:tavLst>
                                            <p:tav tm="0">
                                              <p:val>
                                                <p:fltVal val="0"/>
                                              </p:val>
                                            </p:tav>
                                            <p:tav tm="100000">
                                              <p:val>
                                                <p:strVal val="#ppt_w"/>
                                              </p:val>
                                            </p:tav>
                                          </p:tavLst>
                                        </p:anim>
                                        <p:anim calcmode="lin" valueType="num">
                                          <p:cBhvr>
                                            <p:cTn id="56" dur="500" fill="hold"/>
                                            <p:tgtEl>
                                              <p:spTgt spid="2050"/>
                                            </p:tgtEl>
                                            <p:attrNameLst>
                                              <p:attrName>ppt_h</p:attrName>
                                            </p:attrNameLst>
                                          </p:cBhvr>
                                          <p:tavLst>
                                            <p:tav tm="0">
                                              <p:val>
                                                <p:fltVal val="0"/>
                                              </p:val>
                                            </p:tav>
                                            <p:tav tm="100000">
                                              <p:val>
                                                <p:strVal val="#ppt_h"/>
                                              </p:val>
                                            </p:tav>
                                          </p:tavLst>
                                        </p:anim>
                                        <p:animEffect transition="in" filter="fade">
                                          <p:cBhvr>
                                            <p:cTn id="57" dur="500"/>
                                            <p:tgtEl>
                                              <p:spTgt spid="205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6" presetClass="emph" presetSubtype="0" repeatCount="3000" autoRev="1" fill="hold" grpId="2" nodeType="withEffect">
                                      <p:stCondLst>
                                        <p:cond delay="0"/>
                                      </p:stCondLst>
                                      <p:childTnLst>
                                        <p:animScale>
                                          <p:cBhvr>
                                            <p:cTn id="64" dur="250" fill="hold"/>
                                            <p:tgtEl>
                                              <p:spTgt spid="54"/>
                                            </p:tgtEl>
                                          </p:cBhvr>
                                          <p:by x="120000" y="120000"/>
                                        </p:animScale>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2050"/>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4"/>
                                            </p:tgtEl>
                                            <p:attrNameLst>
                                              <p:attrName>style.visibility</p:attrName>
                                            </p:attrNameLst>
                                          </p:cBhvr>
                                          <p:to>
                                            <p:strVal val="hidden"/>
                                          </p:to>
                                        </p:set>
                                      </p:childTnLst>
                                    </p:cTn>
                                  </p:par>
                                </p:childTnLst>
                              </p:cTn>
                            </p:par>
                            <p:par>
                              <p:cTn id="71" fill="hold">
                                <p:stCondLst>
                                  <p:cond delay="0"/>
                                </p:stCondLst>
                                <p:childTnLst>
                                  <p:par>
                                    <p:cTn id="72" presetID="6" presetClass="emph" presetSubtype="0" fill="hold" nodeType="afterEffect">
                                      <p:stCondLst>
                                        <p:cond delay="0"/>
                                      </p:stCondLst>
                                      <p:childTnLst>
                                        <p:animScale>
                                          <p:cBhvr>
                                            <p:cTn id="73" dur="750" fill="hold"/>
                                            <p:tgtEl>
                                              <p:spTgt spid="10"/>
                                            </p:tgtEl>
                                          </p:cBhvr>
                                          <p:by x="40000" y="40000"/>
                                        </p:animScale>
                                      </p:childTnLst>
                                    </p:cTn>
                                  </p:par>
                                  <p:par>
                                    <p:cTn id="74" presetID="0" presetClass="path" presetSubtype="0" fill="hold" nodeType="withEffect">
                                      <p:stCondLst>
                                        <p:cond delay="750"/>
                                      </p:stCondLst>
                                      <p:childTnLst>
                                        <p:animMotion origin="layout" path="M 0 -4.36863E-6 L -0.27361 0.12103 " pathEditMode="relative" rAng="0" ptsTypes="AA">
                                          <p:cBhvr>
                                            <p:cTn id="75" dur="750" fill="hold"/>
                                            <p:tgtEl>
                                              <p:spTgt spid="10"/>
                                            </p:tgtEl>
                                            <p:attrNameLst>
                                              <p:attrName>ppt_x</p:attrName>
                                              <p:attrName>ppt_y</p:attrName>
                                            </p:attrNameLst>
                                          </p:cBhvr>
                                          <p:rCtr x="-13681" y="6051"/>
                                        </p:animMotion>
                                      </p:childTnLst>
                                    </p:cTn>
                                  </p:par>
                                </p:childTnLst>
                              </p:cTn>
                            </p:par>
                          </p:childTnLst>
                        </p:cTn>
                      </p:par>
                      <p:par>
                        <p:cTn id="76" fill="hold">
                          <p:stCondLst>
                            <p:cond delay="indefinite"/>
                          </p:stCondLst>
                          <p:childTnLst>
                            <p:par>
                              <p:cTn id="77" fill="hold">
                                <p:stCondLst>
                                  <p:cond delay="0"/>
                                </p:stCondLst>
                                <p:childTnLst>
                                  <p:par>
                                    <p:cTn id="78" presetID="47" presetClass="entr" presetSubtype="0"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anim calcmode="lin" valueType="num">
                                          <p:cBhvr>
                                            <p:cTn id="81" dur="500" fill="hold"/>
                                            <p:tgtEl>
                                              <p:spTgt spid="13"/>
                                            </p:tgtEl>
                                            <p:attrNameLst>
                                              <p:attrName>ppt_x</p:attrName>
                                            </p:attrNameLst>
                                          </p:cBhvr>
                                          <p:tavLst>
                                            <p:tav tm="0">
                                              <p:val>
                                                <p:strVal val="#ppt_x"/>
                                              </p:val>
                                            </p:tav>
                                            <p:tav tm="100000">
                                              <p:val>
                                                <p:strVal val="#ppt_x"/>
                                              </p:val>
                                            </p:tav>
                                          </p:tavLst>
                                        </p:anim>
                                        <p:anim calcmode="lin" valueType="num">
                                          <p:cBhvr>
                                            <p:cTn id="82" dur="500" fill="hold"/>
                                            <p:tgtEl>
                                              <p:spTgt spid="13"/>
                                            </p:tgtEl>
                                            <p:attrNameLst>
                                              <p:attrName>ppt_y</p:attrName>
                                            </p:attrNameLst>
                                          </p:cBhvr>
                                          <p:tavLst>
                                            <p:tav tm="0">
                                              <p:val>
                                                <p:strVal val="#ppt_y-.1"/>
                                              </p:val>
                                            </p:tav>
                                            <p:tav tm="100000">
                                              <p:val>
                                                <p:strVal val="#ppt_y"/>
                                              </p:val>
                                            </p:tav>
                                          </p:tavLst>
                                        </p:anim>
                                      </p:childTnLst>
                                    </p:cTn>
                                  </p:par>
                                  <p:par>
                                    <p:cTn id="83" presetID="16" presetClass="entr" presetSubtype="37" fill="hold" grpId="0" nodeType="withEffect">
                                      <p:stCondLst>
                                        <p:cond delay="250"/>
                                      </p:stCondLst>
                                      <p:childTnLst>
                                        <p:set>
                                          <p:cBhvr>
                                            <p:cTn id="84" dur="1" fill="hold">
                                              <p:stCondLst>
                                                <p:cond delay="0"/>
                                              </p:stCondLst>
                                            </p:cTn>
                                            <p:tgtEl>
                                              <p:spTgt spid="14"/>
                                            </p:tgtEl>
                                            <p:attrNameLst>
                                              <p:attrName>style.visibility</p:attrName>
                                            </p:attrNameLst>
                                          </p:cBhvr>
                                          <p:to>
                                            <p:strVal val="visible"/>
                                          </p:to>
                                        </p:set>
                                        <p:animEffect transition="in" filter="barn(outVertical)">
                                          <p:cBhvr>
                                            <p:cTn id="85" dur="25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childTnLst>
                              </p:cTn>
                            </p:par>
                            <p:par>
                              <p:cTn id="91" fill="hold">
                                <p:stCondLst>
                                  <p:cond delay="500"/>
                                </p:stCondLst>
                                <p:childTnLst>
                                  <p:par>
                                    <p:cTn id="92" presetID="12" presetClass="entr" presetSubtype="1" fill="hold" grpId="0" nodeType="afterEffect">
                                      <p:stCondLst>
                                        <p:cond delay="0"/>
                                      </p:stCondLst>
                                      <p:childTnLst>
                                        <p:set>
                                          <p:cBhvr>
                                            <p:cTn id="93" dur="1" fill="hold">
                                              <p:stCondLst>
                                                <p:cond delay="0"/>
                                              </p:stCondLst>
                                            </p:cTn>
                                            <p:tgtEl>
                                              <p:spTgt spid="52"/>
                                            </p:tgtEl>
                                            <p:attrNameLst>
                                              <p:attrName>style.visibility</p:attrName>
                                            </p:attrNameLst>
                                          </p:cBhvr>
                                          <p:to>
                                            <p:strVal val="visible"/>
                                          </p:to>
                                        </p:set>
                                        <p:anim calcmode="lin" valueType="num">
                                          <p:cBhvr additive="base">
                                            <p:cTn id="94" dur="250"/>
                                            <p:tgtEl>
                                              <p:spTgt spid="52"/>
                                            </p:tgtEl>
                                            <p:attrNameLst>
                                              <p:attrName>ppt_y</p:attrName>
                                            </p:attrNameLst>
                                          </p:cBhvr>
                                          <p:tavLst>
                                            <p:tav tm="0">
                                              <p:val>
                                                <p:strVal val="#ppt_y-#ppt_h*1.125000"/>
                                              </p:val>
                                            </p:tav>
                                            <p:tav tm="100000">
                                              <p:val>
                                                <p:strVal val="#ppt_y"/>
                                              </p:val>
                                            </p:tav>
                                          </p:tavLst>
                                        </p:anim>
                                        <p:animEffect transition="in" filter="wipe(down)">
                                          <p:cBhvr>
                                            <p:cTn id="95" dur="250"/>
                                            <p:tgtEl>
                                              <p:spTgt spid="5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nodeType="clickEffect">
                                      <p:stCondLst>
                                        <p:cond delay="0"/>
                                      </p:stCondLst>
                                      <p:childTnLst>
                                        <p:set>
                                          <p:cBhvr>
                                            <p:cTn id="99" dur="1" fill="hold">
                                              <p:stCondLst>
                                                <p:cond delay="0"/>
                                              </p:stCondLst>
                                            </p:cTn>
                                            <p:tgtEl>
                                              <p:spTgt spid="18"/>
                                            </p:tgtEl>
                                            <p:attrNameLst>
                                              <p:attrName>style.visibility</p:attrName>
                                            </p:attrNameLst>
                                          </p:cBhvr>
                                          <p:to>
                                            <p:strVal val="visible"/>
                                          </p:to>
                                        </p:set>
                                        <p:animEffect transition="in" filter="wipe(up)">
                                          <p:cBhvr>
                                            <p:cTn id="100" dur="500"/>
                                            <p:tgtEl>
                                              <p:spTgt spid="18"/>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p:cTn id="105" dur="500" fill="hold"/>
                                            <p:tgtEl>
                                              <p:spTgt spid="24"/>
                                            </p:tgtEl>
                                            <p:attrNameLst>
                                              <p:attrName>ppt_w</p:attrName>
                                            </p:attrNameLst>
                                          </p:cBhvr>
                                          <p:tavLst>
                                            <p:tav tm="0">
                                              <p:val>
                                                <p:fltVal val="0"/>
                                              </p:val>
                                            </p:tav>
                                            <p:tav tm="100000">
                                              <p:val>
                                                <p:strVal val="#ppt_w"/>
                                              </p:val>
                                            </p:tav>
                                          </p:tavLst>
                                        </p:anim>
                                        <p:anim calcmode="lin" valueType="num">
                                          <p:cBhvr>
                                            <p:cTn id="106" dur="500" fill="hold"/>
                                            <p:tgtEl>
                                              <p:spTgt spid="24"/>
                                            </p:tgtEl>
                                            <p:attrNameLst>
                                              <p:attrName>ppt_h</p:attrName>
                                            </p:attrNameLst>
                                          </p:cBhvr>
                                          <p:tavLst>
                                            <p:tav tm="0">
                                              <p:val>
                                                <p:fltVal val="0"/>
                                              </p:val>
                                            </p:tav>
                                            <p:tav tm="100000">
                                              <p:val>
                                                <p:strVal val="#ppt_h"/>
                                              </p:val>
                                            </p:tav>
                                          </p:tavLst>
                                        </p:anim>
                                        <p:animEffect transition="in" filter="fade">
                                          <p:cBhvr>
                                            <p:cTn id="107" dur="500"/>
                                            <p:tgtEl>
                                              <p:spTgt spid="24"/>
                                            </p:tgtEl>
                                          </p:cBhvr>
                                        </p:animEffect>
                                      </p:childTnLst>
                                    </p:cTn>
                                  </p:par>
                                  <p:par>
                                    <p:cTn id="108" presetID="53" presetClass="entr" presetSubtype="0" fill="hold" grpId="0" nodeType="withEffect">
                                      <p:stCondLst>
                                        <p:cond delay="0"/>
                                      </p:stCondLst>
                                      <p:childTnLst>
                                        <p:set>
                                          <p:cBhvr>
                                            <p:cTn id="109" dur="1" fill="hold">
                                              <p:stCondLst>
                                                <p:cond delay="0"/>
                                              </p:stCondLst>
                                            </p:cTn>
                                            <p:tgtEl>
                                              <p:spTgt spid="25"/>
                                            </p:tgtEl>
                                            <p:attrNameLst>
                                              <p:attrName>style.visibility</p:attrName>
                                            </p:attrNameLst>
                                          </p:cBhvr>
                                          <p:to>
                                            <p:strVal val="visible"/>
                                          </p:to>
                                        </p:set>
                                        <p:anim calcmode="lin" valueType="num">
                                          <p:cBhvr>
                                            <p:cTn id="110" dur="500" fill="hold"/>
                                            <p:tgtEl>
                                              <p:spTgt spid="25"/>
                                            </p:tgtEl>
                                            <p:attrNameLst>
                                              <p:attrName>ppt_w</p:attrName>
                                            </p:attrNameLst>
                                          </p:cBhvr>
                                          <p:tavLst>
                                            <p:tav tm="0">
                                              <p:val>
                                                <p:fltVal val="0"/>
                                              </p:val>
                                            </p:tav>
                                            <p:tav tm="100000">
                                              <p:val>
                                                <p:strVal val="#ppt_w"/>
                                              </p:val>
                                            </p:tav>
                                          </p:tavLst>
                                        </p:anim>
                                        <p:anim calcmode="lin" valueType="num">
                                          <p:cBhvr>
                                            <p:cTn id="111" dur="500" fill="hold"/>
                                            <p:tgtEl>
                                              <p:spTgt spid="25"/>
                                            </p:tgtEl>
                                            <p:attrNameLst>
                                              <p:attrName>ppt_h</p:attrName>
                                            </p:attrNameLst>
                                          </p:cBhvr>
                                          <p:tavLst>
                                            <p:tav tm="0">
                                              <p:val>
                                                <p:fltVal val="0"/>
                                              </p:val>
                                            </p:tav>
                                            <p:tav tm="100000">
                                              <p:val>
                                                <p:strVal val="#ppt_h"/>
                                              </p:val>
                                            </p:tav>
                                          </p:tavLst>
                                        </p:anim>
                                        <p:animEffect transition="in" filter="fade">
                                          <p:cBhvr>
                                            <p:cTn id="112" dur="500"/>
                                            <p:tgtEl>
                                              <p:spTgt spid="25"/>
                                            </p:tgtEl>
                                          </p:cBhvr>
                                        </p:animEffect>
                                      </p:childTnLst>
                                    </p:cTn>
                                  </p:par>
                                </p:childTnLst>
                              </p:cTn>
                            </p:par>
                            <p:par>
                              <p:cTn id="113" fill="hold">
                                <p:stCondLst>
                                  <p:cond delay="500"/>
                                </p:stCondLst>
                                <p:childTnLst>
                                  <p:par>
                                    <p:cTn id="114" presetID="22" presetClass="entr" presetSubtype="1" fill="hold" grpId="0" nodeType="after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wipe(up)">
                                          <p:cBhvr>
                                            <p:cTn id="116" dur="500"/>
                                            <p:tgtEl>
                                              <p:spTgt spid="48"/>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nodeType="click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wipe(up)">
                                          <p:cBhvr>
                                            <p:cTn id="121" dur="500"/>
                                            <p:tgtEl>
                                              <p:spTgt spid="21"/>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0" fill="hold" grpId="0" nodeType="clickEffect">
                                      <p:stCondLst>
                                        <p:cond delay="0"/>
                                      </p:stCondLst>
                                      <p:childTnLst>
                                        <p:set>
                                          <p:cBhvr>
                                            <p:cTn id="125" dur="1" fill="hold">
                                              <p:stCondLst>
                                                <p:cond delay="0"/>
                                              </p:stCondLst>
                                            </p:cTn>
                                            <p:tgtEl>
                                              <p:spTgt spid="26"/>
                                            </p:tgtEl>
                                            <p:attrNameLst>
                                              <p:attrName>style.visibility</p:attrName>
                                            </p:attrNameLst>
                                          </p:cBhvr>
                                          <p:to>
                                            <p:strVal val="visible"/>
                                          </p:to>
                                        </p:set>
                                        <p:anim calcmode="lin" valueType="num">
                                          <p:cBhvr>
                                            <p:cTn id="126" dur="500" fill="hold"/>
                                            <p:tgtEl>
                                              <p:spTgt spid="26"/>
                                            </p:tgtEl>
                                            <p:attrNameLst>
                                              <p:attrName>ppt_w</p:attrName>
                                            </p:attrNameLst>
                                          </p:cBhvr>
                                          <p:tavLst>
                                            <p:tav tm="0">
                                              <p:val>
                                                <p:fltVal val="0"/>
                                              </p:val>
                                            </p:tav>
                                            <p:tav tm="100000">
                                              <p:val>
                                                <p:strVal val="#ppt_w"/>
                                              </p:val>
                                            </p:tav>
                                          </p:tavLst>
                                        </p:anim>
                                        <p:anim calcmode="lin" valueType="num">
                                          <p:cBhvr>
                                            <p:cTn id="127" dur="500" fill="hold"/>
                                            <p:tgtEl>
                                              <p:spTgt spid="26"/>
                                            </p:tgtEl>
                                            <p:attrNameLst>
                                              <p:attrName>ppt_h</p:attrName>
                                            </p:attrNameLst>
                                          </p:cBhvr>
                                          <p:tavLst>
                                            <p:tav tm="0">
                                              <p:val>
                                                <p:fltVal val="0"/>
                                              </p:val>
                                            </p:tav>
                                            <p:tav tm="100000">
                                              <p:val>
                                                <p:strVal val="#ppt_h"/>
                                              </p:val>
                                            </p:tav>
                                          </p:tavLst>
                                        </p:anim>
                                        <p:animEffect transition="in" filter="fade">
                                          <p:cBhvr>
                                            <p:cTn id="128" dur="500"/>
                                            <p:tgtEl>
                                              <p:spTgt spid="26"/>
                                            </p:tgtEl>
                                          </p:cBhvr>
                                        </p:animEffect>
                                      </p:childTnLst>
                                    </p:cTn>
                                  </p:par>
                                </p:childTnLst>
                              </p:cTn>
                            </p:par>
                            <p:par>
                              <p:cTn id="129" fill="hold">
                                <p:stCondLst>
                                  <p:cond delay="500"/>
                                </p:stCondLst>
                                <p:childTnLst>
                                  <p:par>
                                    <p:cTn id="130" presetID="22" presetClass="entr" presetSubtype="2" fill="hold" grpId="0" nodeType="after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wipe(right)">
                                          <p:cBhvr>
                                            <p:cTn id="132" dur="1000"/>
                                            <p:tgtEl>
                                              <p:spTgt spid="4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wipe(left)">
                                          <p:cBhvr>
                                            <p:cTn id="137" dur="1000"/>
                                            <p:tgtEl>
                                              <p:spTgt spid="27"/>
                                            </p:tgtEl>
                                          </p:cBhvr>
                                        </p:animEffect>
                                      </p:childTnLst>
                                    </p:cTn>
                                  </p:par>
                                </p:childTnLst>
                              </p:cTn>
                            </p:par>
                            <p:par>
                              <p:cTn id="138" fill="hold">
                                <p:stCondLst>
                                  <p:cond delay="1000"/>
                                </p:stCondLst>
                                <p:childTnLst>
                                  <p:par>
                                    <p:cTn id="139" presetID="10" presetClass="entr" presetSubtype="0" fill="hold" grpId="0" nodeType="afterEffect">
                                      <p:stCondLst>
                                        <p:cond delay="0"/>
                                      </p:stCondLst>
                                      <p:childTnLst>
                                        <p:set>
                                          <p:cBhvr>
                                            <p:cTn id="140" dur="1" fill="hold">
                                              <p:stCondLst>
                                                <p:cond delay="0"/>
                                              </p:stCondLst>
                                            </p:cTn>
                                            <p:tgtEl>
                                              <p:spTgt spid="43"/>
                                            </p:tgtEl>
                                            <p:attrNameLst>
                                              <p:attrName>style.visibility</p:attrName>
                                            </p:attrNameLst>
                                          </p:cBhvr>
                                          <p:to>
                                            <p:strVal val="visible"/>
                                          </p:to>
                                        </p:set>
                                        <p:animEffect transition="in" filter="fade">
                                          <p:cBhvr>
                                            <p:cTn id="141" dur="1000"/>
                                            <p:tgtEl>
                                              <p:spTgt spid="43"/>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1" fill="hold" grpId="0" nodeType="clickEffect">
                                      <p:stCondLst>
                                        <p:cond delay="0"/>
                                      </p:stCondLst>
                                      <p:childTnLst>
                                        <p:set>
                                          <p:cBhvr>
                                            <p:cTn id="145" dur="1" fill="hold">
                                              <p:stCondLst>
                                                <p:cond delay="0"/>
                                              </p:stCondLst>
                                            </p:cTn>
                                            <p:tgtEl>
                                              <p:spTgt spid="44"/>
                                            </p:tgtEl>
                                            <p:attrNameLst>
                                              <p:attrName>style.visibility</p:attrName>
                                            </p:attrNameLst>
                                          </p:cBhvr>
                                          <p:to>
                                            <p:strVal val="visible"/>
                                          </p:to>
                                        </p:set>
                                        <p:animEffect transition="in" filter="wipe(up)">
                                          <p:cBhvr>
                                            <p:cTn id="146" dur="500"/>
                                            <p:tgtEl>
                                              <p:spTgt spid="44"/>
                                            </p:tgtEl>
                                          </p:cBhvr>
                                        </p:animEffect>
                                      </p:childTnLst>
                                    </p:cTn>
                                  </p:par>
                                </p:childTnLst>
                              </p:cTn>
                            </p:par>
                          </p:childTnLst>
                        </p:cTn>
                      </p:par>
                      <p:par>
                        <p:cTn id="147" fill="hold">
                          <p:stCondLst>
                            <p:cond delay="indefinite"/>
                          </p:stCondLst>
                          <p:childTnLst>
                            <p:par>
                              <p:cTn id="148" fill="hold">
                                <p:stCondLst>
                                  <p:cond delay="0"/>
                                </p:stCondLst>
                                <p:childTnLst>
                                  <p:par>
                                    <p:cTn id="149" presetID="53" presetClass="entr" presetSubtype="0" fill="hold" grpId="0" nodeType="clickEffect">
                                      <p:stCondLst>
                                        <p:cond delay="0"/>
                                      </p:stCondLst>
                                      <p:childTnLst>
                                        <p:set>
                                          <p:cBhvr>
                                            <p:cTn id="150" dur="1" fill="hold">
                                              <p:stCondLst>
                                                <p:cond delay="0"/>
                                              </p:stCondLst>
                                            </p:cTn>
                                            <p:tgtEl>
                                              <p:spTgt spid="45"/>
                                            </p:tgtEl>
                                            <p:attrNameLst>
                                              <p:attrName>style.visibility</p:attrName>
                                            </p:attrNameLst>
                                          </p:cBhvr>
                                          <p:to>
                                            <p:strVal val="visible"/>
                                          </p:to>
                                        </p:set>
                                        <p:anim calcmode="lin" valueType="num">
                                          <p:cBhvr>
                                            <p:cTn id="151" dur="500" fill="hold"/>
                                            <p:tgtEl>
                                              <p:spTgt spid="45"/>
                                            </p:tgtEl>
                                            <p:attrNameLst>
                                              <p:attrName>ppt_w</p:attrName>
                                            </p:attrNameLst>
                                          </p:cBhvr>
                                          <p:tavLst>
                                            <p:tav tm="0">
                                              <p:val>
                                                <p:fltVal val="0"/>
                                              </p:val>
                                            </p:tav>
                                            <p:tav tm="100000">
                                              <p:val>
                                                <p:strVal val="#ppt_w"/>
                                              </p:val>
                                            </p:tav>
                                          </p:tavLst>
                                        </p:anim>
                                        <p:anim calcmode="lin" valueType="num">
                                          <p:cBhvr>
                                            <p:cTn id="152" dur="500" fill="hold"/>
                                            <p:tgtEl>
                                              <p:spTgt spid="45"/>
                                            </p:tgtEl>
                                            <p:attrNameLst>
                                              <p:attrName>ppt_h</p:attrName>
                                            </p:attrNameLst>
                                          </p:cBhvr>
                                          <p:tavLst>
                                            <p:tav tm="0">
                                              <p:val>
                                                <p:fltVal val="0"/>
                                              </p:val>
                                            </p:tav>
                                            <p:tav tm="100000">
                                              <p:val>
                                                <p:strVal val="#ppt_h"/>
                                              </p:val>
                                            </p:tav>
                                          </p:tavLst>
                                        </p:anim>
                                        <p:animEffect transition="in" filter="fade">
                                          <p:cBhvr>
                                            <p:cTn id="153" dur="500"/>
                                            <p:tgtEl>
                                              <p:spTgt spid="45"/>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50"/>
                                            </p:tgtEl>
                                            <p:attrNameLst>
                                              <p:attrName>style.visibility</p:attrName>
                                            </p:attrNameLst>
                                          </p:cBhvr>
                                          <p:to>
                                            <p:strVal val="visible"/>
                                          </p:to>
                                        </p:set>
                                        <p:animEffect transition="in" filter="fade">
                                          <p:cBhvr>
                                            <p:cTn id="158" dur="1000"/>
                                            <p:tgtEl>
                                              <p:spTgt spid="50"/>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4" fill="hold" grpId="0" nodeType="clickEffect">
                                      <p:stCondLst>
                                        <p:cond delay="0"/>
                                      </p:stCondLst>
                                      <p:childTnLst>
                                        <p:set>
                                          <p:cBhvr>
                                            <p:cTn id="162" dur="1" fill="hold">
                                              <p:stCondLst>
                                                <p:cond delay="0"/>
                                              </p:stCondLst>
                                            </p:cTn>
                                            <p:tgtEl>
                                              <p:spTgt spid="46"/>
                                            </p:tgtEl>
                                            <p:attrNameLst>
                                              <p:attrName>style.visibility</p:attrName>
                                            </p:attrNameLst>
                                          </p:cBhvr>
                                          <p:to>
                                            <p:strVal val="visible"/>
                                          </p:to>
                                        </p:set>
                                        <p:animEffect transition="in" filter="wipe(down)">
                                          <p:cBhvr>
                                            <p:cTn id="163" dur="500"/>
                                            <p:tgtEl>
                                              <p:spTgt spid="46"/>
                                            </p:tgtEl>
                                          </p:cBhvr>
                                        </p:animEffect>
                                      </p:childTnLst>
                                    </p:cTn>
                                  </p:par>
                                </p:childTnLst>
                              </p:cTn>
                            </p:par>
                          </p:childTnLst>
                        </p:cTn>
                      </p:par>
                      <p:par>
                        <p:cTn id="164" fill="hold">
                          <p:stCondLst>
                            <p:cond delay="indefinite"/>
                          </p:stCondLst>
                          <p:childTnLst>
                            <p:par>
                              <p:cTn id="165" fill="hold">
                                <p:stCondLst>
                                  <p:cond delay="0"/>
                                </p:stCondLst>
                                <p:childTnLst>
                                  <p:par>
                                    <p:cTn id="166" presetID="53" presetClass="entr" presetSubtype="0" fill="hold" grpId="0" nodeType="clickEffect">
                                      <p:stCondLst>
                                        <p:cond delay="0"/>
                                      </p:stCondLst>
                                      <p:childTnLst>
                                        <p:set>
                                          <p:cBhvr>
                                            <p:cTn id="167" dur="1" fill="hold">
                                              <p:stCondLst>
                                                <p:cond delay="0"/>
                                              </p:stCondLst>
                                            </p:cTn>
                                            <p:tgtEl>
                                              <p:spTgt spid="47"/>
                                            </p:tgtEl>
                                            <p:attrNameLst>
                                              <p:attrName>style.visibility</p:attrName>
                                            </p:attrNameLst>
                                          </p:cBhvr>
                                          <p:to>
                                            <p:strVal val="visible"/>
                                          </p:to>
                                        </p:set>
                                        <p:anim calcmode="lin" valueType="num">
                                          <p:cBhvr>
                                            <p:cTn id="168" dur="500" fill="hold"/>
                                            <p:tgtEl>
                                              <p:spTgt spid="47"/>
                                            </p:tgtEl>
                                            <p:attrNameLst>
                                              <p:attrName>ppt_w</p:attrName>
                                            </p:attrNameLst>
                                          </p:cBhvr>
                                          <p:tavLst>
                                            <p:tav tm="0">
                                              <p:val>
                                                <p:fltVal val="0"/>
                                              </p:val>
                                            </p:tav>
                                            <p:tav tm="100000">
                                              <p:val>
                                                <p:strVal val="#ppt_w"/>
                                              </p:val>
                                            </p:tav>
                                          </p:tavLst>
                                        </p:anim>
                                        <p:anim calcmode="lin" valueType="num">
                                          <p:cBhvr>
                                            <p:cTn id="169" dur="500" fill="hold"/>
                                            <p:tgtEl>
                                              <p:spTgt spid="47"/>
                                            </p:tgtEl>
                                            <p:attrNameLst>
                                              <p:attrName>ppt_h</p:attrName>
                                            </p:attrNameLst>
                                          </p:cBhvr>
                                          <p:tavLst>
                                            <p:tav tm="0">
                                              <p:val>
                                                <p:fltVal val="0"/>
                                              </p:val>
                                            </p:tav>
                                            <p:tav tm="100000">
                                              <p:val>
                                                <p:strVal val="#ppt_h"/>
                                              </p:val>
                                            </p:tav>
                                          </p:tavLst>
                                        </p:anim>
                                        <p:animEffect transition="in" filter="fade">
                                          <p:cBhvr>
                                            <p:cTn id="170" dur="500"/>
                                            <p:tgtEl>
                                              <p:spTgt spid="47"/>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51"/>
                                            </p:tgtEl>
                                            <p:attrNameLst>
                                              <p:attrName>style.visibility</p:attrName>
                                            </p:attrNameLst>
                                          </p:cBhvr>
                                          <p:to>
                                            <p:strVal val="visible"/>
                                          </p:to>
                                        </p:set>
                                        <p:animEffect transition="in" filter="fade">
                                          <p:cBhvr>
                                            <p:cTn id="175" dur="500"/>
                                            <p:tgtEl>
                                              <p:spTgt spid="51"/>
                                            </p:tgtEl>
                                          </p:cBhvr>
                                        </p:animEffect>
                                      </p:childTnLst>
                                    </p:cTn>
                                  </p:par>
                                </p:childTnLst>
                              </p:cTn>
                            </p:par>
                          </p:childTnLst>
                        </p:cTn>
                      </p:par>
                      <p:par>
                        <p:cTn id="176" fill="hold">
                          <p:stCondLst>
                            <p:cond delay="indefinite"/>
                          </p:stCondLst>
                          <p:childTnLst>
                            <p:par>
                              <p:cTn id="177" fill="hold">
                                <p:stCondLst>
                                  <p:cond delay="0"/>
                                </p:stCondLst>
                                <p:childTnLst>
                                  <p:par>
                                    <p:cTn id="178" presetID="23" presetClass="entr" presetSubtype="16" fill="hold" nodeType="clickEffect">
                                      <p:stCondLst>
                                        <p:cond delay="0"/>
                                      </p:stCondLst>
                                      <p:childTnLst>
                                        <p:set>
                                          <p:cBhvr>
                                            <p:cTn id="179" dur="1" fill="hold">
                                              <p:stCondLst>
                                                <p:cond delay="0"/>
                                              </p:stCondLst>
                                            </p:cTn>
                                            <p:tgtEl>
                                              <p:spTgt spid="15"/>
                                            </p:tgtEl>
                                            <p:attrNameLst>
                                              <p:attrName>style.visibility</p:attrName>
                                            </p:attrNameLst>
                                          </p:cBhvr>
                                          <p:to>
                                            <p:strVal val="visible"/>
                                          </p:to>
                                        </p:set>
                                        <p:anim calcmode="lin" valueType="num">
                                          <p:cBhvr>
                                            <p:cTn id="180" dur="500" fill="hold"/>
                                            <p:tgtEl>
                                              <p:spTgt spid="15"/>
                                            </p:tgtEl>
                                            <p:attrNameLst>
                                              <p:attrName>ppt_w</p:attrName>
                                            </p:attrNameLst>
                                          </p:cBhvr>
                                          <p:tavLst>
                                            <p:tav tm="0">
                                              <p:val>
                                                <p:fltVal val="0"/>
                                              </p:val>
                                            </p:tav>
                                            <p:tav tm="100000">
                                              <p:val>
                                                <p:strVal val="#ppt_w"/>
                                              </p:val>
                                            </p:tav>
                                          </p:tavLst>
                                        </p:anim>
                                        <p:anim calcmode="lin" valueType="num">
                                          <p:cBhvr>
                                            <p:cTn id="181"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6" grpId="1"/>
          <p:bldP spid="7" grpId="0"/>
          <p:bldP spid="8" grpId="0"/>
          <p:bldP spid="9" grpId="0" animBg="1"/>
          <p:bldP spid="13" grpId="0"/>
          <p:bldP spid="14" grpId="0" animBg="1"/>
          <p:bldP spid="24" grpId="0"/>
          <p:bldP spid="25" grpId="0"/>
          <p:bldP spid="26" grpId="0"/>
          <p:bldP spid="43" grpId="0"/>
          <p:bldP spid="44" grpId="0" animBg="1"/>
          <p:bldP spid="45" grpId="0"/>
          <p:bldP spid="46" grpId="0" animBg="1"/>
          <p:bldP spid="47" grpId="0"/>
          <p:bldP spid="48" grpId="0"/>
          <p:bldP spid="49" grpId="0"/>
          <p:bldP spid="50" grpId="0"/>
          <p:bldP spid="51" grpId="0"/>
          <p:bldP spid="52" grpId="0"/>
          <p:bldP spid="55" grpId="1"/>
          <p:bldP spid="54" grpId="0"/>
          <p:bldP spid="54" grpId="1"/>
          <p:bldP spid="54" grpId="2"/>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4486656" y="1949196"/>
            <a:ext cx="2980944" cy="927354"/>
          </a:xfrm>
          <a:prstGeom prst="roundRect">
            <a:avLst/>
          </a:prstGeom>
          <a:solidFill>
            <a:srgbClr val="00FF00">
              <a:alpha val="6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Box 5"/>
          <p:cNvSpPr txBox="1">
            <a:spLocks noChangeArrowheads="1"/>
          </p:cNvSpPr>
          <p:nvPr/>
        </p:nvSpPr>
        <p:spPr bwMode="auto">
          <a:xfrm>
            <a:off x="838203" y="438150"/>
            <a:ext cx="75660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fontAlgn="base" hangingPunct="0">
              <a:spcBef>
                <a:spcPct val="0"/>
              </a:spcBef>
              <a:spcAft>
                <a:spcPct val="0"/>
              </a:spcAft>
              <a:buFontTx/>
              <a:buNone/>
            </a:pPr>
            <a:r>
              <a:rPr lang="en-US" altLang="en-US" sz="2800" dirty="0">
                <a:solidFill>
                  <a:srgbClr val="FFFFFF"/>
                </a:solidFill>
                <a:effectLst>
                  <a:outerShdw blurRad="38100" dist="38100" dir="2700000" algn="tl">
                    <a:srgbClr val="000000">
                      <a:alpha val="43137"/>
                    </a:srgbClr>
                  </a:outerShdw>
                </a:effectLst>
                <a:latin typeface="Arial Black" pitchFamily="34" charset="0"/>
                <a:cs typeface="Arial" charset="0"/>
              </a:rPr>
              <a:t>A ray of light gets deviated when it passes obliquely from one medium to another medium </a:t>
            </a:r>
            <a:r>
              <a:rPr lang="en-US" altLang="en-US" sz="2800" dirty="0" smtClean="0">
                <a:solidFill>
                  <a:srgbClr val="FFFFFF"/>
                </a:solidFill>
                <a:effectLst>
                  <a:outerShdw blurRad="38100" dist="38100" dir="2700000" algn="tl">
                    <a:srgbClr val="000000">
                      <a:alpha val="43137"/>
                    </a:srgbClr>
                  </a:outerShdw>
                </a:effectLst>
                <a:latin typeface="Arial Black" pitchFamily="34" charset="0"/>
                <a:cs typeface="Arial" charset="0"/>
              </a:rPr>
              <a:t>because </a:t>
            </a:r>
            <a:r>
              <a:rPr lang="en-US" altLang="en-US" sz="2800" b="1" dirty="0" smtClean="0">
                <a:solidFill>
                  <a:srgbClr val="FFC000"/>
                </a:solidFill>
                <a:effectLst>
                  <a:outerShdw blurRad="38100" dist="38100" dir="2700000" algn="tl">
                    <a:srgbClr val="000000">
                      <a:alpha val="43137"/>
                    </a:srgbClr>
                  </a:outerShdw>
                </a:effectLst>
                <a:latin typeface="Arial Black" pitchFamily="34" charset="0"/>
                <a:cs typeface="Arial" charset="0"/>
              </a:rPr>
              <a:t>____________</a:t>
            </a:r>
            <a:endParaRPr lang="en-US" altLang="en-US" sz="2800" b="1" dirty="0">
              <a:solidFill>
                <a:srgbClr val="FFC000"/>
              </a:solidFill>
              <a:effectLst>
                <a:outerShdw blurRad="38100" dist="38100" dir="2700000" algn="tl">
                  <a:srgbClr val="000000">
                    <a:alpha val="43137"/>
                  </a:srgbClr>
                </a:outerShdw>
              </a:effectLst>
              <a:latin typeface="Arial Black" pitchFamily="34" charset="0"/>
              <a:cs typeface="Arial" charset="0"/>
            </a:endParaRPr>
          </a:p>
        </p:txBody>
      </p:sp>
      <p:sp>
        <p:nvSpPr>
          <p:cNvPr id="4" name="Rectangle 3"/>
          <p:cNvSpPr/>
          <p:nvPr/>
        </p:nvSpPr>
        <p:spPr>
          <a:xfrm>
            <a:off x="541979" y="2066072"/>
            <a:ext cx="3344221" cy="810478"/>
          </a:xfrm>
          <a:prstGeom prst="rect">
            <a:avLst/>
          </a:prstGeom>
        </p:spPr>
        <p:txBody>
          <a:bodyPr wrap="square">
            <a:spAutoFit/>
          </a:bodyPr>
          <a:lstStyle/>
          <a:p>
            <a:pPr marL="633413" indent="-633413">
              <a:lnSpc>
                <a:spcPts val="2800"/>
              </a:lnSpc>
            </a:pPr>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(A) </a:t>
            </a:r>
            <a:r>
              <a:rPr lang="en-US" sz="2600" b="1" dirty="0" err="1">
                <a:solidFill>
                  <a:srgbClr val="FFFFFF"/>
                </a:solidFill>
                <a:effectLst>
                  <a:outerShdw blurRad="38100" dist="38100" dir="2700000" algn="tl">
                    <a:srgbClr val="000000">
                      <a:alpha val="43137"/>
                    </a:srgbClr>
                  </a:outerShdw>
                </a:effectLst>
                <a:latin typeface="Tw Cen MT" panose="020B0602020104020603" pitchFamily="34" charset="0"/>
              </a:rPr>
              <a:t>colour</a:t>
            </a:r>
            <a:r>
              <a:rPr lang="en-US" sz="2600" b="1" dirty="0">
                <a:solidFill>
                  <a:srgbClr val="FFFFFF"/>
                </a:solidFill>
                <a:effectLst>
                  <a:outerShdw blurRad="38100" dist="38100" dir="2700000" algn="tl">
                    <a:srgbClr val="000000">
                      <a:alpha val="43137"/>
                    </a:srgbClr>
                  </a:outerShdw>
                </a:effectLst>
                <a:latin typeface="Tw Cen MT" panose="020B0602020104020603" pitchFamily="34" charset="0"/>
              </a:rPr>
              <a:t> </a:t>
            </a:r>
            <a:r>
              <a:rPr lang="en-US" sz="2600" b="1" dirty="0" smtClean="0">
                <a:solidFill>
                  <a:srgbClr val="FFFFFF"/>
                </a:solidFill>
                <a:effectLst>
                  <a:outerShdw blurRad="38100" dist="38100" dir="2700000" algn="tl">
                    <a:srgbClr val="000000">
                      <a:alpha val="43137"/>
                    </a:srgbClr>
                  </a:outerShdw>
                </a:effectLst>
                <a:latin typeface="Tw Cen MT" panose="020B0602020104020603" pitchFamily="34" charset="0"/>
              </a:rPr>
              <a:t>of light </a:t>
            </a:r>
            <a:r>
              <a:rPr lang="en-US" sz="2600" b="1" dirty="0">
                <a:solidFill>
                  <a:srgbClr val="FFFFFF"/>
                </a:solidFill>
                <a:effectLst>
                  <a:outerShdw blurRad="38100" dist="38100" dir="2700000" algn="tl">
                    <a:srgbClr val="000000">
                      <a:alpha val="43137"/>
                    </a:srgbClr>
                  </a:outerShdw>
                </a:effectLst>
                <a:latin typeface="Tw Cen MT" panose="020B0602020104020603" pitchFamily="34" charset="0"/>
              </a:rPr>
              <a:t>changes</a:t>
            </a:r>
          </a:p>
        </p:txBody>
      </p:sp>
      <p:sp>
        <p:nvSpPr>
          <p:cNvPr id="5" name="Rectangle 4"/>
          <p:cNvSpPr/>
          <p:nvPr/>
        </p:nvSpPr>
        <p:spPr>
          <a:xfrm>
            <a:off x="4495800" y="2066072"/>
            <a:ext cx="3505200" cy="810478"/>
          </a:xfrm>
          <a:prstGeom prst="rect">
            <a:avLst/>
          </a:prstGeom>
        </p:spPr>
        <p:txBody>
          <a:bodyPr wrap="square">
            <a:spAutoFit/>
          </a:bodyPr>
          <a:lstStyle/>
          <a:p>
            <a:pPr marL="633413" indent="-633413">
              <a:lnSpc>
                <a:spcPts val="2800"/>
              </a:lnSpc>
            </a:pPr>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(C) </a:t>
            </a:r>
            <a:r>
              <a:rPr lang="en-US" sz="2600" b="1" dirty="0">
                <a:solidFill>
                  <a:srgbClr val="FFFFFF"/>
                </a:solidFill>
                <a:effectLst>
                  <a:outerShdw blurRad="38100" dist="38100" dir="2700000" algn="tl">
                    <a:srgbClr val="000000">
                      <a:alpha val="43137"/>
                    </a:srgbClr>
                  </a:outerShdw>
                </a:effectLst>
                <a:latin typeface="Tw Cen MT" panose="020B0602020104020603" pitchFamily="34" charset="0"/>
              </a:rPr>
              <a:t>speed of light changes</a:t>
            </a:r>
          </a:p>
        </p:txBody>
      </p:sp>
      <p:sp>
        <p:nvSpPr>
          <p:cNvPr id="6" name="Rectangle 5"/>
          <p:cNvSpPr/>
          <p:nvPr/>
        </p:nvSpPr>
        <p:spPr>
          <a:xfrm>
            <a:off x="541980" y="3028950"/>
            <a:ext cx="3420420" cy="810478"/>
          </a:xfrm>
          <a:prstGeom prst="rect">
            <a:avLst/>
          </a:prstGeom>
        </p:spPr>
        <p:txBody>
          <a:bodyPr wrap="square">
            <a:spAutoFit/>
          </a:bodyPr>
          <a:lstStyle/>
          <a:p>
            <a:pPr marL="633413" indent="-633413">
              <a:lnSpc>
                <a:spcPts val="2800"/>
              </a:lnSpc>
            </a:pPr>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(B) </a:t>
            </a:r>
            <a:r>
              <a:rPr lang="en-US" sz="2600" b="1" dirty="0">
                <a:solidFill>
                  <a:srgbClr val="FFFFFF"/>
                </a:solidFill>
                <a:effectLst>
                  <a:outerShdw blurRad="38100" dist="38100" dir="2700000" algn="tl">
                    <a:srgbClr val="000000">
                      <a:alpha val="43137"/>
                    </a:srgbClr>
                  </a:outerShdw>
                </a:effectLst>
                <a:latin typeface="Tw Cen MT" panose="020B0602020104020603" pitchFamily="34" charset="0"/>
              </a:rPr>
              <a:t>frequency of light </a:t>
            </a:r>
            <a:r>
              <a:rPr lang="en-US" sz="2600" b="1" dirty="0" smtClean="0">
                <a:solidFill>
                  <a:srgbClr val="FFFFFF"/>
                </a:solidFill>
                <a:effectLst>
                  <a:outerShdw blurRad="38100" dist="38100" dir="2700000" algn="tl">
                    <a:srgbClr val="000000">
                      <a:alpha val="43137"/>
                    </a:srgbClr>
                  </a:outerShdw>
                </a:effectLst>
                <a:latin typeface="Tw Cen MT" panose="020B0602020104020603" pitchFamily="34" charset="0"/>
              </a:rPr>
              <a:t>   changes</a:t>
            </a:r>
            <a:endParaRPr lang="en-US" sz="2600" b="1" dirty="0">
              <a:solidFill>
                <a:srgbClr val="FFFFFF"/>
              </a:solidFill>
              <a:effectLst>
                <a:outerShdw blurRad="38100" dist="38100" dir="2700000" algn="tl">
                  <a:srgbClr val="000000">
                    <a:alpha val="43137"/>
                  </a:srgbClr>
                </a:outerShdw>
              </a:effectLst>
              <a:latin typeface="Tw Cen MT" panose="020B0602020104020603" pitchFamily="34" charset="0"/>
            </a:endParaRPr>
          </a:p>
        </p:txBody>
      </p:sp>
      <p:sp>
        <p:nvSpPr>
          <p:cNvPr id="7" name="Rectangle 6"/>
          <p:cNvSpPr/>
          <p:nvPr/>
        </p:nvSpPr>
        <p:spPr>
          <a:xfrm>
            <a:off x="4495800" y="3028950"/>
            <a:ext cx="3505200" cy="810478"/>
          </a:xfrm>
          <a:prstGeom prst="rect">
            <a:avLst/>
          </a:prstGeom>
        </p:spPr>
        <p:txBody>
          <a:bodyPr wrap="square">
            <a:spAutoFit/>
          </a:bodyPr>
          <a:lstStyle/>
          <a:p>
            <a:pPr marL="633413" indent="-633413">
              <a:lnSpc>
                <a:spcPts val="2800"/>
              </a:lnSpc>
            </a:pPr>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(D) </a:t>
            </a:r>
            <a:r>
              <a:rPr lang="en-US" sz="2600" b="1" dirty="0">
                <a:solidFill>
                  <a:srgbClr val="FFFFFF"/>
                </a:solidFill>
                <a:effectLst>
                  <a:outerShdw blurRad="38100" dist="38100" dir="2700000" algn="tl">
                    <a:srgbClr val="000000">
                      <a:alpha val="43137"/>
                    </a:srgbClr>
                  </a:outerShdw>
                </a:effectLst>
                <a:latin typeface="Tw Cen MT" panose="020B0602020104020603" pitchFamily="34" charset="0"/>
              </a:rPr>
              <a:t>intensity of light changes</a:t>
            </a:r>
          </a:p>
        </p:txBody>
      </p:sp>
    </p:spTree>
    <p:extLst>
      <p:ext uri="{BB962C8B-B14F-4D97-AF65-F5344CB8AC3E}">
        <p14:creationId xmlns:p14="http://schemas.microsoft.com/office/powerpoint/2010/main" val="28569342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6" dur="125" autoRev="1" fill="remove"/>
                                        <p:tgtEl>
                                          <p:spTgt spid="8"/>
                                        </p:tgtEl>
                                        <p:attrNameLst>
                                          <p:attrName>style.color</p:attrName>
                                        </p:attrNameLst>
                                      </p:cBhvr>
                                      <p:to>
                                        <a:schemeClr val="bg1"/>
                                      </p:to>
                                    </p:animClr>
                                    <p:animClr clrSpc="rgb" dir="cw">
                                      <p:cBhvr>
                                        <p:cTn id="7" dur="125" autoRev="1" fill="remove"/>
                                        <p:tgtEl>
                                          <p:spTgt spid="8"/>
                                        </p:tgtEl>
                                        <p:attrNameLst>
                                          <p:attrName>fillcolor</p:attrName>
                                        </p:attrNameLst>
                                      </p:cBhvr>
                                      <p:to>
                                        <a:schemeClr val="bg1"/>
                                      </p:to>
                                    </p:animClr>
                                    <p:set>
                                      <p:cBhvr>
                                        <p:cTn id="8" dur="125" autoRev="1" fill="remove"/>
                                        <p:tgtEl>
                                          <p:spTgt spid="8"/>
                                        </p:tgtEl>
                                        <p:attrNameLst>
                                          <p:attrName>fill.type</p:attrName>
                                        </p:attrNameLst>
                                      </p:cBhvr>
                                      <p:to>
                                        <p:strVal val="solid"/>
                                      </p:to>
                                    </p:set>
                                    <p:set>
                                      <p:cBhvr>
                                        <p:cTn id="9" dur="125" autoRev="1" fill="remove"/>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5"/>
          <p:cNvSpPr txBox="1">
            <a:spLocks noChangeArrowheads="1"/>
          </p:cNvSpPr>
          <p:nvPr/>
        </p:nvSpPr>
        <p:spPr bwMode="auto">
          <a:xfrm>
            <a:off x="815977" y="742950"/>
            <a:ext cx="756602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0" fontAlgn="base" hangingPunct="0">
              <a:spcBef>
                <a:spcPct val="0"/>
              </a:spcBef>
              <a:spcAft>
                <a:spcPct val="0"/>
              </a:spcAft>
              <a:buFontTx/>
              <a:buNone/>
            </a:pPr>
            <a:r>
              <a:rPr lang="en-IN" altLang="en-US" sz="5400" dirty="0" smtClean="0">
                <a:solidFill>
                  <a:srgbClr val="FFFFFF"/>
                </a:solidFill>
                <a:effectLst>
                  <a:outerShdw blurRad="38100" dist="38100" dir="2700000" algn="tl">
                    <a:srgbClr val="000000">
                      <a:alpha val="43137"/>
                    </a:srgbClr>
                  </a:outerShdw>
                </a:effectLst>
                <a:latin typeface="Arial Black" pitchFamily="34" charset="0"/>
                <a:cs typeface="Arial" charset="0"/>
              </a:rPr>
              <a:t>FREE POINT</a:t>
            </a:r>
            <a:endParaRPr lang="en-IN" altLang="en-US" sz="5400" dirty="0">
              <a:solidFill>
                <a:srgbClr val="FFFFFF"/>
              </a:solidFill>
              <a:effectLst>
                <a:outerShdw blurRad="38100" dist="38100" dir="2700000" algn="tl">
                  <a:srgbClr val="000000">
                    <a:alpha val="43137"/>
                  </a:srgbClr>
                </a:outerShdw>
              </a:effectLst>
              <a:latin typeface="Arial Black" pitchFamily="34" charset="0"/>
              <a:cs typeface="Arial" charset="0"/>
            </a:endParaRPr>
          </a:p>
        </p:txBody>
      </p:sp>
      <p:pic>
        <p:nvPicPr>
          <p:cNvPr id="1026" name="Picture 2" descr="C:\Users\200313\Desktop\smiley_PNG1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09750"/>
            <a:ext cx="3479247" cy="218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141490"/>
      </p:ext>
    </p:extLst>
  </p:cSld>
  <p:clrMapOvr>
    <a:masterClrMapping/>
  </p:clrMapOvr>
  <p:transition spd="slow">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a:spLocks noChangeArrowheads="1"/>
          </p:cNvSpPr>
          <p:nvPr/>
        </p:nvSpPr>
        <p:spPr bwMode="auto">
          <a:xfrm>
            <a:off x="838203" y="404158"/>
            <a:ext cx="716279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fontAlgn="base" hangingPunct="0">
              <a:spcBef>
                <a:spcPct val="0"/>
              </a:spcBef>
              <a:spcAft>
                <a:spcPct val="0"/>
              </a:spcAft>
              <a:buFontTx/>
              <a:buNone/>
            </a:pPr>
            <a:r>
              <a:rPr lang="en-US" altLang="en-US" sz="2400" dirty="0" err="1">
                <a:solidFill>
                  <a:srgbClr val="FFFFFF"/>
                </a:solidFill>
                <a:effectLst>
                  <a:outerShdw blurRad="38100" dist="38100" dir="2700000" algn="tl">
                    <a:srgbClr val="000000">
                      <a:alpha val="43137"/>
                    </a:srgbClr>
                  </a:outerShdw>
                </a:effectLst>
                <a:latin typeface="Arial Black" pitchFamily="34" charset="0"/>
                <a:cs typeface="Arial" charset="0"/>
              </a:rPr>
              <a:t>Rakesh</a:t>
            </a:r>
            <a:r>
              <a:rPr lang="en-US" altLang="en-US" sz="2400" dirty="0">
                <a:solidFill>
                  <a:srgbClr val="FFFFFF"/>
                </a:solidFill>
                <a:effectLst>
                  <a:outerShdw blurRad="38100" dist="38100" dir="2700000" algn="tl">
                    <a:srgbClr val="000000">
                      <a:alpha val="43137"/>
                    </a:srgbClr>
                  </a:outerShdw>
                </a:effectLst>
                <a:latin typeface="Arial Black" pitchFamily="34" charset="0"/>
                <a:cs typeface="Arial" charset="0"/>
              </a:rPr>
              <a:t> performs the experiment of tracing the path of a ray of light passing through a rectangular glass slab for different angles of incidence. He observes that in all cases __________.</a:t>
            </a:r>
          </a:p>
        </p:txBody>
      </p:sp>
      <p:sp>
        <p:nvSpPr>
          <p:cNvPr id="8" name="Rectangle 7"/>
          <p:cNvSpPr/>
          <p:nvPr/>
        </p:nvSpPr>
        <p:spPr>
          <a:xfrm>
            <a:off x="609600" y="2419350"/>
            <a:ext cx="3886200"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(A)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i="1" dirty="0" err="1">
                <a:solidFill>
                  <a:srgbClr val="FFFFFF"/>
                </a:solidFill>
                <a:effectLst>
                  <a:outerShdw blurRad="38100" dist="38100" dir="2700000" algn="tl">
                    <a:srgbClr val="000000">
                      <a:alpha val="43137"/>
                    </a:srgbClr>
                  </a:outerShdw>
                </a:effectLst>
              </a:rPr>
              <a:t>i</a:t>
            </a:r>
            <a:r>
              <a:rPr lang="en-US" sz="2400" b="1" dirty="0">
                <a:solidFill>
                  <a:srgbClr val="FFFFFF"/>
                </a:solidFill>
                <a:effectLst>
                  <a:outerShdw blurRad="38100" dist="38100" dir="2700000" algn="tl">
                    <a:srgbClr val="000000">
                      <a:alpha val="43137"/>
                    </a:srgbClr>
                  </a:outerShdw>
                </a:effectLst>
                <a:latin typeface="Tw Cen MT" panose="020B0602020104020603" pitchFamily="34" charset="0"/>
              </a:rPr>
              <a:t> &gt;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dirty="0">
                <a:solidFill>
                  <a:srgbClr val="FFFFFF"/>
                </a:solidFill>
                <a:effectLst>
                  <a:outerShdw blurRad="38100" dist="38100" dir="2700000" algn="tl">
                    <a:srgbClr val="000000">
                      <a:alpha val="43137"/>
                    </a:srgbClr>
                  </a:outerShdw>
                </a:effectLst>
                <a:latin typeface="Tw Cen MT" panose="020B0602020104020603" pitchFamily="34" charset="0"/>
              </a:rPr>
              <a:t>r but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i="1" dirty="0" err="1">
                <a:solidFill>
                  <a:srgbClr val="FFFFFF"/>
                </a:solidFill>
                <a:effectLst>
                  <a:outerShdw blurRad="38100" dist="38100" dir="2700000" algn="tl">
                    <a:srgbClr val="000000">
                      <a:alpha val="43137"/>
                    </a:srgbClr>
                  </a:outerShdw>
                </a:effectLst>
              </a:rPr>
              <a:t>i</a:t>
            </a:r>
            <a:r>
              <a:rPr lang="en-US" sz="2400" b="1" dirty="0">
                <a:solidFill>
                  <a:srgbClr val="FFFFFF"/>
                </a:solidFill>
                <a:effectLst>
                  <a:outerShdw blurRad="38100" dist="38100" dir="2700000" algn="tl">
                    <a:srgbClr val="000000">
                      <a:alpha val="43137"/>
                    </a:srgbClr>
                  </a:outerShdw>
                </a:effectLst>
                <a:latin typeface="Tw Cen MT" panose="020B0602020104020603" pitchFamily="34" charset="0"/>
              </a:rPr>
              <a:t> =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dirty="0">
                <a:solidFill>
                  <a:srgbClr val="FFFFFF"/>
                </a:solidFill>
                <a:effectLst>
                  <a:outerShdw blurRad="38100" dist="38100" dir="2700000" algn="tl">
                    <a:srgbClr val="000000">
                      <a:alpha val="43137"/>
                    </a:srgbClr>
                  </a:outerShdw>
                </a:effectLst>
                <a:latin typeface="Tw Cen MT" panose="020B0602020104020603" pitchFamily="34" charset="0"/>
              </a:rPr>
              <a:t>e </a:t>
            </a:r>
          </a:p>
        </p:txBody>
      </p:sp>
      <p:sp>
        <p:nvSpPr>
          <p:cNvPr id="9" name="Rectangle 8"/>
          <p:cNvSpPr/>
          <p:nvPr/>
        </p:nvSpPr>
        <p:spPr>
          <a:xfrm>
            <a:off x="4724400" y="2419350"/>
            <a:ext cx="3886200"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(C)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i="1" dirty="0" err="1">
                <a:solidFill>
                  <a:srgbClr val="FFFFFF"/>
                </a:solidFill>
                <a:effectLst>
                  <a:outerShdw blurRad="38100" dist="38100" dir="2700000" algn="tl">
                    <a:srgbClr val="000000">
                      <a:alpha val="43137"/>
                    </a:srgbClr>
                  </a:outerShdw>
                </a:effectLst>
              </a:rPr>
              <a:t>i</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 &gt;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e but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i="1" dirty="0" err="1">
                <a:solidFill>
                  <a:srgbClr val="FFFFFF"/>
                </a:solidFill>
                <a:effectLst>
                  <a:outerShdw blurRad="38100" dist="38100" dir="2700000" algn="tl">
                    <a:srgbClr val="000000">
                      <a:alpha val="43137"/>
                    </a:srgbClr>
                  </a:outerShdw>
                </a:effectLst>
              </a:rPr>
              <a:t>i</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 =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r</a:t>
            </a:r>
          </a:p>
        </p:txBody>
      </p:sp>
      <p:sp>
        <p:nvSpPr>
          <p:cNvPr id="10" name="Rectangle 9"/>
          <p:cNvSpPr/>
          <p:nvPr/>
        </p:nvSpPr>
        <p:spPr>
          <a:xfrm>
            <a:off x="609600" y="3262015"/>
            <a:ext cx="3810001"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(B)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i="1" dirty="0" err="1">
                <a:solidFill>
                  <a:srgbClr val="FFFFFF"/>
                </a:solidFill>
                <a:effectLst>
                  <a:outerShdw blurRad="38100" dist="38100" dir="2700000" algn="tl">
                    <a:srgbClr val="000000">
                      <a:alpha val="43137"/>
                    </a:srgbClr>
                  </a:outerShdw>
                </a:effectLst>
              </a:rPr>
              <a:t>i</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 &lt;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r but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i="1" dirty="0" err="1">
                <a:solidFill>
                  <a:srgbClr val="FFFFFF"/>
                </a:solidFill>
                <a:effectLst>
                  <a:outerShdw blurRad="38100" dist="38100" dir="2700000" algn="tl">
                    <a:srgbClr val="000000">
                      <a:alpha val="43137"/>
                    </a:srgbClr>
                  </a:outerShdw>
                </a:effectLst>
              </a:rPr>
              <a:t>i</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 =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e</a:t>
            </a:r>
          </a:p>
        </p:txBody>
      </p:sp>
      <p:sp>
        <p:nvSpPr>
          <p:cNvPr id="11" name="Rectangle 10"/>
          <p:cNvSpPr/>
          <p:nvPr/>
        </p:nvSpPr>
        <p:spPr>
          <a:xfrm>
            <a:off x="4724400" y="3262015"/>
            <a:ext cx="3886200"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(D)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i="1" dirty="0" err="1">
                <a:solidFill>
                  <a:srgbClr val="FFFFFF"/>
                </a:solidFill>
                <a:effectLst>
                  <a:outerShdw blurRad="38100" dist="38100" dir="2700000" algn="tl">
                    <a:srgbClr val="000000">
                      <a:alpha val="43137"/>
                    </a:srgbClr>
                  </a:outerShdw>
                </a:effectLst>
              </a:rPr>
              <a:t>i</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 &lt;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e but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i="1" dirty="0" err="1">
                <a:solidFill>
                  <a:srgbClr val="FFFFFF"/>
                </a:solidFill>
                <a:effectLst>
                  <a:outerShdw blurRad="38100" dist="38100" dir="2700000" algn="tl">
                    <a:srgbClr val="000000">
                      <a:alpha val="43137"/>
                    </a:srgbClr>
                  </a:outerShdw>
                </a:effectLst>
              </a:rPr>
              <a:t>i</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 =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r</a:t>
            </a:r>
          </a:p>
        </p:txBody>
      </p:sp>
    </p:spTree>
    <p:extLst>
      <p:ext uri="{BB962C8B-B14F-4D97-AF65-F5344CB8AC3E}">
        <p14:creationId xmlns:p14="http://schemas.microsoft.com/office/powerpoint/2010/main" val="1089127465"/>
      </p:ext>
    </p:extLst>
  </p:cSld>
  <p:clrMapOvr>
    <a:masterClrMapping/>
  </p:clrMapOvr>
  <p:transition spd="slow">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568818" y="2461936"/>
            <a:ext cx="3606942" cy="633395"/>
          </a:xfrm>
          <a:prstGeom prst="roundRect">
            <a:avLst/>
          </a:prstGeom>
          <a:solidFill>
            <a:srgbClr val="00FF00">
              <a:alpha val="6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Box 5"/>
          <p:cNvSpPr txBox="1">
            <a:spLocks noChangeArrowheads="1"/>
          </p:cNvSpPr>
          <p:nvPr/>
        </p:nvSpPr>
        <p:spPr bwMode="auto">
          <a:xfrm>
            <a:off x="838203" y="404158"/>
            <a:ext cx="716279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0" fontAlgn="base" hangingPunct="0">
              <a:spcBef>
                <a:spcPct val="0"/>
              </a:spcBef>
              <a:spcAft>
                <a:spcPct val="0"/>
              </a:spcAft>
              <a:buFontTx/>
              <a:buNone/>
            </a:pPr>
            <a:r>
              <a:rPr lang="en-US" altLang="en-US" sz="2400" dirty="0" err="1">
                <a:solidFill>
                  <a:srgbClr val="FFFFFF"/>
                </a:solidFill>
                <a:effectLst>
                  <a:outerShdw blurRad="38100" dist="38100" dir="2700000" algn="tl">
                    <a:srgbClr val="000000">
                      <a:alpha val="43137"/>
                    </a:srgbClr>
                  </a:outerShdw>
                </a:effectLst>
                <a:latin typeface="Arial Black" pitchFamily="34" charset="0"/>
                <a:cs typeface="Arial" charset="0"/>
              </a:rPr>
              <a:t>Rakesh</a:t>
            </a:r>
            <a:r>
              <a:rPr lang="en-US" altLang="en-US" sz="2400" dirty="0">
                <a:solidFill>
                  <a:srgbClr val="FFFFFF"/>
                </a:solidFill>
                <a:effectLst>
                  <a:outerShdw blurRad="38100" dist="38100" dir="2700000" algn="tl">
                    <a:srgbClr val="000000">
                      <a:alpha val="43137"/>
                    </a:srgbClr>
                  </a:outerShdw>
                </a:effectLst>
                <a:latin typeface="Arial Black" pitchFamily="34" charset="0"/>
                <a:cs typeface="Arial" charset="0"/>
              </a:rPr>
              <a:t> performs the experiment of tracing the path of a ray of light passing through a rectangular glass slab for different angles of incidence. He observes that in all cases __________.</a:t>
            </a:r>
          </a:p>
        </p:txBody>
      </p:sp>
      <p:sp>
        <p:nvSpPr>
          <p:cNvPr id="4" name="Rectangle 3"/>
          <p:cNvSpPr/>
          <p:nvPr/>
        </p:nvSpPr>
        <p:spPr>
          <a:xfrm>
            <a:off x="609600" y="2419350"/>
            <a:ext cx="3886200"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(A)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i="1" dirty="0" err="1">
                <a:solidFill>
                  <a:srgbClr val="FFFFFF"/>
                </a:solidFill>
                <a:effectLst>
                  <a:outerShdw blurRad="38100" dist="38100" dir="2700000" algn="tl">
                    <a:srgbClr val="000000">
                      <a:alpha val="43137"/>
                    </a:srgbClr>
                  </a:outerShdw>
                </a:effectLst>
              </a:rPr>
              <a:t>i</a:t>
            </a:r>
            <a:r>
              <a:rPr lang="en-US" sz="2400" b="1" dirty="0">
                <a:solidFill>
                  <a:srgbClr val="FFFFFF"/>
                </a:solidFill>
                <a:effectLst>
                  <a:outerShdw blurRad="38100" dist="38100" dir="2700000" algn="tl">
                    <a:srgbClr val="000000">
                      <a:alpha val="43137"/>
                    </a:srgbClr>
                  </a:outerShdw>
                </a:effectLst>
                <a:latin typeface="Tw Cen MT" panose="020B0602020104020603" pitchFamily="34" charset="0"/>
              </a:rPr>
              <a:t> &gt;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dirty="0">
                <a:solidFill>
                  <a:srgbClr val="FFFFFF"/>
                </a:solidFill>
                <a:effectLst>
                  <a:outerShdw blurRad="38100" dist="38100" dir="2700000" algn="tl">
                    <a:srgbClr val="000000">
                      <a:alpha val="43137"/>
                    </a:srgbClr>
                  </a:outerShdw>
                </a:effectLst>
                <a:latin typeface="Tw Cen MT" panose="020B0602020104020603" pitchFamily="34" charset="0"/>
              </a:rPr>
              <a:t>r but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i="1" dirty="0" err="1">
                <a:solidFill>
                  <a:srgbClr val="FFFFFF"/>
                </a:solidFill>
                <a:effectLst>
                  <a:outerShdw blurRad="38100" dist="38100" dir="2700000" algn="tl">
                    <a:srgbClr val="000000">
                      <a:alpha val="43137"/>
                    </a:srgbClr>
                  </a:outerShdw>
                </a:effectLst>
              </a:rPr>
              <a:t>i</a:t>
            </a:r>
            <a:r>
              <a:rPr lang="en-US" sz="2400" b="1" dirty="0">
                <a:solidFill>
                  <a:srgbClr val="FFFFFF"/>
                </a:solidFill>
                <a:effectLst>
                  <a:outerShdw blurRad="38100" dist="38100" dir="2700000" algn="tl">
                    <a:srgbClr val="000000">
                      <a:alpha val="43137"/>
                    </a:srgbClr>
                  </a:outerShdw>
                </a:effectLst>
                <a:latin typeface="Tw Cen MT" panose="020B0602020104020603" pitchFamily="34" charset="0"/>
              </a:rPr>
              <a:t> =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dirty="0">
                <a:solidFill>
                  <a:srgbClr val="FFFFFF"/>
                </a:solidFill>
                <a:effectLst>
                  <a:outerShdw blurRad="38100" dist="38100" dir="2700000" algn="tl">
                    <a:srgbClr val="000000">
                      <a:alpha val="43137"/>
                    </a:srgbClr>
                  </a:outerShdw>
                </a:effectLst>
                <a:latin typeface="Tw Cen MT" panose="020B0602020104020603" pitchFamily="34" charset="0"/>
              </a:rPr>
              <a:t>e </a:t>
            </a:r>
          </a:p>
        </p:txBody>
      </p:sp>
      <p:sp>
        <p:nvSpPr>
          <p:cNvPr id="5" name="Rectangle 4"/>
          <p:cNvSpPr/>
          <p:nvPr/>
        </p:nvSpPr>
        <p:spPr>
          <a:xfrm>
            <a:off x="4724400" y="2419350"/>
            <a:ext cx="3886200"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(C)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i="1" dirty="0" err="1">
                <a:solidFill>
                  <a:srgbClr val="FFFFFF"/>
                </a:solidFill>
                <a:effectLst>
                  <a:outerShdw blurRad="38100" dist="38100" dir="2700000" algn="tl">
                    <a:srgbClr val="000000">
                      <a:alpha val="43137"/>
                    </a:srgbClr>
                  </a:outerShdw>
                </a:effectLst>
              </a:rPr>
              <a:t>i</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 &gt;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e but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i="1" dirty="0" err="1">
                <a:solidFill>
                  <a:srgbClr val="FFFFFF"/>
                </a:solidFill>
                <a:effectLst>
                  <a:outerShdw blurRad="38100" dist="38100" dir="2700000" algn="tl">
                    <a:srgbClr val="000000">
                      <a:alpha val="43137"/>
                    </a:srgbClr>
                  </a:outerShdw>
                </a:effectLst>
              </a:rPr>
              <a:t>i</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 =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r</a:t>
            </a:r>
          </a:p>
        </p:txBody>
      </p:sp>
      <p:sp>
        <p:nvSpPr>
          <p:cNvPr id="6" name="Rectangle 5"/>
          <p:cNvSpPr/>
          <p:nvPr/>
        </p:nvSpPr>
        <p:spPr>
          <a:xfrm>
            <a:off x="609600" y="3262015"/>
            <a:ext cx="3810001"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(B)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i="1" dirty="0" err="1">
                <a:solidFill>
                  <a:srgbClr val="FFFFFF"/>
                </a:solidFill>
                <a:effectLst>
                  <a:outerShdw blurRad="38100" dist="38100" dir="2700000" algn="tl">
                    <a:srgbClr val="000000">
                      <a:alpha val="43137"/>
                    </a:srgbClr>
                  </a:outerShdw>
                </a:effectLst>
              </a:rPr>
              <a:t>i</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 &lt;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r but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i="1" dirty="0" err="1">
                <a:solidFill>
                  <a:srgbClr val="FFFFFF"/>
                </a:solidFill>
                <a:effectLst>
                  <a:outerShdw blurRad="38100" dist="38100" dir="2700000" algn="tl">
                    <a:srgbClr val="000000">
                      <a:alpha val="43137"/>
                    </a:srgbClr>
                  </a:outerShdw>
                </a:effectLst>
              </a:rPr>
              <a:t>i</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 =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e</a:t>
            </a:r>
          </a:p>
        </p:txBody>
      </p:sp>
      <p:sp>
        <p:nvSpPr>
          <p:cNvPr id="7" name="Rectangle 6"/>
          <p:cNvSpPr/>
          <p:nvPr/>
        </p:nvSpPr>
        <p:spPr>
          <a:xfrm>
            <a:off x="4724400" y="3262015"/>
            <a:ext cx="3886200" cy="646331"/>
          </a:xfrm>
          <a:prstGeom prst="rect">
            <a:avLst/>
          </a:prstGeom>
        </p:spPr>
        <p:txBody>
          <a:bodyPr wrap="square">
            <a:spAutoFit/>
          </a:bodyPr>
          <a:lstStyle/>
          <a:p>
            <a:r>
              <a:rPr lang="en-US" sz="3600" dirty="0" smtClean="0">
                <a:solidFill>
                  <a:srgbClr val="FFFFFF"/>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(D)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i="1" dirty="0" err="1">
                <a:solidFill>
                  <a:srgbClr val="FFFFFF"/>
                </a:solidFill>
                <a:effectLst>
                  <a:outerShdw blurRad="38100" dist="38100" dir="2700000" algn="tl">
                    <a:srgbClr val="000000">
                      <a:alpha val="43137"/>
                    </a:srgbClr>
                  </a:outerShdw>
                </a:effectLst>
              </a:rPr>
              <a:t>i</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 &lt;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e but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i="1" dirty="0" err="1">
                <a:solidFill>
                  <a:srgbClr val="FFFFFF"/>
                </a:solidFill>
                <a:effectLst>
                  <a:outerShdw blurRad="38100" dist="38100" dir="2700000" algn="tl">
                    <a:srgbClr val="000000">
                      <a:alpha val="43137"/>
                    </a:srgbClr>
                  </a:outerShdw>
                </a:effectLst>
              </a:rPr>
              <a:t>i</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 = </a:t>
            </a:r>
            <a:r>
              <a:rPr lang="en-US" sz="2400" b="1" kern="0" dirty="0">
                <a:solidFill>
                  <a:srgbClr val="FFFFFF"/>
                </a:solidFill>
                <a:effectLst>
                  <a:outerShdw blurRad="38100" dist="38100" dir="2700000" algn="tl">
                    <a:srgbClr val="000000">
                      <a:alpha val="43137"/>
                    </a:srgbClr>
                  </a:outerShdw>
                </a:effectLst>
                <a:latin typeface="Symbol" pitchFamily="18" charset="2"/>
                <a:cs typeface="Aharoni" panose="02010803020104030203" pitchFamily="2" charset="-79"/>
              </a:rPr>
              <a:t></a:t>
            </a:r>
            <a:r>
              <a:rPr lang="en-US" sz="2400" b="1" kern="0" dirty="0">
                <a:solidFill>
                  <a:srgbClr val="FFFFFF"/>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r</a:t>
            </a:r>
          </a:p>
        </p:txBody>
      </p:sp>
    </p:spTree>
    <p:extLst>
      <p:ext uri="{BB962C8B-B14F-4D97-AF65-F5344CB8AC3E}">
        <p14:creationId xmlns:p14="http://schemas.microsoft.com/office/powerpoint/2010/main" val="37309075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6" dur="125" autoRev="1" fill="remove"/>
                                        <p:tgtEl>
                                          <p:spTgt spid="8"/>
                                        </p:tgtEl>
                                        <p:attrNameLst>
                                          <p:attrName>style.color</p:attrName>
                                        </p:attrNameLst>
                                      </p:cBhvr>
                                      <p:to>
                                        <a:schemeClr val="bg1"/>
                                      </p:to>
                                    </p:animClr>
                                    <p:animClr clrSpc="rgb" dir="cw">
                                      <p:cBhvr>
                                        <p:cTn id="7" dur="125" autoRev="1" fill="remove"/>
                                        <p:tgtEl>
                                          <p:spTgt spid="8"/>
                                        </p:tgtEl>
                                        <p:attrNameLst>
                                          <p:attrName>fillcolor</p:attrName>
                                        </p:attrNameLst>
                                      </p:cBhvr>
                                      <p:to>
                                        <a:schemeClr val="bg1"/>
                                      </p:to>
                                    </p:animClr>
                                    <p:set>
                                      <p:cBhvr>
                                        <p:cTn id="8" dur="125" autoRev="1" fill="remove"/>
                                        <p:tgtEl>
                                          <p:spTgt spid="8"/>
                                        </p:tgtEl>
                                        <p:attrNameLst>
                                          <p:attrName>fill.type</p:attrName>
                                        </p:attrNameLst>
                                      </p:cBhvr>
                                      <p:to>
                                        <p:strVal val="solid"/>
                                      </p:to>
                                    </p:set>
                                    <p:set>
                                      <p:cBhvr>
                                        <p:cTn id="9" dur="125" autoRev="1" fill="remove"/>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 drive\MJ WORK\Pooja mam (physics)\State board\10th State\REFRACTION OF LIGHT\raw\surface_gray_dark_light_shadow_18440_2560x1600.jp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9144000" cy="516731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278754" y="971549"/>
            <a:ext cx="4484246" cy="1660328"/>
            <a:chOff x="4278754" y="971549"/>
            <a:chExt cx="4484246" cy="1660328"/>
          </a:xfrm>
        </p:grpSpPr>
        <p:sp>
          <p:nvSpPr>
            <p:cNvPr id="61" name="Rectangle 60"/>
            <p:cNvSpPr/>
            <p:nvPr/>
          </p:nvSpPr>
          <p:spPr>
            <a:xfrm>
              <a:off x="4295774" y="1000661"/>
              <a:ext cx="4467226" cy="1631216"/>
            </a:xfrm>
            <a:prstGeom prst="rect">
              <a:avLst/>
            </a:prstGeom>
          </p:spPr>
          <p:txBody>
            <a:bodyPr wrap="square">
              <a:spAutoFit/>
            </a:bodyPr>
            <a:lstStyle/>
            <a:p>
              <a:pPr>
                <a:defRPr/>
              </a:pPr>
              <a:r>
                <a:rPr lang="en-US" sz="2000" kern="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Change in the direction of propagation of a ray of light, when it travels obliquely from one medium to another transparent medium, is called </a:t>
              </a:r>
              <a:r>
                <a:rPr lang="en-US" sz="2000" kern="0"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refraction of light</a:t>
              </a:r>
              <a:r>
                <a:rPr lang="en-US" sz="2000" kern="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t>
              </a:r>
            </a:p>
          </p:txBody>
        </p:sp>
        <p:sp>
          <p:nvSpPr>
            <p:cNvPr id="63" name="Rounded Rectangle 62"/>
            <p:cNvSpPr/>
            <p:nvPr/>
          </p:nvSpPr>
          <p:spPr>
            <a:xfrm>
              <a:off x="4278754" y="971549"/>
              <a:ext cx="4484246" cy="1660327"/>
            </a:xfrm>
            <a:prstGeom prst="roundRect">
              <a:avLst>
                <a:gd name="adj" fmla="val 6250"/>
              </a:avLst>
            </a:prstGeom>
            <a:no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3353880" y="768350"/>
            <a:ext cx="3400829" cy="53457"/>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339721" y="361950"/>
            <a:ext cx="3429145" cy="461665"/>
          </a:xfrm>
          <a:prstGeom prst="rect">
            <a:avLst/>
          </a:prstGeom>
        </p:spPr>
        <p:txBody>
          <a:bodyPr wrap="none">
            <a:spAutoFit/>
          </a:bodyPr>
          <a:lstStyle/>
          <a:p>
            <a:pPr algn="ctr">
              <a:defRPr/>
            </a:pPr>
            <a:r>
              <a:rPr lang="en-US" sz="24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REFRACTION OF LIGHT</a:t>
            </a:r>
            <a:endParaRPr lang="en-US" sz="24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6" name="Rectangle 5"/>
          <p:cNvSpPr/>
          <p:nvPr/>
        </p:nvSpPr>
        <p:spPr>
          <a:xfrm>
            <a:off x="1134057" y="2114550"/>
            <a:ext cx="2971800" cy="1828800"/>
          </a:xfrm>
          <a:prstGeom prst="rect">
            <a:avLst/>
          </a:prstGeom>
          <a:solidFill>
            <a:schemeClr val="bg1">
              <a:lumMod val="95000"/>
            </a:schemeClr>
          </a:solidFill>
          <a:ln w="12700" cap="flat" cmpd="sng" algn="ctr">
            <a:solidFill>
              <a:schemeClr val="tx1"/>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Bookman Old Style" panose="02050604050505020204" pitchFamily="18" charset="0"/>
            </a:endParaRPr>
          </a:p>
        </p:txBody>
      </p:sp>
      <p:sp>
        <p:nvSpPr>
          <p:cNvPr id="7" name="TextBox 6"/>
          <p:cNvSpPr txBox="1"/>
          <p:nvPr/>
        </p:nvSpPr>
        <p:spPr>
          <a:xfrm>
            <a:off x="877484" y="1834634"/>
            <a:ext cx="330540" cy="338554"/>
          </a:xfrm>
          <a:prstGeom prst="rect">
            <a:avLst/>
          </a:prstGeom>
          <a:noFill/>
        </p:spPr>
        <p:txBody>
          <a:bodyPr wrap="none" rtlCol="0">
            <a:spAutoFit/>
          </a:bodyPr>
          <a:lstStyle/>
          <a:p>
            <a:r>
              <a:rPr lang="en-US" sz="16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a:t>
            </a:r>
            <a:endPar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8" name="TextBox 7"/>
          <p:cNvSpPr txBox="1"/>
          <p:nvPr/>
        </p:nvSpPr>
        <p:spPr>
          <a:xfrm>
            <a:off x="4001743" y="1834634"/>
            <a:ext cx="311304" cy="338554"/>
          </a:xfrm>
          <a:prstGeom prst="rect">
            <a:avLst/>
          </a:prstGeom>
          <a:noFill/>
        </p:spPr>
        <p:txBody>
          <a:bodyPr wrap="none" rtlCol="0">
            <a:spAutoFit/>
          </a:bodyPr>
          <a:lstStyle/>
          <a:p>
            <a:r>
              <a:rPr lang="en-US" sz="16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B</a:t>
            </a:r>
            <a:endPar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9" name="TextBox 8"/>
          <p:cNvSpPr txBox="1"/>
          <p:nvPr/>
        </p:nvSpPr>
        <p:spPr>
          <a:xfrm>
            <a:off x="4004148" y="3890010"/>
            <a:ext cx="306494" cy="338554"/>
          </a:xfrm>
          <a:prstGeom prst="rect">
            <a:avLst/>
          </a:prstGeom>
          <a:noFill/>
        </p:spPr>
        <p:txBody>
          <a:bodyPr wrap="none" rtlCol="0">
            <a:spAutoFit/>
          </a:bodyPr>
          <a:lstStyle/>
          <a:p>
            <a:r>
              <a:rPr lang="en-US" sz="16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a:t>
            </a:r>
            <a:endPar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0" name="TextBox 9"/>
          <p:cNvSpPr txBox="1"/>
          <p:nvPr/>
        </p:nvSpPr>
        <p:spPr>
          <a:xfrm>
            <a:off x="891866" y="3890010"/>
            <a:ext cx="327334" cy="338554"/>
          </a:xfrm>
          <a:prstGeom prst="rect">
            <a:avLst/>
          </a:prstGeom>
          <a:noFill/>
        </p:spPr>
        <p:txBody>
          <a:bodyPr wrap="none" rtlCol="0">
            <a:spAutoFit/>
          </a:bodyPr>
          <a:lstStyle/>
          <a:p>
            <a:r>
              <a:rPr lang="en-US" sz="16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a:t>
            </a:r>
            <a:endPar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11" name="Group 15"/>
          <p:cNvGrpSpPr/>
          <p:nvPr/>
        </p:nvGrpSpPr>
        <p:grpSpPr>
          <a:xfrm>
            <a:off x="911209" y="855240"/>
            <a:ext cx="1270016" cy="1252960"/>
            <a:chOff x="609601" y="868539"/>
            <a:chExt cx="1270016" cy="1252960"/>
          </a:xfrm>
          <a:effectLst>
            <a:outerShdw blurRad="50800" dist="38100" dir="5400000" algn="t" rotWithShape="0">
              <a:prstClr val="black">
                <a:alpha val="40000"/>
              </a:prstClr>
            </a:outerShdw>
          </a:effectLst>
        </p:grpSpPr>
        <p:cxnSp>
          <p:nvCxnSpPr>
            <p:cNvPr id="12" name="Straight Connector 11"/>
            <p:cNvCxnSpPr/>
            <p:nvPr/>
          </p:nvCxnSpPr>
          <p:spPr>
            <a:xfrm>
              <a:off x="609601" y="868539"/>
              <a:ext cx="1270016" cy="1252960"/>
            </a:xfrm>
            <a:prstGeom prst="line">
              <a:avLst/>
            </a:prstGeom>
            <a:noFill/>
            <a:ln w="25400" cap="flat" cmpd="sng" algn="ctr">
              <a:solidFill>
                <a:srgbClr val="FF99CC"/>
              </a:solidFill>
              <a:prstDash val="solid"/>
            </a:ln>
            <a:effectLst/>
          </p:spPr>
        </p:cxnSp>
        <p:cxnSp>
          <p:nvCxnSpPr>
            <p:cNvPr id="13" name="Straight Arrow Connector 12"/>
            <p:cNvCxnSpPr/>
            <p:nvPr/>
          </p:nvCxnSpPr>
          <p:spPr>
            <a:xfrm rot="2400000">
              <a:off x="1214146" y="1516627"/>
              <a:ext cx="91440" cy="1588"/>
            </a:xfrm>
            <a:prstGeom prst="straightConnector1">
              <a:avLst/>
            </a:prstGeom>
            <a:noFill/>
            <a:ln w="25400" cap="flat" cmpd="sng" algn="ctr">
              <a:solidFill>
                <a:srgbClr val="FF99CC"/>
              </a:solidFill>
              <a:prstDash val="solid"/>
              <a:tailEnd type="stealth" w="lg" len="lg"/>
            </a:ln>
            <a:effectLst/>
          </p:spPr>
        </p:cxnSp>
      </p:grpSp>
      <p:sp>
        <p:nvSpPr>
          <p:cNvPr id="14" name="TextBox 13"/>
          <p:cNvSpPr txBox="1"/>
          <p:nvPr/>
        </p:nvSpPr>
        <p:spPr>
          <a:xfrm>
            <a:off x="651457" y="622300"/>
            <a:ext cx="308098" cy="338554"/>
          </a:xfrm>
          <a:prstGeom prst="rect">
            <a:avLst/>
          </a:prstGeom>
          <a:noFill/>
        </p:spPr>
        <p:txBody>
          <a:bodyPr wrap="none" rtlCol="0">
            <a:spAutoFit/>
          </a:bodyPr>
          <a:lstStyle/>
          <a:p>
            <a:r>
              <a:rPr lang="en-US" sz="16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a:t>
            </a:r>
            <a:endPar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5" name="TextBox 14"/>
          <p:cNvSpPr txBox="1"/>
          <p:nvPr/>
        </p:nvSpPr>
        <p:spPr>
          <a:xfrm>
            <a:off x="1819857" y="2190750"/>
            <a:ext cx="352982" cy="338554"/>
          </a:xfrm>
          <a:prstGeom prst="rect">
            <a:avLst/>
          </a:prstGeom>
          <a:noFill/>
        </p:spPr>
        <p:txBody>
          <a:bodyPr wrap="none" rtlCol="0">
            <a:spAutoFit/>
          </a:bodyPr>
          <a:lstStyle/>
          <a:p>
            <a:r>
              <a:rPr lang="en-US" sz="1600" b="1" dirty="0" smtClean="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Q</a:t>
            </a:r>
            <a:endParaRPr lang="en-US" sz="1600" b="1"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cxnSp>
        <p:nvCxnSpPr>
          <p:cNvPr id="16" name="Straight Connector 15"/>
          <p:cNvCxnSpPr/>
          <p:nvPr/>
        </p:nvCxnSpPr>
        <p:spPr>
          <a:xfrm rot="5400000">
            <a:off x="1134806" y="2125721"/>
            <a:ext cx="2145610" cy="0"/>
          </a:xfrm>
          <a:prstGeom prst="line">
            <a:avLst/>
          </a:prstGeom>
          <a:noFill/>
          <a:ln w="25400" cap="flat" cmpd="sng" algn="ctr">
            <a:solidFill>
              <a:srgbClr val="1228FA"/>
            </a:solidFill>
            <a:prstDash val="sysDash"/>
          </a:ln>
          <a:effectLst/>
        </p:spPr>
      </p:cxnSp>
      <p:cxnSp>
        <p:nvCxnSpPr>
          <p:cNvPr id="17" name="Straight Connector 16"/>
          <p:cNvCxnSpPr/>
          <p:nvPr/>
        </p:nvCxnSpPr>
        <p:spPr>
          <a:xfrm>
            <a:off x="2197100" y="2124075"/>
            <a:ext cx="1793875" cy="1685925"/>
          </a:xfrm>
          <a:prstGeom prst="line">
            <a:avLst/>
          </a:prstGeom>
          <a:noFill/>
          <a:ln w="38100" cap="flat" cmpd="sng" algn="ctr">
            <a:solidFill>
              <a:srgbClr val="002060"/>
            </a:solidFill>
            <a:prstDash val="dash"/>
            <a:tailEnd type="stealth" w="lg" len="lg"/>
          </a:ln>
          <a:effectLst>
            <a:outerShdw blurRad="50800" dist="38100" dir="5400000" algn="t" rotWithShape="0">
              <a:prstClr val="black">
                <a:alpha val="40000"/>
              </a:prstClr>
            </a:outerShdw>
          </a:effectLst>
        </p:spPr>
      </p:cxnSp>
      <p:sp>
        <p:nvSpPr>
          <p:cNvPr id="18" name="TextBox 17"/>
          <p:cNvSpPr txBox="1"/>
          <p:nvPr/>
        </p:nvSpPr>
        <p:spPr>
          <a:xfrm>
            <a:off x="2921320" y="3937218"/>
            <a:ext cx="312906" cy="338554"/>
          </a:xfrm>
          <a:prstGeom prst="rect">
            <a:avLst/>
          </a:prstGeom>
          <a:noFill/>
        </p:spPr>
        <p:txBody>
          <a:bodyPr wrap="none" rtlCol="0">
            <a:spAutoFit/>
          </a:bodyPr>
          <a:lstStyle/>
          <a:p>
            <a:r>
              <a:rPr lang="en-US" sz="16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a:t>
            </a:r>
            <a:endPar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9" name="TextBox 18"/>
          <p:cNvSpPr txBox="1"/>
          <p:nvPr/>
        </p:nvSpPr>
        <p:spPr>
          <a:xfrm>
            <a:off x="3420057" y="1763046"/>
            <a:ext cx="452368" cy="338554"/>
          </a:xfrm>
          <a:prstGeom prst="rect">
            <a:avLst/>
          </a:prstGeom>
          <a:noFill/>
        </p:spPr>
        <p:txBody>
          <a:bodyPr wrap="none" rtlCol="0">
            <a:spAutoFit/>
          </a:bodyPr>
          <a:lstStyle/>
          <a:p>
            <a:r>
              <a:rPr lang="en-US" sz="1600" b="1" dirty="0" smtClean="0">
                <a:solidFill>
                  <a:srgbClr val="990099"/>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air</a:t>
            </a:r>
            <a:endParaRPr lang="en-US" sz="1600" b="1" dirty="0">
              <a:solidFill>
                <a:srgbClr val="990099"/>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0" name="TextBox 19"/>
          <p:cNvSpPr txBox="1"/>
          <p:nvPr/>
        </p:nvSpPr>
        <p:spPr>
          <a:xfrm>
            <a:off x="3267657" y="2143426"/>
            <a:ext cx="679994" cy="338554"/>
          </a:xfrm>
          <a:prstGeom prst="rect">
            <a:avLst/>
          </a:prstGeom>
          <a:noFill/>
        </p:spPr>
        <p:txBody>
          <a:bodyPr wrap="none" rtlCol="0">
            <a:spAutoFit/>
          </a:bodyPr>
          <a:lstStyle/>
          <a:p>
            <a:r>
              <a:rPr lang="en-US" sz="1600" b="1" dirty="0" smtClean="0">
                <a:solidFill>
                  <a:srgbClr val="990099"/>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glass</a:t>
            </a:r>
            <a:endParaRPr lang="en-US" sz="1600" b="1" dirty="0">
              <a:solidFill>
                <a:srgbClr val="990099"/>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1" name="Arc 20"/>
          <p:cNvSpPr/>
          <p:nvPr/>
        </p:nvSpPr>
        <p:spPr>
          <a:xfrm rot="16712122">
            <a:off x="1997234" y="1814010"/>
            <a:ext cx="274320" cy="274320"/>
          </a:xfrm>
          <a:prstGeom prst="arc">
            <a:avLst>
              <a:gd name="adj1" fmla="val 16080741"/>
              <a:gd name="adj2" fmla="val 1625914"/>
            </a:avLst>
          </a:prstGeom>
          <a:noFill/>
          <a:ln w="25400" cap="flat" cmpd="sng" algn="ctr">
            <a:solidFill>
              <a:srgbClr val="FF99CC"/>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Bookman Old Style" panose="02050604050505020204" pitchFamily="18" charset="0"/>
            </a:endParaRPr>
          </a:p>
        </p:txBody>
      </p:sp>
      <p:grpSp>
        <p:nvGrpSpPr>
          <p:cNvPr id="22" name="Group 36"/>
          <p:cNvGrpSpPr/>
          <p:nvPr/>
        </p:nvGrpSpPr>
        <p:grpSpPr>
          <a:xfrm>
            <a:off x="2199933" y="2147510"/>
            <a:ext cx="883786" cy="1807746"/>
            <a:chOff x="1904076" y="2166560"/>
            <a:chExt cx="883786" cy="1807746"/>
          </a:xfrm>
        </p:grpSpPr>
        <p:cxnSp>
          <p:nvCxnSpPr>
            <p:cNvPr id="23" name="Straight Connector 22"/>
            <p:cNvCxnSpPr/>
            <p:nvPr/>
          </p:nvCxnSpPr>
          <p:spPr>
            <a:xfrm>
              <a:off x="1904076" y="2166560"/>
              <a:ext cx="883786" cy="1807746"/>
            </a:xfrm>
            <a:prstGeom prst="line">
              <a:avLst/>
            </a:prstGeom>
            <a:noFill/>
            <a:ln w="25400" cap="flat" cmpd="sng" algn="ctr">
              <a:solidFill>
                <a:sysClr val="windowText" lastClr="000000">
                  <a:lumMod val="85000"/>
                  <a:lumOff val="15000"/>
                </a:sysClr>
              </a:solidFill>
              <a:prstDash val="solid"/>
            </a:ln>
            <a:effectLst/>
          </p:spPr>
        </p:cxnSp>
        <p:cxnSp>
          <p:nvCxnSpPr>
            <p:cNvPr id="24" name="Straight Arrow Connector 23"/>
            <p:cNvCxnSpPr/>
            <p:nvPr/>
          </p:nvCxnSpPr>
          <p:spPr>
            <a:xfrm rot="3540000">
              <a:off x="2355531" y="3175123"/>
              <a:ext cx="91440" cy="1588"/>
            </a:xfrm>
            <a:prstGeom prst="straightConnector1">
              <a:avLst/>
            </a:prstGeom>
            <a:noFill/>
            <a:ln w="25400" cap="flat" cmpd="sng" algn="ctr">
              <a:solidFill>
                <a:sysClr val="windowText" lastClr="000000">
                  <a:lumMod val="85000"/>
                  <a:lumOff val="15000"/>
                </a:sysClr>
              </a:solidFill>
              <a:prstDash val="solid"/>
              <a:tailEnd type="stealth" w="lg" len="lg"/>
            </a:ln>
            <a:effectLst/>
          </p:spPr>
        </p:cxnSp>
      </p:grpSp>
      <p:sp>
        <p:nvSpPr>
          <p:cNvPr id="25" name="Arc 24"/>
          <p:cNvSpPr/>
          <p:nvPr/>
        </p:nvSpPr>
        <p:spPr>
          <a:xfrm rot="21227556" flipV="1">
            <a:off x="2170380" y="2392143"/>
            <a:ext cx="274320" cy="274320"/>
          </a:xfrm>
          <a:prstGeom prst="arc">
            <a:avLst>
              <a:gd name="adj1" fmla="val 13144233"/>
              <a:gd name="adj2" fmla="val 19041475"/>
            </a:avLst>
          </a:prstGeom>
          <a:noFill/>
          <a:ln w="25400" cap="flat" cmpd="sng" algn="ctr">
            <a:solidFill>
              <a:srgbClr val="FF99CC"/>
            </a:solidFill>
            <a:prstDash val="solid"/>
          </a:ln>
          <a:effectLst>
            <a:outerShdw blurRad="50800" dist="38100" dir="2700000" algn="tl" rotWithShape="0">
              <a:prstClr val="black">
                <a:alpha val="40000"/>
              </a:prstClr>
            </a:outerShdw>
          </a:effectLst>
        </p:spPr>
        <p:txBody>
          <a:bodyPr rtlCol="0" anchor="ctr"/>
          <a:lstStyle/>
          <a:p>
            <a:pPr algn="ctr"/>
            <a:endParaRPr lang="en-US" kern="0">
              <a:solidFill>
                <a:prstClr val="black"/>
              </a:solidFill>
              <a:latin typeface="Bookman Old Style" panose="02050604050505020204" pitchFamily="18" charset="0"/>
            </a:endParaRPr>
          </a:p>
        </p:txBody>
      </p:sp>
      <p:sp>
        <p:nvSpPr>
          <p:cNvPr id="26" name="TextBox 25"/>
          <p:cNvSpPr txBox="1"/>
          <p:nvPr/>
        </p:nvSpPr>
        <p:spPr>
          <a:xfrm>
            <a:off x="1892828" y="1504950"/>
            <a:ext cx="240772" cy="338554"/>
          </a:xfrm>
          <a:prstGeom prst="rect">
            <a:avLst/>
          </a:prstGeom>
          <a:noFill/>
        </p:spPr>
        <p:txBody>
          <a:bodyPr wrap="none" rtlCol="0">
            <a:spAutoFit/>
          </a:bodyPr>
          <a:lstStyle/>
          <a:p>
            <a:r>
              <a:rPr lang="en-US" sz="1600" dirty="0" err="1" smtClean="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a:t>
            </a:r>
            <a:endParaRPr lang="en-US" sz="160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7" name="TextBox 26"/>
          <p:cNvSpPr txBox="1"/>
          <p:nvPr/>
        </p:nvSpPr>
        <p:spPr>
          <a:xfrm>
            <a:off x="2209800" y="2647950"/>
            <a:ext cx="269626" cy="338554"/>
          </a:xfrm>
          <a:prstGeom prst="rect">
            <a:avLst/>
          </a:prstGeom>
          <a:noFill/>
        </p:spPr>
        <p:txBody>
          <a:bodyPr wrap="none" rtlCol="0">
            <a:spAutoFit/>
          </a:bodyPr>
          <a:lstStyle/>
          <a:p>
            <a:r>
              <a:rPr lang="en-US" sz="1600" dirty="0" err="1">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a:t>
            </a:r>
            <a:endParaRPr lang="en-US" sz="160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8" name="TextBox 27"/>
          <p:cNvSpPr txBox="1"/>
          <p:nvPr/>
        </p:nvSpPr>
        <p:spPr>
          <a:xfrm>
            <a:off x="2962857" y="2431018"/>
            <a:ext cx="968535" cy="338554"/>
          </a:xfrm>
          <a:prstGeom prst="rect">
            <a:avLst/>
          </a:prstGeom>
          <a:noFill/>
        </p:spPr>
        <p:txBody>
          <a:bodyPr wrap="none" rtlCol="0">
            <a:spAutoFit/>
          </a:bodyPr>
          <a:lstStyle/>
          <a:p>
            <a:r>
              <a:rPr lang="en-US" sz="1600" b="1" dirty="0" smtClean="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(denser)</a:t>
            </a:r>
            <a:endParaRPr lang="en-US" sz="1600" b="1"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9" name="TextBox 28"/>
          <p:cNvSpPr txBox="1"/>
          <p:nvPr/>
        </p:nvSpPr>
        <p:spPr>
          <a:xfrm>
            <a:off x="3195463" y="1520630"/>
            <a:ext cx="808235" cy="338554"/>
          </a:xfrm>
          <a:prstGeom prst="rect">
            <a:avLst/>
          </a:prstGeom>
          <a:noFill/>
        </p:spPr>
        <p:txBody>
          <a:bodyPr wrap="none" rtlCol="0">
            <a:spAutoFit/>
          </a:bodyPr>
          <a:lstStyle/>
          <a:p>
            <a:r>
              <a:rPr lang="en-US" sz="1600" b="1" dirty="0" smtClean="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(rarer)</a:t>
            </a:r>
            <a:endParaRPr lang="en-US" sz="1600" b="1"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0" name="TextBox 29"/>
          <p:cNvSpPr txBox="1"/>
          <p:nvPr/>
        </p:nvSpPr>
        <p:spPr>
          <a:xfrm>
            <a:off x="1511952" y="690565"/>
            <a:ext cx="1390088" cy="338554"/>
          </a:xfrm>
          <a:prstGeom prst="rect">
            <a:avLst/>
          </a:prstGeom>
          <a:noFill/>
        </p:spPr>
        <p:txBody>
          <a:bodyPr wrap="square" rtlCol="0">
            <a:spAutoFit/>
          </a:bodyPr>
          <a:lstStyle/>
          <a:p>
            <a:pPr algn="ctr">
              <a:defRPr/>
            </a:pPr>
            <a:r>
              <a:rPr lang="en-US" sz="1600" b="1" kern="0"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Incident ray</a:t>
            </a:r>
            <a:endParaRPr lang="en-US" sz="1600" b="1" kern="0"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1" name="TextBox 30"/>
          <p:cNvSpPr txBox="1"/>
          <p:nvPr/>
        </p:nvSpPr>
        <p:spPr>
          <a:xfrm>
            <a:off x="2238393" y="1302098"/>
            <a:ext cx="949449" cy="338554"/>
          </a:xfrm>
          <a:prstGeom prst="rect">
            <a:avLst/>
          </a:prstGeom>
          <a:noFill/>
        </p:spPr>
        <p:txBody>
          <a:bodyPr wrap="square" rtlCol="0">
            <a:spAutoFit/>
          </a:bodyPr>
          <a:lstStyle/>
          <a:p>
            <a:pPr>
              <a:defRPr/>
            </a:pPr>
            <a:r>
              <a:rPr lang="en-US" sz="1600" b="1" kern="0"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Normal</a:t>
            </a:r>
            <a:endParaRPr lang="en-US" sz="1600" b="1" kern="0"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2" name="TextBox 31"/>
          <p:cNvSpPr txBox="1"/>
          <p:nvPr/>
        </p:nvSpPr>
        <p:spPr>
          <a:xfrm>
            <a:off x="1137393" y="3223796"/>
            <a:ext cx="1682007" cy="338554"/>
          </a:xfrm>
          <a:prstGeom prst="rect">
            <a:avLst/>
          </a:prstGeom>
          <a:noFill/>
        </p:spPr>
        <p:txBody>
          <a:bodyPr wrap="square" rtlCol="0">
            <a:spAutoFit/>
          </a:bodyPr>
          <a:lstStyle/>
          <a:p>
            <a:pPr algn="ctr">
              <a:defRPr/>
            </a:pPr>
            <a:r>
              <a:rPr lang="en-US" sz="1600" b="1" kern="0"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Refracted ray</a:t>
            </a:r>
            <a:endParaRPr lang="en-US" sz="1600" b="1" kern="0"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6" name="Rounded Rectangle 35"/>
          <p:cNvSpPr/>
          <p:nvPr/>
        </p:nvSpPr>
        <p:spPr>
          <a:xfrm>
            <a:off x="4593805" y="4162570"/>
            <a:ext cx="3858045" cy="66207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4602303" y="1656669"/>
            <a:ext cx="4055440" cy="978729"/>
          </a:xfrm>
          <a:prstGeom prst="rect">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90000"/>
              </a:lnSpc>
              <a:tabLst>
                <a:tab pos="290513" algn="l"/>
              </a:tabLst>
            </a:pPr>
            <a:r>
              <a:rPr lang="en-US" sz="1600" b="1" dirty="0"/>
              <a:t>1. The incident ray , the refracted ray and the normal to the interface of two transparent media at the point of incidence, all lie in the same plane. </a:t>
            </a:r>
          </a:p>
        </p:txBody>
      </p:sp>
      <p:sp>
        <p:nvSpPr>
          <p:cNvPr id="38" name="TextBox 37"/>
          <p:cNvSpPr txBox="1"/>
          <p:nvPr/>
        </p:nvSpPr>
        <p:spPr>
          <a:xfrm>
            <a:off x="4602303" y="2862172"/>
            <a:ext cx="4055440" cy="1200329"/>
          </a:xfrm>
          <a:prstGeom prst="rect">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1588" indent="-1588">
              <a:lnSpc>
                <a:spcPct val="90000"/>
              </a:lnSpc>
            </a:pPr>
            <a:r>
              <a:rPr lang="en-US" sz="1600" b="1" dirty="0"/>
              <a:t>2. The ratio of the sine of angle of incidence to the sine of the angle of refraction is a constant, for the light of a given </a:t>
            </a:r>
            <a:r>
              <a:rPr lang="en-US" sz="1600" b="1" dirty="0" err="1"/>
              <a:t>colour</a:t>
            </a:r>
            <a:r>
              <a:rPr lang="en-US" sz="1600" b="1" dirty="0"/>
              <a:t> and for the given pair of media. This law is also know as </a:t>
            </a:r>
            <a:r>
              <a:rPr lang="en-US" sz="1600" b="1" dirty="0">
                <a:solidFill>
                  <a:srgbClr val="0000FF"/>
                </a:solidFill>
              </a:rPr>
              <a:t>Snell’s law of refraction</a:t>
            </a:r>
            <a:r>
              <a:rPr lang="en-US" sz="1600" b="1" dirty="0"/>
              <a:t>.</a:t>
            </a:r>
          </a:p>
        </p:txBody>
      </p:sp>
      <p:sp>
        <p:nvSpPr>
          <p:cNvPr id="40" name="TextBox 39"/>
          <p:cNvSpPr txBox="1"/>
          <p:nvPr/>
        </p:nvSpPr>
        <p:spPr>
          <a:xfrm>
            <a:off x="4699971" y="4183618"/>
            <a:ext cx="646331" cy="369332"/>
          </a:xfrm>
          <a:prstGeom prst="rect">
            <a:avLst/>
          </a:prstGeom>
          <a:noFill/>
        </p:spPr>
        <p:txBody>
          <a:bodyPr wrap="none" rtlCol="0">
            <a:spAutoFit/>
          </a:bodyPr>
          <a:lstStyle/>
          <a:p>
            <a:pPr algn="ctr"/>
            <a:r>
              <a:rPr lang="en-US" b="1" dirty="0" smtClean="0">
                <a:solidFill>
                  <a:srgbClr val="0000FF"/>
                </a:solidFill>
                <a:latin typeface="Arial" panose="020B0604020202020204" pitchFamily="34" charset="0"/>
                <a:cs typeface="Arial" panose="020B0604020202020204" pitchFamily="34" charset="0"/>
              </a:rPr>
              <a:t>sin </a:t>
            </a:r>
            <a:r>
              <a:rPr lang="en-US" b="1" dirty="0" err="1" smtClean="0">
                <a:solidFill>
                  <a:srgbClr val="0000FF"/>
                </a:solidFill>
                <a:latin typeface="Arial" panose="020B0604020202020204" pitchFamily="34" charset="0"/>
                <a:cs typeface="Arial" panose="020B0604020202020204" pitchFamily="34" charset="0"/>
              </a:rPr>
              <a:t>i</a:t>
            </a:r>
            <a:endParaRPr lang="en-US" b="1" dirty="0">
              <a:solidFill>
                <a:srgbClr val="0000FF"/>
              </a:solidFill>
              <a:latin typeface="Arial" panose="020B0604020202020204" pitchFamily="34" charset="0"/>
              <a:cs typeface="Arial" panose="020B0604020202020204" pitchFamily="34" charset="0"/>
            </a:endParaRPr>
          </a:p>
        </p:txBody>
      </p:sp>
      <p:sp>
        <p:nvSpPr>
          <p:cNvPr id="41" name="Rectangle 40"/>
          <p:cNvSpPr/>
          <p:nvPr/>
        </p:nvSpPr>
        <p:spPr>
          <a:xfrm>
            <a:off x="4690199" y="4475718"/>
            <a:ext cx="671980" cy="369332"/>
          </a:xfrm>
          <a:prstGeom prst="rect">
            <a:avLst/>
          </a:prstGeom>
        </p:spPr>
        <p:txBody>
          <a:bodyPr wrap="none">
            <a:spAutoFit/>
          </a:bodyPr>
          <a:lstStyle/>
          <a:p>
            <a:pPr algn="ctr"/>
            <a:r>
              <a:rPr lang="en-US" b="1" dirty="0" smtClean="0">
                <a:solidFill>
                  <a:srgbClr val="0000FF"/>
                </a:solidFill>
                <a:latin typeface="Arial" panose="020B0604020202020204" pitchFamily="34" charset="0"/>
                <a:cs typeface="Arial" panose="020B0604020202020204" pitchFamily="34" charset="0"/>
              </a:rPr>
              <a:t>sin r</a:t>
            </a:r>
            <a:endParaRPr lang="en-US" b="1" dirty="0">
              <a:solidFill>
                <a:srgbClr val="0000FF"/>
              </a:solidFill>
              <a:latin typeface="Arial" panose="020B0604020202020204" pitchFamily="34" charset="0"/>
              <a:cs typeface="Arial" panose="020B0604020202020204" pitchFamily="34" charset="0"/>
            </a:endParaRPr>
          </a:p>
        </p:txBody>
      </p:sp>
      <p:cxnSp>
        <p:nvCxnSpPr>
          <p:cNvPr id="42" name="Straight Connector 41"/>
          <p:cNvCxnSpPr/>
          <p:nvPr/>
        </p:nvCxnSpPr>
        <p:spPr>
          <a:xfrm>
            <a:off x="4763365" y="4521037"/>
            <a:ext cx="528992" cy="0"/>
          </a:xfrm>
          <a:prstGeom prst="line">
            <a:avLst/>
          </a:prstGeom>
          <a:noFill/>
          <a:ln w="28575" cap="flat" cmpd="sng" algn="ctr">
            <a:solidFill>
              <a:srgbClr val="0000FF"/>
            </a:solidFill>
            <a:prstDash val="solid"/>
          </a:ln>
          <a:effectLst/>
        </p:spPr>
      </p:cxnSp>
      <p:sp>
        <p:nvSpPr>
          <p:cNvPr id="43" name="TextBox 42"/>
          <p:cNvSpPr txBox="1"/>
          <p:nvPr/>
        </p:nvSpPr>
        <p:spPr>
          <a:xfrm>
            <a:off x="5303191" y="4337050"/>
            <a:ext cx="1345240" cy="369332"/>
          </a:xfrm>
          <a:prstGeom prst="rect">
            <a:avLst/>
          </a:prstGeom>
          <a:noFill/>
        </p:spPr>
        <p:txBody>
          <a:bodyPr wrap="none" rtlCol="0">
            <a:spAutoFit/>
          </a:bodyPr>
          <a:lstStyle/>
          <a:p>
            <a:r>
              <a:rPr lang="en-US" b="1" dirty="0" smtClean="0">
                <a:solidFill>
                  <a:srgbClr val="002060"/>
                </a:solidFill>
                <a:latin typeface="Arial" panose="020B0604020202020204" pitchFamily="34" charset="0"/>
                <a:cs typeface="Arial" panose="020B0604020202020204" pitchFamily="34" charset="0"/>
              </a:rPr>
              <a:t>= constant</a:t>
            </a:r>
            <a:endParaRPr lang="en-US" b="1" dirty="0">
              <a:solidFill>
                <a:srgbClr val="002060"/>
              </a:solidFill>
              <a:latin typeface="Arial" panose="020B0604020202020204" pitchFamily="34" charset="0"/>
              <a:cs typeface="Arial" panose="020B0604020202020204" pitchFamily="34" charset="0"/>
            </a:endParaRPr>
          </a:p>
        </p:txBody>
      </p:sp>
      <p:sp>
        <p:nvSpPr>
          <p:cNvPr id="44" name="TextBox 43"/>
          <p:cNvSpPr txBox="1"/>
          <p:nvPr/>
        </p:nvSpPr>
        <p:spPr>
          <a:xfrm>
            <a:off x="7112697" y="4172954"/>
            <a:ext cx="1300357" cy="646331"/>
          </a:xfrm>
          <a:prstGeom prst="rect">
            <a:avLst/>
          </a:prstGeom>
          <a:noFill/>
        </p:spPr>
        <p:txBody>
          <a:bodyPr wrap="none" rtlCol="0">
            <a:spAutoFit/>
          </a:bodyPr>
          <a:lstStyle/>
          <a:p>
            <a:pPr algn="ctr"/>
            <a:r>
              <a:rPr lang="en-US" b="1" dirty="0" smtClean="0">
                <a:solidFill>
                  <a:srgbClr val="FF0000"/>
                </a:solidFill>
                <a:latin typeface="Arial" panose="020B0604020202020204" pitchFamily="34" charset="0"/>
                <a:cs typeface="Arial" panose="020B0604020202020204" pitchFamily="34" charset="0"/>
              </a:rPr>
              <a:t>Refractive</a:t>
            </a:r>
          </a:p>
          <a:p>
            <a:pPr algn="ctr"/>
            <a:r>
              <a:rPr lang="en-US" b="1" dirty="0" smtClean="0">
                <a:solidFill>
                  <a:srgbClr val="FF0000"/>
                </a:solidFill>
                <a:latin typeface="Arial" panose="020B0604020202020204" pitchFamily="34" charset="0"/>
                <a:cs typeface="Arial" panose="020B0604020202020204" pitchFamily="34" charset="0"/>
              </a:rPr>
              <a:t>index</a:t>
            </a:r>
            <a:r>
              <a:rPr lang="en-US" b="1" dirty="0" smtClean="0">
                <a:solidFill>
                  <a:srgbClr val="FF0000"/>
                </a:solidFill>
                <a:latin typeface="+mj-lt"/>
              </a:rPr>
              <a:t> (</a:t>
            </a:r>
            <a:r>
              <a:rPr lang="en-US" b="1" i="0" dirty="0" smtClean="0">
                <a:solidFill>
                  <a:srgbClr val="FF0000"/>
                </a:solidFill>
                <a:latin typeface="Arial" panose="020B0604020202020204" pitchFamily="34" charset="0"/>
                <a:cs typeface="Arial" panose="020B0604020202020204" pitchFamily="34" charset="0"/>
                <a:sym typeface="Symbol"/>
              </a:rPr>
              <a:t>n</a:t>
            </a:r>
            <a:r>
              <a:rPr lang="en-US" b="1" dirty="0" smtClean="0">
                <a:solidFill>
                  <a:srgbClr val="FF0000"/>
                </a:solidFill>
                <a:latin typeface="+mj-lt"/>
              </a:rPr>
              <a:t>)</a:t>
            </a:r>
            <a:endParaRPr lang="en-US" b="1" dirty="0">
              <a:solidFill>
                <a:srgbClr val="FF0000"/>
              </a:solidFill>
              <a:latin typeface="+mj-lt"/>
            </a:endParaRPr>
          </a:p>
        </p:txBody>
      </p:sp>
      <p:sp>
        <p:nvSpPr>
          <p:cNvPr id="45" name="Notched Right Arrow 44"/>
          <p:cNvSpPr/>
          <p:nvPr/>
        </p:nvSpPr>
        <p:spPr>
          <a:xfrm>
            <a:off x="6636816" y="4391732"/>
            <a:ext cx="522389" cy="273412"/>
          </a:xfrm>
          <a:prstGeom prst="notchedRightArrow">
            <a:avLst/>
          </a:prstGeom>
          <a:solidFill>
            <a:srgbClr val="00B0F0"/>
          </a:solidFill>
          <a:ln>
            <a:solidFill>
              <a:schemeClr val="tx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smtClean="0">
              <a:ln>
                <a:noFill/>
              </a:ln>
              <a:solidFill>
                <a:prstClr val="white"/>
              </a:solidFill>
              <a:effectLst/>
              <a:uLnTx/>
              <a:uFillTx/>
              <a:latin typeface="Bookman Old Style" panose="02050604050505020204" pitchFamily="18" charset="0"/>
            </a:endParaRPr>
          </a:p>
        </p:txBody>
      </p:sp>
      <p:sp>
        <p:nvSpPr>
          <p:cNvPr id="47" name="Rounded Rectangle 46"/>
          <p:cNvSpPr/>
          <p:nvPr/>
        </p:nvSpPr>
        <p:spPr>
          <a:xfrm>
            <a:off x="6648431" y="1685563"/>
            <a:ext cx="1154889" cy="222972"/>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4665530" y="1910794"/>
            <a:ext cx="3725996" cy="222972"/>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p:nvCxnSpPr>
        <p:spPr>
          <a:xfrm>
            <a:off x="911209" y="858662"/>
            <a:ext cx="1249538" cy="1249538"/>
          </a:xfrm>
          <a:prstGeom prst="line">
            <a:avLst/>
          </a:prstGeom>
          <a:ln w="19050">
            <a:solidFill>
              <a:schemeClr val="tx1"/>
            </a:solidFill>
          </a:ln>
          <a:effectLst>
            <a:glow rad="63500">
              <a:srgbClr val="FFFF00"/>
            </a:glow>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168525" y="2105025"/>
            <a:ext cx="908050" cy="1835150"/>
          </a:xfrm>
          <a:prstGeom prst="line">
            <a:avLst/>
          </a:prstGeom>
          <a:ln w="19050">
            <a:solidFill>
              <a:schemeClr val="tx1"/>
            </a:solidFill>
          </a:ln>
          <a:effectLst>
            <a:glow rad="63500">
              <a:srgbClr val="FFFF00"/>
            </a:glow>
          </a:effectLst>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2207611" y="1051957"/>
            <a:ext cx="0" cy="2133597"/>
          </a:xfrm>
          <a:prstGeom prst="line">
            <a:avLst/>
          </a:prstGeom>
          <a:ln w="19050">
            <a:solidFill>
              <a:schemeClr val="tx1"/>
            </a:solidFill>
            <a:prstDash val="sysDash"/>
          </a:ln>
          <a:effectLst>
            <a:glow rad="63500">
              <a:srgbClr val="00FFFF"/>
            </a:glow>
          </a:effectLst>
        </p:spPr>
        <p:style>
          <a:lnRef idx="1">
            <a:schemeClr val="accent1"/>
          </a:lnRef>
          <a:fillRef idx="0">
            <a:schemeClr val="accent1"/>
          </a:fillRef>
          <a:effectRef idx="0">
            <a:schemeClr val="accent1"/>
          </a:effectRef>
          <a:fontRef idx="minor">
            <a:schemeClr val="tx1"/>
          </a:fontRef>
        </p:style>
      </p:cxnSp>
      <p:sp>
        <p:nvSpPr>
          <p:cNvPr id="52" name="Rounded Rectangle 51"/>
          <p:cNvSpPr/>
          <p:nvPr/>
        </p:nvSpPr>
        <p:spPr>
          <a:xfrm>
            <a:off x="6248400" y="2894169"/>
            <a:ext cx="2322513" cy="222972"/>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p:cNvSpPr/>
          <p:nvPr/>
        </p:nvSpPr>
        <p:spPr>
          <a:xfrm>
            <a:off x="5181600" y="3117128"/>
            <a:ext cx="2581275" cy="222972"/>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4665530" y="3341088"/>
            <a:ext cx="790390" cy="222972"/>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5369641" y="1181040"/>
            <a:ext cx="2433679" cy="400110"/>
          </a:xfrm>
          <a:prstGeom prst="rect">
            <a:avLst/>
          </a:prstGeom>
          <a:solidFill>
            <a:schemeClr val="tx1"/>
          </a:solidFill>
        </p:spPr>
        <p:txBody>
          <a:bodyPr wrap="none">
            <a:spAutoFit/>
          </a:bodyPr>
          <a:lstStyle/>
          <a:p>
            <a:pPr algn="ctr">
              <a:defRPr/>
            </a:pPr>
            <a:r>
              <a:rPr lang="en-US" sz="20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Laws of Refraction</a:t>
            </a:r>
          </a:p>
        </p:txBody>
      </p:sp>
      <p:sp>
        <p:nvSpPr>
          <p:cNvPr id="62" name="Rounded Rectangle 61"/>
          <p:cNvSpPr/>
          <p:nvPr/>
        </p:nvSpPr>
        <p:spPr>
          <a:xfrm>
            <a:off x="5260662" y="1685563"/>
            <a:ext cx="1048698" cy="222972"/>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453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p:tgtEl>
                                          <p:spTgt spid="4"/>
                                        </p:tgtEl>
                                        <p:attrNameLst>
                                          <p:attrName>ppt_y</p:attrName>
                                        </p:attrNameLst>
                                      </p:cBhvr>
                                      <p:tavLst>
                                        <p:tav tm="0">
                                          <p:val>
                                            <p:strVal val="#ppt_y-#ppt_h*1.125000"/>
                                          </p:val>
                                        </p:tav>
                                        <p:tav tm="100000">
                                          <p:val>
                                            <p:strVal val="#ppt_y"/>
                                          </p:val>
                                        </p:tav>
                                      </p:tavLst>
                                    </p:anim>
                                    <p:animEffect transition="in" filter="wipe(down)">
                                      <p:cBhvr>
                                        <p:cTn id="8" dur="250"/>
                                        <p:tgtEl>
                                          <p:spTgt spid="4"/>
                                        </p:tgtEl>
                                      </p:cBhvr>
                                    </p:animEffect>
                                  </p:childTnLst>
                                </p:cTn>
                              </p:par>
                              <p:par>
                                <p:cTn id="9" presetID="16" presetClass="entr" presetSubtype="37"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25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5"/>
                                        </p:tgtEl>
                                        <p:attrNameLst>
                                          <p:attrName>style.visibility</p:attrName>
                                        </p:attrNameLst>
                                      </p:cBhvr>
                                      <p:to>
                                        <p:strVal val="hidden"/>
                                      </p:to>
                                    </p:set>
                                  </p:childTnLst>
                                </p:cTn>
                              </p:par>
                            </p:childTnLst>
                          </p:cTn>
                        </p:par>
                        <p:par>
                          <p:cTn id="59" fill="hold">
                            <p:stCondLst>
                              <p:cond delay="0"/>
                            </p:stCondLst>
                            <p:childTnLst>
                              <p:par>
                                <p:cTn id="60" presetID="12" presetClass="entr" presetSubtype="1" fill="hold" grpId="0" nodeType="afterEffect">
                                  <p:stCondLst>
                                    <p:cond delay="0"/>
                                  </p:stCondLst>
                                  <p:childTnLst>
                                    <p:set>
                                      <p:cBhvr>
                                        <p:cTn id="61" dur="1" fill="hold">
                                          <p:stCondLst>
                                            <p:cond delay="0"/>
                                          </p:stCondLst>
                                        </p:cTn>
                                        <p:tgtEl>
                                          <p:spTgt spid="60"/>
                                        </p:tgtEl>
                                        <p:attrNameLst>
                                          <p:attrName>style.visibility</p:attrName>
                                        </p:attrNameLst>
                                      </p:cBhvr>
                                      <p:to>
                                        <p:strVal val="visible"/>
                                      </p:to>
                                    </p:set>
                                    <p:anim calcmode="lin" valueType="num">
                                      <p:cBhvr additive="base">
                                        <p:cTn id="62" dur="250"/>
                                        <p:tgtEl>
                                          <p:spTgt spid="60"/>
                                        </p:tgtEl>
                                        <p:attrNameLst>
                                          <p:attrName>ppt_y</p:attrName>
                                        </p:attrNameLst>
                                      </p:cBhvr>
                                      <p:tavLst>
                                        <p:tav tm="0">
                                          <p:val>
                                            <p:strVal val="#ppt_y-#ppt_h*1.125000"/>
                                          </p:val>
                                        </p:tav>
                                        <p:tav tm="100000">
                                          <p:val>
                                            <p:strVal val="#ppt_y"/>
                                          </p:val>
                                        </p:tav>
                                      </p:tavLst>
                                    </p:anim>
                                    <p:animEffect transition="in" filter="wipe(down)">
                                      <p:cBhvr>
                                        <p:cTn id="63" dur="250"/>
                                        <p:tgtEl>
                                          <p:spTgt spid="6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wipe(left)">
                                      <p:cBhvr>
                                        <p:cTn id="68" dur="500"/>
                                        <p:tgtEl>
                                          <p:spTgt spid="37"/>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grpId="0" nodeType="click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barn(inVertical)">
                                      <p:cBhvr>
                                        <p:cTn id="73" dur="500"/>
                                        <p:tgtEl>
                                          <p:spTgt spid="62"/>
                                        </p:tgtEl>
                                      </p:cBhvr>
                                    </p:animEffect>
                                  </p:childTnLst>
                                </p:cTn>
                              </p:par>
                            </p:childTnLst>
                          </p:cTn>
                        </p:par>
                        <p:par>
                          <p:cTn id="74" fill="hold">
                            <p:stCondLst>
                              <p:cond delay="500"/>
                            </p:stCondLst>
                            <p:childTnLst>
                              <p:par>
                                <p:cTn id="75" presetID="22" presetClass="entr" presetSubtype="1" fill="hold" nodeType="after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wipe(up)">
                                      <p:cBhvr>
                                        <p:cTn id="77" dur="500"/>
                                        <p:tgtEl>
                                          <p:spTgt spid="49"/>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barn(inVertical)">
                                      <p:cBhvr>
                                        <p:cTn id="82" dur="500"/>
                                        <p:tgtEl>
                                          <p:spTgt spid="47"/>
                                        </p:tgtEl>
                                      </p:cBhvr>
                                    </p:animEffect>
                                  </p:childTnLst>
                                </p:cTn>
                              </p:par>
                            </p:childTnLst>
                          </p:cTn>
                        </p:par>
                        <p:par>
                          <p:cTn id="83" fill="hold">
                            <p:stCondLst>
                              <p:cond delay="500"/>
                            </p:stCondLst>
                            <p:childTnLst>
                              <p:par>
                                <p:cTn id="84" presetID="22" presetClass="entr" presetSubtype="1" fill="hold" nodeType="after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wipe(up)">
                                      <p:cBhvr>
                                        <p:cTn id="86" dur="500"/>
                                        <p:tgtEl>
                                          <p:spTgt spid="50"/>
                                        </p:tgtEl>
                                      </p:cBhvr>
                                    </p:animEffect>
                                  </p:childTnLst>
                                </p:cTn>
                              </p:par>
                            </p:childTnLst>
                          </p:cTn>
                        </p:par>
                      </p:childTnLst>
                    </p:cTn>
                  </p:par>
                  <p:par>
                    <p:cTn id="87" fill="hold">
                      <p:stCondLst>
                        <p:cond delay="indefinite"/>
                      </p:stCondLst>
                      <p:childTnLst>
                        <p:par>
                          <p:cTn id="88" fill="hold">
                            <p:stCondLst>
                              <p:cond delay="0"/>
                            </p:stCondLst>
                            <p:childTnLst>
                              <p:par>
                                <p:cTn id="89" presetID="16" presetClass="entr" presetSubtype="21" fill="hold" grpId="0" nodeType="click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barn(inVertical)">
                                      <p:cBhvr>
                                        <p:cTn id="91" dur="500"/>
                                        <p:tgtEl>
                                          <p:spTgt spid="48"/>
                                        </p:tgtEl>
                                      </p:cBhvr>
                                    </p:animEffect>
                                  </p:childTnLst>
                                </p:cTn>
                              </p:par>
                            </p:childTnLst>
                          </p:cTn>
                        </p:par>
                        <p:par>
                          <p:cTn id="92" fill="hold">
                            <p:stCondLst>
                              <p:cond delay="500"/>
                            </p:stCondLst>
                            <p:childTnLst>
                              <p:par>
                                <p:cTn id="93" presetID="22" presetClass="entr" presetSubtype="1" fill="hold" nodeType="afterEffect">
                                  <p:stCondLst>
                                    <p:cond delay="0"/>
                                  </p:stCondLst>
                                  <p:childTnLst>
                                    <p:set>
                                      <p:cBhvr>
                                        <p:cTn id="94" dur="1" fill="hold">
                                          <p:stCondLst>
                                            <p:cond delay="0"/>
                                          </p:stCondLst>
                                        </p:cTn>
                                        <p:tgtEl>
                                          <p:spTgt spid="51"/>
                                        </p:tgtEl>
                                        <p:attrNameLst>
                                          <p:attrName>style.visibility</p:attrName>
                                        </p:attrNameLst>
                                      </p:cBhvr>
                                      <p:to>
                                        <p:strVal val="visible"/>
                                      </p:to>
                                    </p:set>
                                    <p:animEffect transition="in" filter="wipe(up)">
                                      <p:cBhvr>
                                        <p:cTn id="95" dur="500"/>
                                        <p:tgtEl>
                                          <p:spTgt spid="51"/>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wipe(left)">
                                      <p:cBhvr>
                                        <p:cTn id="100" dur="500"/>
                                        <p:tgtEl>
                                          <p:spTgt spid="38"/>
                                        </p:tgtEl>
                                      </p:cBhvr>
                                    </p:animEffect>
                                  </p:childTnLst>
                                </p:cTn>
                              </p:par>
                            </p:childTnLst>
                          </p:cTn>
                        </p:par>
                        <p:par>
                          <p:cTn id="101" fill="hold">
                            <p:stCondLst>
                              <p:cond delay="500"/>
                            </p:stCondLst>
                            <p:childTnLst>
                              <p:par>
                                <p:cTn id="102" presetID="22" presetClass="entr" presetSubtype="8" fill="hold" grpId="0" nodeType="after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left)">
                                      <p:cBhvr>
                                        <p:cTn id="104" dur="500"/>
                                        <p:tgtEl>
                                          <p:spTgt spid="21"/>
                                        </p:tgtEl>
                                      </p:cBhvr>
                                    </p:animEffect>
                                  </p:childTnLst>
                                </p:cTn>
                              </p:par>
                              <p:par>
                                <p:cTn id="105" presetID="53" presetClass="entr" presetSubtype="0" fill="hold" grpId="0" nodeType="withEffect">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cBhvr>
                                        <p:cTn id="107" dur="500" fill="hold"/>
                                        <p:tgtEl>
                                          <p:spTgt spid="26"/>
                                        </p:tgtEl>
                                        <p:attrNameLst>
                                          <p:attrName>ppt_w</p:attrName>
                                        </p:attrNameLst>
                                      </p:cBhvr>
                                      <p:tavLst>
                                        <p:tav tm="0">
                                          <p:val>
                                            <p:fltVal val="0"/>
                                          </p:val>
                                        </p:tav>
                                        <p:tav tm="100000">
                                          <p:val>
                                            <p:strVal val="#ppt_w"/>
                                          </p:val>
                                        </p:tav>
                                      </p:tavLst>
                                    </p:anim>
                                    <p:anim calcmode="lin" valueType="num">
                                      <p:cBhvr>
                                        <p:cTn id="108" dur="500" fill="hold"/>
                                        <p:tgtEl>
                                          <p:spTgt spid="26"/>
                                        </p:tgtEl>
                                        <p:attrNameLst>
                                          <p:attrName>ppt_h</p:attrName>
                                        </p:attrNameLst>
                                      </p:cBhvr>
                                      <p:tavLst>
                                        <p:tav tm="0">
                                          <p:val>
                                            <p:fltVal val="0"/>
                                          </p:val>
                                        </p:tav>
                                        <p:tav tm="100000">
                                          <p:val>
                                            <p:strVal val="#ppt_h"/>
                                          </p:val>
                                        </p:tav>
                                      </p:tavLst>
                                    </p:anim>
                                    <p:animEffect transition="in" filter="fade">
                                      <p:cBhvr>
                                        <p:cTn id="109" dur="500"/>
                                        <p:tgtEl>
                                          <p:spTgt spid="26"/>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wipe(left)">
                                      <p:cBhvr>
                                        <p:cTn id="112" dur="500"/>
                                        <p:tgtEl>
                                          <p:spTgt spid="25"/>
                                        </p:tgtEl>
                                      </p:cBhvr>
                                    </p:animEffect>
                                  </p:childTnLst>
                                </p:cTn>
                              </p:par>
                              <p:par>
                                <p:cTn id="113" presetID="53" presetClass="entr" presetSubtype="0" fill="hold" grpId="0" nodeType="withEffect">
                                  <p:stCondLst>
                                    <p:cond delay="0"/>
                                  </p:stCondLst>
                                  <p:childTnLst>
                                    <p:set>
                                      <p:cBhvr>
                                        <p:cTn id="114" dur="1" fill="hold">
                                          <p:stCondLst>
                                            <p:cond delay="0"/>
                                          </p:stCondLst>
                                        </p:cTn>
                                        <p:tgtEl>
                                          <p:spTgt spid="27"/>
                                        </p:tgtEl>
                                        <p:attrNameLst>
                                          <p:attrName>style.visibility</p:attrName>
                                        </p:attrNameLst>
                                      </p:cBhvr>
                                      <p:to>
                                        <p:strVal val="visible"/>
                                      </p:to>
                                    </p:set>
                                    <p:anim calcmode="lin" valueType="num">
                                      <p:cBhvr>
                                        <p:cTn id="115" dur="500" fill="hold"/>
                                        <p:tgtEl>
                                          <p:spTgt spid="27"/>
                                        </p:tgtEl>
                                        <p:attrNameLst>
                                          <p:attrName>ppt_w</p:attrName>
                                        </p:attrNameLst>
                                      </p:cBhvr>
                                      <p:tavLst>
                                        <p:tav tm="0">
                                          <p:val>
                                            <p:fltVal val="0"/>
                                          </p:val>
                                        </p:tav>
                                        <p:tav tm="100000">
                                          <p:val>
                                            <p:strVal val="#ppt_w"/>
                                          </p:val>
                                        </p:tav>
                                      </p:tavLst>
                                    </p:anim>
                                    <p:anim calcmode="lin" valueType="num">
                                      <p:cBhvr>
                                        <p:cTn id="116" dur="500" fill="hold"/>
                                        <p:tgtEl>
                                          <p:spTgt spid="27"/>
                                        </p:tgtEl>
                                        <p:attrNameLst>
                                          <p:attrName>ppt_h</p:attrName>
                                        </p:attrNameLst>
                                      </p:cBhvr>
                                      <p:tavLst>
                                        <p:tav tm="0">
                                          <p:val>
                                            <p:fltVal val="0"/>
                                          </p:val>
                                        </p:tav>
                                        <p:tav tm="100000">
                                          <p:val>
                                            <p:strVal val="#ppt_h"/>
                                          </p:val>
                                        </p:tav>
                                      </p:tavLst>
                                    </p:anim>
                                    <p:animEffect transition="in" filter="fade">
                                      <p:cBhvr>
                                        <p:cTn id="117" dur="500"/>
                                        <p:tgtEl>
                                          <p:spTgt spid="27"/>
                                        </p:tgtEl>
                                      </p:cBhvr>
                                    </p:animEffect>
                                  </p:childTnLst>
                                </p:cTn>
                              </p:par>
                            </p:childTnLst>
                          </p:cTn>
                        </p:par>
                      </p:childTnLst>
                    </p:cTn>
                  </p:par>
                  <p:par>
                    <p:cTn id="118" fill="hold">
                      <p:stCondLst>
                        <p:cond delay="indefinite"/>
                      </p:stCondLst>
                      <p:childTnLst>
                        <p:par>
                          <p:cTn id="119" fill="hold">
                            <p:stCondLst>
                              <p:cond delay="0"/>
                            </p:stCondLst>
                            <p:childTnLst>
                              <p:par>
                                <p:cTn id="120" presetID="16" presetClass="entr" presetSubtype="21" fill="hold" grpId="0" nodeType="click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barn(inVertical)">
                                      <p:cBhvr>
                                        <p:cTn id="122" dur="500"/>
                                        <p:tgtEl>
                                          <p:spTgt spid="36"/>
                                        </p:tgtEl>
                                      </p:cBhvr>
                                    </p:animEffect>
                                  </p:childTnLst>
                                </p:cTn>
                              </p:par>
                            </p:childTnLst>
                          </p:cTn>
                        </p:par>
                      </p:childTnLst>
                    </p:cTn>
                  </p:par>
                  <p:par>
                    <p:cTn id="123" fill="hold">
                      <p:stCondLst>
                        <p:cond delay="indefinite"/>
                      </p:stCondLst>
                      <p:childTnLst>
                        <p:par>
                          <p:cTn id="124" fill="hold">
                            <p:stCondLst>
                              <p:cond delay="0"/>
                            </p:stCondLst>
                            <p:childTnLst>
                              <p:par>
                                <p:cTn id="125" presetID="16" presetClass="entr" presetSubtype="21" fill="hold" grpId="0" nodeType="click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barn(inVertical)">
                                      <p:cBhvr>
                                        <p:cTn id="127" dur="500"/>
                                        <p:tgtEl>
                                          <p:spTgt spid="52"/>
                                        </p:tgtEl>
                                      </p:cBhvr>
                                    </p:animEffect>
                                  </p:childTnLst>
                                </p:cTn>
                              </p:par>
                              <p:par>
                                <p:cTn id="128" presetID="22" presetClass="entr" presetSubtype="8" fill="hold" nodeType="withEffect">
                                  <p:stCondLst>
                                    <p:cond delay="0"/>
                                  </p:stCondLst>
                                  <p:childTnLst>
                                    <p:set>
                                      <p:cBhvr>
                                        <p:cTn id="129" dur="1" fill="hold">
                                          <p:stCondLst>
                                            <p:cond delay="0"/>
                                          </p:stCondLst>
                                        </p:cTn>
                                        <p:tgtEl>
                                          <p:spTgt spid="42"/>
                                        </p:tgtEl>
                                        <p:attrNameLst>
                                          <p:attrName>style.visibility</p:attrName>
                                        </p:attrNameLst>
                                      </p:cBhvr>
                                      <p:to>
                                        <p:strVal val="visible"/>
                                      </p:to>
                                    </p:set>
                                    <p:animEffect transition="in" filter="wipe(left)">
                                      <p:cBhvr>
                                        <p:cTn id="130" dur="500"/>
                                        <p:tgtEl>
                                          <p:spTgt spid="42"/>
                                        </p:tgtEl>
                                      </p:cBhvr>
                                    </p:animEffect>
                                  </p:childTnLst>
                                </p:cTn>
                              </p:par>
                            </p:childTnLst>
                          </p:cTn>
                        </p:par>
                      </p:childTnLst>
                    </p:cTn>
                  </p:par>
                  <p:par>
                    <p:cTn id="131" fill="hold">
                      <p:stCondLst>
                        <p:cond delay="indefinite"/>
                      </p:stCondLst>
                      <p:childTnLst>
                        <p:par>
                          <p:cTn id="132" fill="hold">
                            <p:stCondLst>
                              <p:cond delay="0"/>
                            </p:stCondLst>
                            <p:childTnLst>
                              <p:par>
                                <p:cTn id="133" presetID="16" presetClass="entr" presetSubtype="21" fill="hold" grpId="0" nodeType="clickEffect">
                                  <p:stCondLst>
                                    <p:cond delay="0"/>
                                  </p:stCondLst>
                                  <p:childTnLst>
                                    <p:set>
                                      <p:cBhvr>
                                        <p:cTn id="134" dur="1" fill="hold">
                                          <p:stCondLst>
                                            <p:cond delay="0"/>
                                          </p:stCondLst>
                                        </p:cTn>
                                        <p:tgtEl>
                                          <p:spTgt spid="53"/>
                                        </p:tgtEl>
                                        <p:attrNameLst>
                                          <p:attrName>style.visibility</p:attrName>
                                        </p:attrNameLst>
                                      </p:cBhvr>
                                      <p:to>
                                        <p:strVal val="visible"/>
                                      </p:to>
                                    </p:set>
                                    <p:animEffect transition="in" filter="barn(inVertical)">
                                      <p:cBhvr>
                                        <p:cTn id="135" dur="500"/>
                                        <p:tgtEl>
                                          <p:spTgt spid="53"/>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wipe(left)">
                                      <p:cBhvr>
                                        <p:cTn id="138" dur="1000"/>
                                        <p:tgtEl>
                                          <p:spTgt spid="40"/>
                                        </p:tgtEl>
                                      </p:cBhvr>
                                    </p:animEffect>
                                  </p:childTnLst>
                                </p:cTn>
                              </p:par>
                            </p:childTnLst>
                          </p:cTn>
                        </p:par>
                      </p:childTnLst>
                    </p:cTn>
                  </p:par>
                  <p:par>
                    <p:cTn id="139" fill="hold">
                      <p:stCondLst>
                        <p:cond delay="indefinite"/>
                      </p:stCondLst>
                      <p:childTnLst>
                        <p:par>
                          <p:cTn id="140" fill="hold">
                            <p:stCondLst>
                              <p:cond delay="0"/>
                            </p:stCondLst>
                            <p:childTnLst>
                              <p:par>
                                <p:cTn id="141" presetID="16" presetClass="entr" presetSubtype="21" fill="hold" grpId="0" nodeType="clickEffect">
                                  <p:stCondLst>
                                    <p:cond delay="0"/>
                                  </p:stCondLst>
                                  <p:childTnLst>
                                    <p:set>
                                      <p:cBhvr>
                                        <p:cTn id="142" dur="1" fill="hold">
                                          <p:stCondLst>
                                            <p:cond delay="0"/>
                                          </p:stCondLst>
                                        </p:cTn>
                                        <p:tgtEl>
                                          <p:spTgt spid="54"/>
                                        </p:tgtEl>
                                        <p:attrNameLst>
                                          <p:attrName>style.visibility</p:attrName>
                                        </p:attrNameLst>
                                      </p:cBhvr>
                                      <p:to>
                                        <p:strVal val="visible"/>
                                      </p:to>
                                    </p:set>
                                    <p:animEffect transition="in" filter="barn(inVertical)">
                                      <p:cBhvr>
                                        <p:cTn id="143" dur="500"/>
                                        <p:tgtEl>
                                          <p:spTgt spid="54"/>
                                        </p:tgtEl>
                                      </p:cBhvr>
                                    </p:animEffect>
                                  </p:childTnLst>
                                </p:cTn>
                              </p:par>
                              <p:par>
                                <p:cTn id="144" presetID="22" presetClass="entr" presetSubtype="8" fill="hold" grpId="0" nodeType="withEffect">
                                  <p:stCondLst>
                                    <p:cond delay="0"/>
                                  </p:stCondLst>
                                  <p:childTnLst>
                                    <p:set>
                                      <p:cBhvr>
                                        <p:cTn id="145" dur="1" fill="hold">
                                          <p:stCondLst>
                                            <p:cond delay="0"/>
                                          </p:stCondLst>
                                        </p:cTn>
                                        <p:tgtEl>
                                          <p:spTgt spid="41"/>
                                        </p:tgtEl>
                                        <p:attrNameLst>
                                          <p:attrName>style.visibility</p:attrName>
                                        </p:attrNameLst>
                                      </p:cBhvr>
                                      <p:to>
                                        <p:strVal val="visible"/>
                                      </p:to>
                                    </p:set>
                                    <p:animEffect transition="in" filter="wipe(left)">
                                      <p:cBhvr>
                                        <p:cTn id="146" dur="1000"/>
                                        <p:tgtEl>
                                          <p:spTgt spid="41"/>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43"/>
                                        </p:tgtEl>
                                        <p:attrNameLst>
                                          <p:attrName>style.visibility</p:attrName>
                                        </p:attrNameLst>
                                      </p:cBhvr>
                                      <p:to>
                                        <p:strVal val="visible"/>
                                      </p:to>
                                    </p:set>
                                    <p:animEffect transition="in" filter="wipe(left)">
                                      <p:cBhvr>
                                        <p:cTn id="151" dur="1000"/>
                                        <p:tgtEl>
                                          <p:spTgt spid="43"/>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45"/>
                                        </p:tgtEl>
                                        <p:attrNameLst>
                                          <p:attrName>style.visibility</p:attrName>
                                        </p:attrNameLst>
                                      </p:cBhvr>
                                      <p:to>
                                        <p:strVal val="visible"/>
                                      </p:to>
                                    </p:set>
                                    <p:animEffect transition="in" filter="wipe(left)">
                                      <p:cBhvr>
                                        <p:cTn id="156" dur="500"/>
                                        <p:tgtEl>
                                          <p:spTgt spid="45"/>
                                        </p:tgtEl>
                                      </p:cBhvr>
                                    </p:animEffect>
                                  </p:childTnLst>
                                </p:cTn>
                              </p:par>
                            </p:childTnLst>
                          </p:cTn>
                        </p:par>
                        <p:par>
                          <p:cTn id="157" fill="hold">
                            <p:stCondLst>
                              <p:cond delay="500"/>
                            </p:stCondLst>
                            <p:childTnLst>
                              <p:par>
                                <p:cTn id="158" presetID="10" presetClass="entr" presetSubtype="0" fill="hold" grpId="0" nodeType="afterEffect">
                                  <p:stCondLst>
                                    <p:cond delay="0"/>
                                  </p:stCondLst>
                                  <p:childTnLst>
                                    <p:set>
                                      <p:cBhvr>
                                        <p:cTn id="159" dur="1" fill="hold">
                                          <p:stCondLst>
                                            <p:cond delay="0"/>
                                          </p:stCondLst>
                                        </p:cTn>
                                        <p:tgtEl>
                                          <p:spTgt spid="44"/>
                                        </p:tgtEl>
                                        <p:attrNameLst>
                                          <p:attrName>style.visibility</p:attrName>
                                        </p:attrNameLst>
                                      </p:cBhvr>
                                      <p:to>
                                        <p:strVal val="visible"/>
                                      </p:to>
                                    </p:set>
                                    <p:animEffect transition="in" filter="fade">
                                      <p:cBhvr>
                                        <p:cTn id="160"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animBg="1"/>
      <p:bldP spid="7" grpId="0"/>
      <p:bldP spid="8" grpId="0"/>
      <p:bldP spid="9" grpId="0"/>
      <p:bldP spid="10" grpId="0"/>
      <p:bldP spid="14" grpId="0"/>
      <p:bldP spid="15" grpId="0"/>
      <p:bldP spid="18" grpId="0"/>
      <p:bldP spid="19" grpId="0"/>
      <p:bldP spid="20" grpId="0"/>
      <p:bldP spid="21" grpId="0" animBg="1"/>
      <p:bldP spid="25" grpId="0" animBg="1"/>
      <p:bldP spid="26" grpId="0"/>
      <p:bldP spid="27" grpId="0"/>
      <p:bldP spid="28" grpId="0"/>
      <p:bldP spid="29" grpId="0"/>
      <p:bldP spid="30" grpId="0"/>
      <p:bldP spid="31" grpId="0"/>
      <p:bldP spid="32" grpId="0"/>
      <p:bldP spid="36" grpId="0" animBg="1"/>
      <p:bldP spid="37" grpId="0" animBg="1"/>
      <p:bldP spid="38" grpId="0" animBg="1"/>
      <p:bldP spid="40" grpId="0"/>
      <p:bldP spid="41" grpId="0"/>
      <p:bldP spid="43" grpId="0"/>
      <p:bldP spid="44" grpId="0"/>
      <p:bldP spid="45" grpId="0" animBg="1"/>
      <p:bldP spid="47" grpId="0" animBg="1"/>
      <p:bldP spid="48" grpId="0" animBg="1"/>
      <p:bldP spid="52" grpId="0" animBg="1"/>
      <p:bldP spid="53" grpId="0" animBg="1"/>
      <p:bldP spid="54" grpId="0" animBg="1"/>
      <p:bldP spid="60" grpId="0" animBg="1"/>
      <p:bldP spid="6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0" y="0"/>
            <a:ext cx="9144000" cy="5167313"/>
            <a:chOff x="0" y="0"/>
            <a:chExt cx="9144000" cy="5167313"/>
          </a:xfrm>
        </p:grpSpPr>
        <p:pic>
          <p:nvPicPr>
            <p:cNvPr id="2" name="Picture 2" descr="D:\d drive\MJ WORK\Pooja mam (physics)\State board\10th State\REFRACTION OF LIGHT\raw\surface_gray_dark_light_shadow_18440_2560x1600.jp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9144000" cy="516731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278754" y="971549"/>
              <a:ext cx="4484246" cy="1660328"/>
              <a:chOff x="4278754" y="971549"/>
              <a:chExt cx="4484246" cy="1660328"/>
            </a:xfrm>
          </p:grpSpPr>
          <p:sp>
            <p:nvSpPr>
              <p:cNvPr id="61" name="Rectangle 60"/>
              <p:cNvSpPr/>
              <p:nvPr/>
            </p:nvSpPr>
            <p:spPr>
              <a:xfrm>
                <a:off x="4295774" y="1000661"/>
                <a:ext cx="4467226" cy="1631216"/>
              </a:xfrm>
              <a:prstGeom prst="rect">
                <a:avLst/>
              </a:prstGeom>
            </p:spPr>
            <p:txBody>
              <a:bodyPr wrap="square">
                <a:spAutoFit/>
              </a:bodyPr>
              <a:lstStyle/>
              <a:p>
                <a:pPr>
                  <a:defRPr/>
                </a:pPr>
                <a:r>
                  <a:rPr lang="en-US" sz="2000" kern="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Change in the direction of propagation of a ray of light, when it travels obliquely from one medium to another transparent medium, is called </a:t>
                </a:r>
                <a:r>
                  <a:rPr lang="en-US" sz="2000" kern="0"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refraction of light</a:t>
                </a:r>
                <a:r>
                  <a:rPr lang="en-US" sz="2000" kern="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t>
                </a:r>
              </a:p>
            </p:txBody>
          </p:sp>
          <p:sp>
            <p:nvSpPr>
              <p:cNvPr id="63" name="Rounded Rectangle 62"/>
              <p:cNvSpPr/>
              <p:nvPr/>
            </p:nvSpPr>
            <p:spPr>
              <a:xfrm>
                <a:off x="4278754" y="971549"/>
                <a:ext cx="4484246" cy="1660327"/>
              </a:xfrm>
              <a:prstGeom prst="roundRect">
                <a:avLst>
                  <a:gd name="adj" fmla="val 6250"/>
                </a:avLst>
              </a:prstGeom>
              <a:no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3353880" y="768350"/>
              <a:ext cx="3400829" cy="53457"/>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339721" y="361950"/>
              <a:ext cx="3429145" cy="461665"/>
            </a:xfrm>
            <a:prstGeom prst="rect">
              <a:avLst/>
            </a:prstGeom>
          </p:spPr>
          <p:txBody>
            <a:bodyPr wrap="none">
              <a:spAutoFit/>
            </a:bodyPr>
            <a:lstStyle/>
            <a:p>
              <a:pPr algn="ctr">
                <a:defRPr/>
              </a:pPr>
              <a:r>
                <a:rPr lang="en-US" sz="24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REFRACTION OF LIGHT</a:t>
              </a:r>
              <a:endParaRPr lang="en-US" sz="24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6" name="Rectangle 5"/>
            <p:cNvSpPr/>
            <p:nvPr/>
          </p:nvSpPr>
          <p:spPr>
            <a:xfrm>
              <a:off x="1134057" y="2114550"/>
              <a:ext cx="2971800" cy="1828800"/>
            </a:xfrm>
            <a:prstGeom prst="rect">
              <a:avLst/>
            </a:prstGeom>
            <a:solidFill>
              <a:schemeClr val="bg1">
                <a:lumMod val="95000"/>
              </a:schemeClr>
            </a:solidFill>
            <a:ln w="12700" cap="flat" cmpd="sng" algn="ctr">
              <a:solidFill>
                <a:schemeClr val="tx1"/>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Bookman Old Style" panose="02050604050505020204" pitchFamily="18" charset="0"/>
              </a:endParaRPr>
            </a:p>
          </p:txBody>
        </p:sp>
        <p:sp>
          <p:nvSpPr>
            <p:cNvPr id="7" name="TextBox 6"/>
            <p:cNvSpPr txBox="1"/>
            <p:nvPr/>
          </p:nvSpPr>
          <p:spPr>
            <a:xfrm>
              <a:off x="877484" y="1834634"/>
              <a:ext cx="330540" cy="338554"/>
            </a:xfrm>
            <a:prstGeom prst="rect">
              <a:avLst/>
            </a:prstGeom>
            <a:noFill/>
          </p:spPr>
          <p:txBody>
            <a:bodyPr wrap="none" rtlCol="0">
              <a:spAutoFit/>
            </a:bodyPr>
            <a:lstStyle/>
            <a:p>
              <a:r>
                <a:rPr lang="en-US" sz="16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a:t>
              </a:r>
              <a:endPar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8" name="TextBox 7"/>
            <p:cNvSpPr txBox="1"/>
            <p:nvPr/>
          </p:nvSpPr>
          <p:spPr>
            <a:xfrm>
              <a:off x="4001743" y="1834634"/>
              <a:ext cx="311304" cy="338554"/>
            </a:xfrm>
            <a:prstGeom prst="rect">
              <a:avLst/>
            </a:prstGeom>
            <a:noFill/>
          </p:spPr>
          <p:txBody>
            <a:bodyPr wrap="none" rtlCol="0">
              <a:spAutoFit/>
            </a:bodyPr>
            <a:lstStyle/>
            <a:p>
              <a:r>
                <a:rPr lang="en-US" sz="16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B</a:t>
              </a:r>
              <a:endPar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9" name="TextBox 8"/>
            <p:cNvSpPr txBox="1"/>
            <p:nvPr/>
          </p:nvSpPr>
          <p:spPr>
            <a:xfrm>
              <a:off x="4004148" y="3890010"/>
              <a:ext cx="306494" cy="338554"/>
            </a:xfrm>
            <a:prstGeom prst="rect">
              <a:avLst/>
            </a:prstGeom>
            <a:noFill/>
          </p:spPr>
          <p:txBody>
            <a:bodyPr wrap="none" rtlCol="0">
              <a:spAutoFit/>
            </a:bodyPr>
            <a:lstStyle/>
            <a:p>
              <a:r>
                <a:rPr lang="en-US" sz="16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a:t>
              </a:r>
              <a:endPar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0" name="TextBox 9"/>
            <p:cNvSpPr txBox="1"/>
            <p:nvPr/>
          </p:nvSpPr>
          <p:spPr>
            <a:xfrm>
              <a:off x="891866" y="3890010"/>
              <a:ext cx="327334" cy="338554"/>
            </a:xfrm>
            <a:prstGeom prst="rect">
              <a:avLst/>
            </a:prstGeom>
            <a:noFill/>
          </p:spPr>
          <p:txBody>
            <a:bodyPr wrap="none" rtlCol="0">
              <a:spAutoFit/>
            </a:bodyPr>
            <a:lstStyle/>
            <a:p>
              <a:r>
                <a:rPr lang="en-US" sz="16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a:t>
              </a:r>
              <a:endPar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11" name="Group 15"/>
            <p:cNvGrpSpPr/>
            <p:nvPr/>
          </p:nvGrpSpPr>
          <p:grpSpPr>
            <a:xfrm>
              <a:off x="911209" y="855240"/>
              <a:ext cx="1270016" cy="1252960"/>
              <a:chOff x="609601" y="868539"/>
              <a:chExt cx="1270016" cy="1252960"/>
            </a:xfrm>
            <a:effectLst>
              <a:outerShdw blurRad="50800" dist="38100" dir="5400000" algn="t" rotWithShape="0">
                <a:prstClr val="black">
                  <a:alpha val="40000"/>
                </a:prstClr>
              </a:outerShdw>
            </a:effectLst>
          </p:grpSpPr>
          <p:cxnSp>
            <p:nvCxnSpPr>
              <p:cNvPr id="12" name="Straight Connector 11"/>
              <p:cNvCxnSpPr/>
              <p:nvPr/>
            </p:nvCxnSpPr>
            <p:spPr>
              <a:xfrm>
                <a:off x="609601" y="868539"/>
                <a:ext cx="1270016" cy="1252960"/>
              </a:xfrm>
              <a:prstGeom prst="line">
                <a:avLst/>
              </a:prstGeom>
              <a:noFill/>
              <a:ln w="25400" cap="flat" cmpd="sng" algn="ctr">
                <a:solidFill>
                  <a:srgbClr val="FF99CC"/>
                </a:solidFill>
                <a:prstDash val="solid"/>
              </a:ln>
              <a:effectLst/>
            </p:spPr>
          </p:cxnSp>
          <p:cxnSp>
            <p:nvCxnSpPr>
              <p:cNvPr id="13" name="Straight Arrow Connector 12"/>
              <p:cNvCxnSpPr/>
              <p:nvPr/>
            </p:nvCxnSpPr>
            <p:spPr>
              <a:xfrm rot="2400000">
                <a:off x="1214146" y="1516627"/>
                <a:ext cx="91440" cy="1588"/>
              </a:xfrm>
              <a:prstGeom prst="straightConnector1">
                <a:avLst/>
              </a:prstGeom>
              <a:noFill/>
              <a:ln w="25400" cap="flat" cmpd="sng" algn="ctr">
                <a:solidFill>
                  <a:srgbClr val="FF99CC"/>
                </a:solidFill>
                <a:prstDash val="solid"/>
                <a:tailEnd type="stealth" w="lg" len="lg"/>
              </a:ln>
              <a:effectLst/>
            </p:spPr>
          </p:cxnSp>
        </p:grpSp>
        <p:sp>
          <p:nvSpPr>
            <p:cNvPr id="14" name="TextBox 13"/>
            <p:cNvSpPr txBox="1"/>
            <p:nvPr/>
          </p:nvSpPr>
          <p:spPr>
            <a:xfrm>
              <a:off x="651457" y="622300"/>
              <a:ext cx="308098" cy="338554"/>
            </a:xfrm>
            <a:prstGeom prst="rect">
              <a:avLst/>
            </a:prstGeom>
            <a:noFill/>
          </p:spPr>
          <p:txBody>
            <a:bodyPr wrap="none" rtlCol="0">
              <a:spAutoFit/>
            </a:bodyPr>
            <a:lstStyle/>
            <a:p>
              <a:r>
                <a:rPr lang="en-US" sz="16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a:t>
              </a:r>
              <a:endPar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5" name="TextBox 14"/>
            <p:cNvSpPr txBox="1"/>
            <p:nvPr/>
          </p:nvSpPr>
          <p:spPr>
            <a:xfrm>
              <a:off x="1819857" y="2190750"/>
              <a:ext cx="352982" cy="338554"/>
            </a:xfrm>
            <a:prstGeom prst="rect">
              <a:avLst/>
            </a:prstGeom>
            <a:noFill/>
          </p:spPr>
          <p:txBody>
            <a:bodyPr wrap="none" rtlCol="0">
              <a:spAutoFit/>
            </a:bodyPr>
            <a:lstStyle/>
            <a:p>
              <a:r>
                <a:rPr lang="en-US" sz="1600" b="1" dirty="0" smtClean="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Q</a:t>
              </a:r>
              <a:endParaRPr lang="en-US" sz="1600" b="1"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cxnSp>
          <p:nvCxnSpPr>
            <p:cNvPr id="16" name="Straight Connector 15"/>
            <p:cNvCxnSpPr/>
            <p:nvPr/>
          </p:nvCxnSpPr>
          <p:spPr>
            <a:xfrm rot="5400000">
              <a:off x="1134806" y="2125721"/>
              <a:ext cx="2145610" cy="0"/>
            </a:xfrm>
            <a:prstGeom prst="line">
              <a:avLst/>
            </a:prstGeom>
            <a:noFill/>
            <a:ln w="25400" cap="flat" cmpd="sng" algn="ctr">
              <a:solidFill>
                <a:srgbClr val="1228FA"/>
              </a:solidFill>
              <a:prstDash val="sysDash"/>
            </a:ln>
            <a:effectLst/>
          </p:spPr>
        </p:cxnSp>
        <p:cxnSp>
          <p:nvCxnSpPr>
            <p:cNvPr id="17" name="Straight Connector 16"/>
            <p:cNvCxnSpPr/>
            <p:nvPr/>
          </p:nvCxnSpPr>
          <p:spPr>
            <a:xfrm>
              <a:off x="2197100" y="2124075"/>
              <a:ext cx="1793875" cy="1685925"/>
            </a:xfrm>
            <a:prstGeom prst="line">
              <a:avLst/>
            </a:prstGeom>
            <a:noFill/>
            <a:ln w="38100" cap="flat" cmpd="sng" algn="ctr">
              <a:solidFill>
                <a:srgbClr val="002060"/>
              </a:solidFill>
              <a:prstDash val="dash"/>
              <a:tailEnd type="stealth" w="lg" len="lg"/>
            </a:ln>
            <a:effectLst>
              <a:outerShdw blurRad="50800" dist="38100" dir="5400000" algn="t" rotWithShape="0">
                <a:prstClr val="black">
                  <a:alpha val="40000"/>
                </a:prstClr>
              </a:outerShdw>
            </a:effectLst>
          </p:spPr>
        </p:cxnSp>
        <p:sp>
          <p:nvSpPr>
            <p:cNvPr id="18" name="TextBox 17"/>
            <p:cNvSpPr txBox="1"/>
            <p:nvPr/>
          </p:nvSpPr>
          <p:spPr>
            <a:xfrm>
              <a:off x="2921320" y="3937218"/>
              <a:ext cx="312906" cy="338554"/>
            </a:xfrm>
            <a:prstGeom prst="rect">
              <a:avLst/>
            </a:prstGeom>
            <a:noFill/>
          </p:spPr>
          <p:txBody>
            <a:bodyPr wrap="none" rtlCol="0">
              <a:spAutoFit/>
            </a:bodyPr>
            <a:lstStyle/>
            <a:p>
              <a:r>
                <a:rPr lang="en-US" sz="16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a:t>
              </a:r>
              <a:endPar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9" name="TextBox 18"/>
            <p:cNvSpPr txBox="1"/>
            <p:nvPr/>
          </p:nvSpPr>
          <p:spPr>
            <a:xfrm>
              <a:off x="3420057" y="1763046"/>
              <a:ext cx="452368" cy="338554"/>
            </a:xfrm>
            <a:prstGeom prst="rect">
              <a:avLst/>
            </a:prstGeom>
            <a:noFill/>
          </p:spPr>
          <p:txBody>
            <a:bodyPr wrap="none" rtlCol="0">
              <a:spAutoFit/>
            </a:bodyPr>
            <a:lstStyle/>
            <a:p>
              <a:r>
                <a:rPr lang="en-US" sz="1600" b="1" dirty="0" smtClean="0">
                  <a:solidFill>
                    <a:srgbClr val="990099"/>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air</a:t>
              </a:r>
              <a:endParaRPr lang="en-US" sz="1600" b="1" dirty="0">
                <a:solidFill>
                  <a:srgbClr val="990099"/>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0" name="TextBox 19"/>
            <p:cNvSpPr txBox="1"/>
            <p:nvPr/>
          </p:nvSpPr>
          <p:spPr>
            <a:xfrm>
              <a:off x="3267657" y="2143426"/>
              <a:ext cx="679994" cy="338554"/>
            </a:xfrm>
            <a:prstGeom prst="rect">
              <a:avLst/>
            </a:prstGeom>
            <a:noFill/>
          </p:spPr>
          <p:txBody>
            <a:bodyPr wrap="none" rtlCol="0">
              <a:spAutoFit/>
            </a:bodyPr>
            <a:lstStyle/>
            <a:p>
              <a:r>
                <a:rPr lang="en-US" sz="1600" b="1" dirty="0" smtClean="0">
                  <a:solidFill>
                    <a:srgbClr val="990099"/>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glass</a:t>
              </a:r>
              <a:endParaRPr lang="en-US" sz="1600" b="1" dirty="0">
                <a:solidFill>
                  <a:srgbClr val="990099"/>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1" name="Arc 20"/>
            <p:cNvSpPr/>
            <p:nvPr/>
          </p:nvSpPr>
          <p:spPr>
            <a:xfrm rot="16712122">
              <a:off x="1997234" y="1814010"/>
              <a:ext cx="274320" cy="274320"/>
            </a:xfrm>
            <a:prstGeom prst="arc">
              <a:avLst>
                <a:gd name="adj1" fmla="val 16080741"/>
                <a:gd name="adj2" fmla="val 1625914"/>
              </a:avLst>
            </a:prstGeom>
            <a:noFill/>
            <a:ln w="25400" cap="flat" cmpd="sng" algn="ctr">
              <a:solidFill>
                <a:srgbClr val="FF99CC"/>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Bookman Old Style" panose="02050604050505020204" pitchFamily="18" charset="0"/>
              </a:endParaRPr>
            </a:p>
          </p:txBody>
        </p:sp>
        <p:grpSp>
          <p:nvGrpSpPr>
            <p:cNvPr id="22" name="Group 36"/>
            <p:cNvGrpSpPr/>
            <p:nvPr/>
          </p:nvGrpSpPr>
          <p:grpSpPr>
            <a:xfrm>
              <a:off x="2199933" y="2147510"/>
              <a:ext cx="883786" cy="1807746"/>
              <a:chOff x="1904076" y="2166560"/>
              <a:chExt cx="883786" cy="1807746"/>
            </a:xfrm>
          </p:grpSpPr>
          <p:cxnSp>
            <p:nvCxnSpPr>
              <p:cNvPr id="23" name="Straight Connector 22"/>
              <p:cNvCxnSpPr/>
              <p:nvPr/>
            </p:nvCxnSpPr>
            <p:spPr>
              <a:xfrm>
                <a:off x="1904076" y="2166560"/>
                <a:ext cx="883786" cy="1807746"/>
              </a:xfrm>
              <a:prstGeom prst="line">
                <a:avLst/>
              </a:prstGeom>
              <a:noFill/>
              <a:ln w="25400" cap="flat" cmpd="sng" algn="ctr">
                <a:solidFill>
                  <a:sysClr val="windowText" lastClr="000000">
                    <a:lumMod val="85000"/>
                    <a:lumOff val="15000"/>
                  </a:sysClr>
                </a:solidFill>
                <a:prstDash val="solid"/>
              </a:ln>
              <a:effectLst/>
            </p:spPr>
          </p:cxnSp>
          <p:cxnSp>
            <p:nvCxnSpPr>
              <p:cNvPr id="24" name="Straight Arrow Connector 23"/>
              <p:cNvCxnSpPr/>
              <p:nvPr/>
            </p:nvCxnSpPr>
            <p:spPr>
              <a:xfrm rot="3540000">
                <a:off x="2355531" y="3175123"/>
                <a:ext cx="91440" cy="1588"/>
              </a:xfrm>
              <a:prstGeom prst="straightConnector1">
                <a:avLst/>
              </a:prstGeom>
              <a:noFill/>
              <a:ln w="25400" cap="flat" cmpd="sng" algn="ctr">
                <a:solidFill>
                  <a:sysClr val="windowText" lastClr="000000">
                    <a:lumMod val="85000"/>
                    <a:lumOff val="15000"/>
                  </a:sysClr>
                </a:solidFill>
                <a:prstDash val="solid"/>
                <a:tailEnd type="stealth" w="lg" len="lg"/>
              </a:ln>
              <a:effectLst/>
            </p:spPr>
          </p:cxnSp>
        </p:grpSp>
        <p:sp>
          <p:nvSpPr>
            <p:cNvPr id="25" name="Arc 24"/>
            <p:cNvSpPr/>
            <p:nvPr/>
          </p:nvSpPr>
          <p:spPr>
            <a:xfrm rot="21227556" flipV="1">
              <a:off x="2170380" y="2392143"/>
              <a:ext cx="274320" cy="274320"/>
            </a:xfrm>
            <a:prstGeom prst="arc">
              <a:avLst>
                <a:gd name="adj1" fmla="val 13144233"/>
                <a:gd name="adj2" fmla="val 19041475"/>
              </a:avLst>
            </a:prstGeom>
            <a:noFill/>
            <a:ln w="25400" cap="flat" cmpd="sng" algn="ctr">
              <a:solidFill>
                <a:srgbClr val="FF99CC"/>
              </a:solidFill>
              <a:prstDash val="solid"/>
            </a:ln>
            <a:effectLst>
              <a:outerShdw blurRad="50800" dist="38100" dir="2700000" algn="tl" rotWithShape="0">
                <a:prstClr val="black">
                  <a:alpha val="40000"/>
                </a:prstClr>
              </a:outerShdw>
            </a:effectLst>
          </p:spPr>
          <p:txBody>
            <a:bodyPr rtlCol="0" anchor="ctr"/>
            <a:lstStyle/>
            <a:p>
              <a:pPr algn="ctr"/>
              <a:endParaRPr lang="en-US" kern="0">
                <a:solidFill>
                  <a:prstClr val="black"/>
                </a:solidFill>
                <a:latin typeface="Bookman Old Style" panose="02050604050505020204" pitchFamily="18" charset="0"/>
              </a:endParaRPr>
            </a:p>
          </p:txBody>
        </p:sp>
        <p:sp>
          <p:nvSpPr>
            <p:cNvPr id="26" name="TextBox 25"/>
            <p:cNvSpPr txBox="1"/>
            <p:nvPr/>
          </p:nvSpPr>
          <p:spPr>
            <a:xfrm>
              <a:off x="1892828" y="1504950"/>
              <a:ext cx="240772" cy="338554"/>
            </a:xfrm>
            <a:prstGeom prst="rect">
              <a:avLst/>
            </a:prstGeom>
            <a:noFill/>
          </p:spPr>
          <p:txBody>
            <a:bodyPr wrap="none" rtlCol="0">
              <a:spAutoFit/>
            </a:bodyPr>
            <a:lstStyle/>
            <a:p>
              <a:r>
                <a:rPr lang="en-US" sz="1600" dirty="0" err="1" smtClean="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a:t>
              </a:r>
              <a:endParaRPr lang="en-US" sz="160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7" name="TextBox 26"/>
            <p:cNvSpPr txBox="1"/>
            <p:nvPr/>
          </p:nvSpPr>
          <p:spPr>
            <a:xfrm>
              <a:off x="2209800" y="2647950"/>
              <a:ext cx="269626" cy="338554"/>
            </a:xfrm>
            <a:prstGeom prst="rect">
              <a:avLst/>
            </a:prstGeom>
            <a:noFill/>
          </p:spPr>
          <p:txBody>
            <a:bodyPr wrap="none" rtlCol="0">
              <a:spAutoFit/>
            </a:bodyPr>
            <a:lstStyle/>
            <a:p>
              <a:r>
                <a:rPr lang="en-US" sz="1600" dirty="0" err="1">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a:t>
              </a:r>
              <a:endParaRPr lang="en-US" sz="160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8" name="TextBox 27"/>
            <p:cNvSpPr txBox="1"/>
            <p:nvPr/>
          </p:nvSpPr>
          <p:spPr>
            <a:xfrm>
              <a:off x="2962857" y="2431018"/>
              <a:ext cx="968535" cy="338554"/>
            </a:xfrm>
            <a:prstGeom prst="rect">
              <a:avLst/>
            </a:prstGeom>
            <a:noFill/>
          </p:spPr>
          <p:txBody>
            <a:bodyPr wrap="none" rtlCol="0">
              <a:spAutoFit/>
            </a:bodyPr>
            <a:lstStyle/>
            <a:p>
              <a:r>
                <a:rPr lang="en-US" sz="1600" b="1" dirty="0" smtClean="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(denser)</a:t>
              </a:r>
              <a:endParaRPr lang="en-US" sz="1600" b="1"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9" name="TextBox 28"/>
            <p:cNvSpPr txBox="1"/>
            <p:nvPr/>
          </p:nvSpPr>
          <p:spPr>
            <a:xfrm>
              <a:off x="3195463" y="1520630"/>
              <a:ext cx="808235" cy="338554"/>
            </a:xfrm>
            <a:prstGeom prst="rect">
              <a:avLst/>
            </a:prstGeom>
            <a:noFill/>
          </p:spPr>
          <p:txBody>
            <a:bodyPr wrap="none" rtlCol="0">
              <a:spAutoFit/>
            </a:bodyPr>
            <a:lstStyle/>
            <a:p>
              <a:r>
                <a:rPr lang="en-US" sz="1600" b="1" dirty="0" smtClean="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(rarer)</a:t>
              </a:r>
              <a:endParaRPr lang="en-US" sz="1600" b="1"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0" name="TextBox 29"/>
            <p:cNvSpPr txBox="1"/>
            <p:nvPr/>
          </p:nvSpPr>
          <p:spPr>
            <a:xfrm>
              <a:off x="1511952" y="690565"/>
              <a:ext cx="1390088" cy="338554"/>
            </a:xfrm>
            <a:prstGeom prst="rect">
              <a:avLst/>
            </a:prstGeom>
            <a:noFill/>
          </p:spPr>
          <p:txBody>
            <a:bodyPr wrap="square" rtlCol="0">
              <a:spAutoFit/>
            </a:bodyPr>
            <a:lstStyle/>
            <a:p>
              <a:pPr algn="ctr">
                <a:defRPr/>
              </a:pPr>
              <a:r>
                <a:rPr lang="en-US" sz="1600" b="1" kern="0"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Incident ray</a:t>
              </a:r>
              <a:endParaRPr lang="en-US" sz="1600" b="1" kern="0"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1" name="TextBox 30"/>
            <p:cNvSpPr txBox="1"/>
            <p:nvPr/>
          </p:nvSpPr>
          <p:spPr>
            <a:xfrm>
              <a:off x="2238393" y="1302098"/>
              <a:ext cx="949449" cy="338554"/>
            </a:xfrm>
            <a:prstGeom prst="rect">
              <a:avLst/>
            </a:prstGeom>
            <a:noFill/>
          </p:spPr>
          <p:txBody>
            <a:bodyPr wrap="square" rtlCol="0">
              <a:spAutoFit/>
            </a:bodyPr>
            <a:lstStyle/>
            <a:p>
              <a:pPr>
                <a:defRPr/>
              </a:pPr>
              <a:r>
                <a:rPr lang="en-US" sz="1600" b="1" kern="0"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Normal</a:t>
              </a:r>
              <a:endParaRPr lang="en-US" sz="1600" b="1" kern="0"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2" name="TextBox 31"/>
            <p:cNvSpPr txBox="1"/>
            <p:nvPr/>
          </p:nvSpPr>
          <p:spPr>
            <a:xfrm>
              <a:off x="1137393" y="3223796"/>
              <a:ext cx="1682007" cy="338554"/>
            </a:xfrm>
            <a:prstGeom prst="rect">
              <a:avLst/>
            </a:prstGeom>
            <a:noFill/>
          </p:spPr>
          <p:txBody>
            <a:bodyPr wrap="square" rtlCol="0">
              <a:spAutoFit/>
            </a:bodyPr>
            <a:lstStyle/>
            <a:p>
              <a:pPr algn="ctr">
                <a:defRPr/>
              </a:pPr>
              <a:r>
                <a:rPr lang="en-US" sz="1600" b="1" kern="0"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Refracted ray</a:t>
              </a:r>
              <a:endParaRPr lang="en-US" sz="1600" b="1" kern="0"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6" name="Rounded Rectangle 35"/>
            <p:cNvSpPr/>
            <p:nvPr/>
          </p:nvSpPr>
          <p:spPr>
            <a:xfrm>
              <a:off x="4593805" y="4162570"/>
              <a:ext cx="3858045" cy="66207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4602303" y="1656669"/>
              <a:ext cx="4055440" cy="978729"/>
            </a:xfrm>
            <a:prstGeom prst="rect">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90000"/>
                </a:lnSpc>
                <a:tabLst>
                  <a:tab pos="290513" algn="l"/>
                </a:tabLst>
              </a:pPr>
              <a:r>
                <a:rPr lang="en-US" sz="1600" b="1" dirty="0"/>
                <a:t>1. The incident ray , the refracted ray and the normal to the interface of two transparent media at the point of incidence, all lie in the same plane. </a:t>
              </a:r>
            </a:p>
          </p:txBody>
        </p:sp>
        <p:sp>
          <p:nvSpPr>
            <p:cNvPr id="38" name="TextBox 37"/>
            <p:cNvSpPr txBox="1"/>
            <p:nvPr/>
          </p:nvSpPr>
          <p:spPr>
            <a:xfrm>
              <a:off x="4602303" y="2862172"/>
              <a:ext cx="4055440" cy="1200329"/>
            </a:xfrm>
            <a:prstGeom prst="rect">
              <a:avLst/>
            </a:prstGeom>
            <a:solidFill>
              <a:schemeClr val="bg1">
                <a:lumMod val="9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1588" indent="-1588">
                <a:lnSpc>
                  <a:spcPct val="90000"/>
                </a:lnSpc>
              </a:pPr>
              <a:r>
                <a:rPr lang="en-US" sz="1600" b="1" dirty="0"/>
                <a:t>2. The ratio of the sine of angle of incidence to the sine of the angle of refraction is a constant, for the light of a given </a:t>
              </a:r>
              <a:r>
                <a:rPr lang="en-US" sz="1600" b="1" dirty="0" err="1"/>
                <a:t>colour</a:t>
              </a:r>
              <a:r>
                <a:rPr lang="en-US" sz="1600" b="1" dirty="0"/>
                <a:t> and for the given pair of media. This law is also know as </a:t>
              </a:r>
              <a:r>
                <a:rPr lang="en-US" sz="1600" b="1" dirty="0">
                  <a:solidFill>
                    <a:srgbClr val="0000FF"/>
                  </a:solidFill>
                </a:rPr>
                <a:t>Snell’s law of refraction</a:t>
              </a:r>
              <a:r>
                <a:rPr lang="en-US" sz="1600" b="1" dirty="0"/>
                <a:t>.</a:t>
              </a:r>
            </a:p>
          </p:txBody>
        </p:sp>
        <p:sp>
          <p:nvSpPr>
            <p:cNvPr id="40" name="TextBox 39"/>
            <p:cNvSpPr txBox="1"/>
            <p:nvPr/>
          </p:nvSpPr>
          <p:spPr>
            <a:xfrm>
              <a:off x="4699971" y="4183618"/>
              <a:ext cx="646331" cy="369332"/>
            </a:xfrm>
            <a:prstGeom prst="rect">
              <a:avLst/>
            </a:prstGeom>
            <a:noFill/>
          </p:spPr>
          <p:txBody>
            <a:bodyPr wrap="none" rtlCol="0">
              <a:spAutoFit/>
            </a:bodyPr>
            <a:lstStyle/>
            <a:p>
              <a:pPr algn="ctr"/>
              <a:r>
                <a:rPr lang="en-US" b="1" dirty="0" smtClean="0">
                  <a:solidFill>
                    <a:srgbClr val="0000FF"/>
                  </a:solidFill>
                  <a:latin typeface="Arial" panose="020B0604020202020204" pitchFamily="34" charset="0"/>
                  <a:cs typeface="Arial" panose="020B0604020202020204" pitchFamily="34" charset="0"/>
                </a:rPr>
                <a:t>sin </a:t>
              </a:r>
              <a:r>
                <a:rPr lang="en-US" b="1" dirty="0" err="1" smtClean="0">
                  <a:solidFill>
                    <a:srgbClr val="0000FF"/>
                  </a:solidFill>
                  <a:latin typeface="Arial" panose="020B0604020202020204" pitchFamily="34" charset="0"/>
                  <a:cs typeface="Arial" panose="020B0604020202020204" pitchFamily="34" charset="0"/>
                </a:rPr>
                <a:t>i</a:t>
              </a:r>
              <a:endParaRPr lang="en-US" b="1" dirty="0">
                <a:solidFill>
                  <a:srgbClr val="0000FF"/>
                </a:solidFill>
                <a:latin typeface="Arial" panose="020B0604020202020204" pitchFamily="34" charset="0"/>
                <a:cs typeface="Arial" panose="020B0604020202020204" pitchFamily="34" charset="0"/>
              </a:endParaRPr>
            </a:p>
          </p:txBody>
        </p:sp>
        <p:sp>
          <p:nvSpPr>
            <p:cNvPr id="41" name="Rectangle 40"/>
            <p:cNvSpPr/>
            <p:nvPr/>
          </p:nvSpPr>
          <p:spPr>
            <a:xfrm>
              <a:off x="4690199" y="4475718"/>
              <a:ext cx="671980" cy="369332"/>
            </a:xfrm>
            <a:prstGeom prst="rect">
              <a:avLst/>
            </a:prstGeom>
          </p:spPr>
          <p:txBody>
            <a:bodyPr wrap="none">
              <a:spAutoFit/>
            </a:bodyPr>
            <a:lstStyle/>
            <a:p>
              <a:pPr algn="ctr"/>
              <a:r>
                <a:rPr lang="en-US" b="1" dirty="0" smtClean="0">
                  <a:solidFill>
                    <a:srgbClr val="0000FF"/>
                  </a:solidFill>
                  <a:latin typeface="Arial" panose="020B0604020202020204" pitchFamily="34" charset="0"/>
                  <a:cs typeface="Arial" panose="020B0604020202020204" pitchFamily="34" charset="0"/>
                </a:rPr>
                <a:t>sin r</a:t>
              </a:r>
              <a:endParaRPr lang="en-US" b="1" dirty="0">
                <a:solidFill>
                  <a:srgbClr val="0000FF"/>
                </a:solidFill>
                <a:latin typeface="Arial" panose="020B0604020202020204" pitchFamily="34" charset="0"/>
                <a:cs typeface="Arial" panose="020B0604020202020204" pitchFamily="34" charset="0"/>
              </a:endParaRPr>
            </a:p>
          </p:txBody>
        </p:sp>
        <p:cxnSp>
          <p:nvCxnSpPr>
            <p:cNvPr id="42" name="Straight Connector 41"/>
            <p:cNvCxnSpPr/>
            <p:nvPr/>
          </p:nvCxnSpPr>
          <p:spPr>
            <a:xfrm>
              <a:off x="4763365" y="4521037"/>
              <a:ext cx="528992" cy="0"/>
            </a:xfrm>
            <a:prstGeom prst="line">
              <a:avLst/>
            </a:prstGeom>
            <a:noFill/>
            <a:ln w="28575" cap="flat" cmpd="sng" algn="ctr">
              <a:solidFill>
                <a:srgbClr val="0000FF"/>
              </a:solidFill>
              <a:prstDash val="solid"/>
            </a:ln>
            <a:effectLst/>
          </p:spPr>
        </p:cxnSp>
        <p:sp>
          <p:nvSpPr>
            <p:cNvPr id="43" name="TextBox 42"/>
            <p:cNvSpPr txBox="1"/>
            <p:nvPr/>
          </p:nvSpPr>
          <p:spPr>
            <a:xfrm>
              <a:off x="5303191" y="4337050"/>
              <a:ext cx="1345240" cy="369332"/>
            </a:xfrm>
            <a:prstGeom prst="rect">
              <a:avLst/>
            </a:prstGeom>
            <a:noFill/>
          </p:spPr>
          <p:txBody>
            <a:bodyPr wrap="none" rtlCol="0">
              <a:spAutoFit/>
            </a:bodyPr>
            <a:lstStyle/>
            <a:p>
              <a:r>
                <a:rPr lang="en-US" b="1" dirty="0" smtClean="0">
                  <a:solidFill>
                    <a:srgbClr val="002060"/>
                  </a:solidFill>
                  <a:latin typeface="Arial" panose="020B0604020202020204" pitchFamily="34" charset="0"/>
                  <a:cs typeface="Arial" panose="020B0604020202020204" pitchFamily="34" charset="0"/>
                </a:rPr>
                <a:t>= constant</a:t>
              </a:r>
              <a:endParaRPr lang="en-US" b="1" dirty="0">
                <a:solidFill>
                  <a:srgbClr val="002060"/>
                </a:solidFill>
                <a:latin typeface="Arial" panose="020B0604020202020204" pitchFamily="34" charset="0"/>
                <a:cs typeface="Arial" panose="020B0604020202020204" pitchFamily="34" charset="0"/>
              </a:endParaRPr>
            </a:p>
          </p:txBody>
        </p:sp>
        <p:sp>
          <p:nvSpPr>
            <p:cNvPr id="44" name="TextBox 43"/>
            <p:cNvSpPr txBox="1"/>
            <p:nvPr/>
          </p:nvSpPr>
          <p:spPr>
            <a:xfrm>
              <a:off x="7112697" y="4172954"/>
              <a:ext cx="1300357" cy="646331"/>
            </a:xfrm>
            <a:prstGeom prst="rect">
              <a:avLst/>
            </a:prstGeom>
            <a:noFill/>
          </p:spPr>
          <p:txBody>
            <a:bodyPr wrap="none" rtlCol="0">
              <a:spAutoFit/>
            </a:bodyPr>
            <a:lstStyle/>
            <a:p>
              <a:pPr algn="ctr"/>
              <a:r>
                <a:rPr lang="en-US" b="1" dirty="0" smtClean="0">
                  <a:solidFill>
                    <a:srgbClr val="FF0000"/>
                  </a:solidFill>
                  <a:latin typeface="Arial" panose="020B0604020202020204" pitchFamily="34" charset="0"/>
                  <a:cs typeface="Arial" panose="020B0604020202020204" pitchFamily="34" charset="0"/>
                </a:rPr>
                <a:t>Refractive</a:t>
              </a:r>
            </a:p>
            <a:p>
              <a:pPr algn="ctr"/>
              <a:r>
                <a:rPr lang="en-US" b="1" dirty="0" smtClean="0">
                  <a:solidFill>
                    <a:srgbClr val="FF0000"/>
                  </a:solidFill>
                  <a:latin typeface="Arial" panose="020B0604020202020204" pitchFamily="34" charset="0"/>
                  <a:cs typeface="Arial" panose="020B0604020202020204" pitchFamily="34" charset="0"/>
                </a:rPr>
                <a:t>index</a:t>
              </a:r>
              <a:r>
                <a:rPr lang="en-US" b="1" dirty="0" smtClean="0">
                  <a:solidFill>
                    <a:srgbClr val="FF0000"/>
                  </a:solidFill>
                  <a:latin typeface="+mj-lt"/>
                </a:rPr>
                <a:t> (</a:t>
              </a:r>
              <a:r>
                <a:rPr lang="en-US" b="1" i="0" dirty="0" smtClean="0">
                  <a:solidFill>
                    <a:srgbClr val="FF0000"/>
                  </a:solidFill>
                  <a:latin typeface="Arial" panose="020B0604020202020204" pitchFamily="34" charset="0"/>
                  <a:cs typeface="Arial" panose="020B0604020202020204" pitchFamily="34" charset="0"/>
                  <a:sym typeface="Symbol"/>
                </a:rPr>
                <a:t>n</a:t>
              </a:r>
              <a:r>
                <a:rPr lang="en-US" b="1" dirty="0" smtClean="0">
                  <a:solidFill>
                    <a:srgbClr val="FF0000"/>
                  </a:solidFill>
                  <a:latin typeface="+mj-lt"/>
                </a:rPr>
                <a:t>)</a:t>
              </a:r>
              <a:endParaRPr lang="en-US" b="1" dirty="0">
                <a:solidFill>
                  <a:srgbClr val="FF0000"/>
                </a:solidFill>
                <a:latin typeface="+mj-lt"/>
              </a:endParaRPr>
            </a:p>
          </p:txBody>
        </p:sp>
        <p:sp>
          <p:nvSpPr>
            <p:cNvPr id="45" name="Notched Right Arrow 44"/>
            <p:cNvSpPr/>
            <p:nvPr/>
          </p:nvSpPr>
          <p:spPr>
            <a:xfrm>
              <a:off x="6636816" y="4391732"/>
              <a:ext cx="522389" cy="273412"/>
            </a:xfrm>
            <a:prstGeom prst="notchedRightArrow">
              <a:avLst/>
            </a:prstGeom>
            <a:solidFill>
              <a:srgbClr val="00B0F0"/>
            </a:solidFill>
            <a:ln>
              <a:solidFill>
                <a:schemeClr val="tx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smtClean="0">
                <a:ln>
                  <a:noFill/>
                </a:ln>
                <a:solidFill>
                  <a:prstClr val="white"/>
                </a:solidFill>
                <a:effectLst/>
                <a:uLnTx/>
                <a:uFillTx/>
                <a:latin typeface="Bookman Old Style" panose="02050604050505020204" pitchFamily="18" charset="0"/>
              </a:endParaRPr>
            </a:p>
          </p:txBody>
        </p:sp>
        <p:sp>
          <p:nvSpPr>
            <p:cNvPr id="47" name="Rounded Rectangle 46"/>
            <p:cNvSpPr/>
            <p:nvPr/>
          </p:nvSpPr>
          <p:spPr>
            <a:xfrm>
              <a:off x="6648431" y="1685563"/>
              <a:ext cx="1154889" cy="222972"/>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4665530" y="1910794"/>
              <a:ext cx="3725996" cy="222972"/>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p:nvCxnSpPr>
          <p:spPr>
            <a:xfrm>
              <a:off x="911209" y="858662"/>
              <a:ext cx="1249538" cy="1249538"/>
            </a:xfrm>
            <a:prstGeom prst="line">
              <a:avLst/>
            </a:prstGeom>
            <a:ln w="19050">
              <a:solidFill>
                <a:schemeClr val="tx1"/>
              </a:solidFill>
            </a:ln>
            <a:effectLst>
              <a:glow rad="63500">
                <a:srgbClr val="FFFF00"/>
              </a:glow>
            </a:effectLst>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168525" y="2105025"/>
              <a:ext cx="908050" cy="1835150"/>
            </a:xfrm>
            <a:prstGeom prst="line">
              <a:avLst/>
            </a:prstGeom>
            <a:ln w="19050">
              <a:solidFill>
                <a:schemeClr val="tx1"/>
              </a:solidFill>
            </a:ln>
            <a:effectLst>
              <a:glow rad="63500">
                <a:srgbClr val="FFFF00"/>
              </a:glow>
            </a:effectLst>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2207611" y="1051957"/>
              <a:ext cx="0" cy="2133597"/>
            </a:xfrm>
            <a:prstGeom prst="line">
              <a:avLst/>
            </a:prstGeom>
            <a:ln w="19050">
              <a:solidFill>
                <a:schemeClr val="tx1"/>
              </a:solidFill>
              <a:prstDash val="sysDash"/>
            </a:ln>
            <a:effectLst>
              <a:glow rad="63500">
                <a:srgbClr val="00FFFF"/>
              </a:glow>
            </a:effectLst>
          </p:spPr>
          <p:style>
            <a:lnRef idx="1">
              <a:schemeClr val="accent1"/>
            </a:lnRef>
            <a:fillRef idx="0">
              <a:schemeClr val="accent1"/>
            </a:fillRef>
            <a:effectRef idx="0">
              <a:schemeClr val="accent1"/>
            </a:effectRef>
            <a:fontRef idx="minor">
              <a:schemeClr val="tx1"/>
            </a:fontRef>
          </p:style>
        </p:cxnSp>
        <p:sp>
          <p:nvSpPr>
            <p:cNvPr id="52" name="Rounded Rectangle 51"/>
            <p:cNvSpPr/>
            <p:nvPr/>
          </p:nvSpPr>
          <p:spPr>
            <a:xfrm>
              <a:off x="6248400" y="2894169"/>
              <a:ext cx="2322513" cy="222972"/>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p:cNvSpPr/>
            <p:nvPr/>
          </p:nvSpPr>
          <p:spPr>
            <a:xfrm>
              <a:off x="5181600" y="3117128"/>
              <a:ext cx="2581275" cy="222972"/>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4665530" y="3341088"/>
              <a:ext cx="790390" cy="222972"/>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5369641" y="1181040"/>
              <a:ext cx="2433679" cy="400110"/>
            </a:xfrm>
            <a:prstGeom prst="rect">
              <a:avLst/>
            </a:prstGeom>
            <a:solidFill>
              <a:schemeClr val="tx1"/>
            </a:solidFill>
          </p:spPr>
          <p:txBody>
            <a:bodyPr wrap="none">
              <a:spAutoFit/>
            </a:bodyPr>
            <a:lstStyle/>
            <a:p>
              <a:pPr algn="ctr">
                <a:defRPr/>
              </a:pPr>
              <a:r>
                <a:rPr lang="en-US" sz="20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Laws of Refraction</a:t>
              </a:r>
            </a:p>
          </p:txBody>
        </p:sp>
        <p:sp>
          <p:nvSpPr>
            <p:cNvPr id="62" name="Rounded Rectangle 61"/>
            <p:cNvSpPr/>
            <p:nvPr/>
          </p:nvSpPr>
          <p:spPr>
            <a:xfrm>
              <a:off x="5260662" y="1685563"/>
              <a:ext cx="1048698" cy="222972"/>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Rectangle 54"/>
          <p:cNvSpPr/>
          <p:nvPr/>
        </p:nvSpPr>
        <p:spPr>
          <a:xfrm>
            <a:off x="0" y="-2286"/>
            <a:ext cx="9144000" cy="51435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56" name="Picture 4" descr="D:\d drive\MJ WORK\Pooja mam (physics)\State board\10th State\REFRACTION OF LIGHT\raw\ice_PNG368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684" y="2277342"/>
            <a:ext cx="1519130" cy="147963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7" name="Group 15"/>
          <p:cNvGrpSpPr>
            <a:grpSpLocks/>
          </p:cNvGrpSpPr>
          <p:nvPr/>
        </p:nvGrpSpPr>
        <p:grpSpPr bwMode="auto">
          <a:xfrm>
            <a:off x="265002" y="1667742"/>
            <a:ext cx="961202" cy="682320"/>
            <a:chOff x="799272" y="1379025"/>
            <a:chExt cx="1105731" cy="784916"/>
          </a:xfrm>
          <a:effectLst>
            <a:glow rad="50800">
              <a:schemeClr val="tx1"/>
            </a:glow>
          </a:effectLst>
        </p:grpSpPr>
        <p:cxnSp>
          <p:nvCxnSpPr>
            <p:cNvPr id="58" name="Straight Connector 57"/>
            <p:cNvCxnSpPr/>
            <p:nvPr/>
          </p:nvCxnSpPr>
          <p:spPr>
            <a:xfrm>
              <a:off x="799272" y="1379025"/>
              <a:ext cx="1105731" cy="784916"/>
            </a:xfrm>
            <a:prstGeom prst="line">
              <a:avLst/>
            </a:prstGeom>
            <a:noFill/>
            <a:ln w="38100" cap="flat" cmpd="sng" algn="ctr">
              <a:solidFill>
                <a:srgbClr val="FF99CC"/>
              </a:solidFill>
              <a:prstDash val="solid"/>
            </a:ln>
            <a:effectLst/>
          </p:spPr>
        </p:cxnSp>
        <p:cxnSp>
          <p:nvCxnSpPr>
            <p:cNvPr id="59" name="Straight Arrow Connector 58"/>
            <p:cNvCxnSpPr/>
            <p:nvPr/>
          </p:nvCxnSpPr>
          <p:spPr>
            <a:xfrm>
              <a:off x="1279257" y="1710993"/>
              <a:ext cx="78831" cy="57013"/>
            </a:xfrm>
            <a:prstGeom prst="straightConnector1">
              <a:avLst/>
            </a:prstGeom>
            <a:noFill/>
            <a:ln w="38100" cap="flat" cmpd="sng" algn="ctr">
              <a:solidFill>
                <a:srgbClr val="FF99CC"/>
              </a:solidFill>
              <a:prstDash val="solid"/>
              <a:tailEnd type="stealth" w="lg" len="lg"/>
            </a:ln>
            <a:effectLst/>
          </p:spPr>
        </p:cxnSp>
      </p:grpSp>
      <p:cxnSp>
        <p:nvCxnSpPr>
          <p:cNvPr id="64" name="Straight Connector 63"/>
          <p:cNvCxnSpPr/>
          <p:nvPr/>
        </p:nvCxnSpPr>
        <p:spPr>
          <a:xfrm flipH="1">
            <a:off x="1245864" y="1919927"/>
            <a:ext cx="207" cy="1188720"/>
          </a:xfrm>
          <a:prstGeom prst="line">
            <a:avLst/>
          </a:prstGeom>
          <a:noFill/>
          <a:ln w="38100" cap="flat" cmpd="sng" algn="ctr">
            <a:solidFill>
              <a:srgbClr val="FFC000"/>
            </a:solidFill>
            <a:prstDash val="sysDash"/>
          </a:ln>
          <a:effectLst>
            <a:glow rad="50800">
              <a:schemeClr val="tx1"/>
            </a:glow>
          </a:effectLst>
        </p:spPr>
      </p:cxnSp>
      <p:grpSp>
        <p:nvGrpSpPr>
          <p:cNvPr id="65" name="Group 65"/>
          <p:cNvGrpSpPr/>
          <p:nvPr/>
        </p:nvGrpSpPr>
        <p:grpSpPr>
          <a:xfrm>
            <a:off x="1223852" y="2347193"/>
            <a:ext cx="815253" cy="1260985"/>
            <a:chOff x="6348809" y="2407039"/>
            <a:chExt cx="937836" cy="1450589"/>
          </a:xfrm>
          <a:effectLst>
            <a:glow rad="50800">
              <a:schemeClr val="tx1"/>
            </a:glow>
          </a:effectLst>
        </p:grpSpPr>
        <p:cxnSp>
          <p:nvCxnSpPr>
            <p:cNvPr id="66" name="Straight Connector 65"/>
            <p:cNvCxnSpPr/>
            <p:nvPr/>
          </p:nvCxnSpPr>
          <p:spPr bwMode="auto">
            <a:xfrm>
              <a:off x="6348809" y="2407039"/>
              <a:ext cx="937836" cy="1450589"/>
            </a:xfrm>
            <a:prstGeom prst="line">
              <a:avLst/>
            </a:prstGeom>
            <a:noFill/>
            <a:ln w="38100" cap="flat" cmpd="sng" algn="ctr">
              <a:solidFill>
                <a:srgbClr val="FF99CC"/>
              </a:solidFill>
              <a:prstDash val="solid"/>
            </a:ln>
            <a:effectLst/>
          </p:spPr>
        </p:cxnSp>
        <p:cxnSp>
          <p:nvCxnSpPr>
            <p:cNvPr id="67" name="Straight Arrow Connector 66"/>
            <p:cNvCxnSpPr/>
            <p:nvPr/>
          </p:nvCxnSpPr>
          <p:spPr bwMode="auto">
            <a:xfrm rot="16200000" flipH="1">
              <a:off x="7050896" y="3507585"/>
              <a:ext cx="71436" cy="57146"/>
            </a:xfrm>
            <a:prstGeom prst="straightConnector1">
              <a:avLst/>
            </a:prstGeom>
            <a:noFill/>
            <a:ln w="38100" cap="flat" cmpd="sng" algn="ctr">
              <a:solidFill>
                <a:srgbClr val="FF99CC"/>
              </a:solidFill>
              <a:prstDash val="solid"/>
              <a:tailEnd type="stealth" w="lg" len="lg"/>
            </a:ln>
            <a:effectLst/>
          </p:spPr>
        </p:cxnSp>
      </p:grpSp>
      <p:sp>
        <p:nvSpPr>
          <p:cNvPr id="68" name="Rectangle 67"/>
          <p:cNvSpPr/>
          <p:nvPr/>
        </p:nvSpPr>
        <p:spPr>
          <a:xfrm>
            <a:off x="593698" y="1265818"/>
            <a:ext cx="1311302" cy="400110"/>
          </a:xfrm>
          <a:prstGeom prst="rect">
            <a:avLst/>
          </a:prstGeom>
          <a:noFill/>
          <a:ln w="19050">
            <a:solidFill>
              <a:srgbClr val="FFFF00"/>
            </a:solidFill>
          </a:ln>
        </p:spPr>
        <p:txBody>
          <a:bodyPr wrap="square">
            <a:spAutoFit/>
          </a:bodyPr>
          <a:lstStyle/>
          <a:p>
            <a:pPr algn="ctr"/>
            <a:r>
              <a:rPr lang="en-US" sz="20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ICE</a:t>
            </a:r>
            <a:endParaRPr lang="en-US" sz="20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69" name="Rectangle 68"/>
          <p:cNvSpPr/>
          <p:nvPr/>
        </p:nvSpPr>
        <p:spPr>
          <a:xfrm>
            <a:off x="1954648" y="1695100"/>
            <a:ext cx="784189" cy="400110"/>
          </a:xfrm>
          <a:prstGeom prst="rect">
            <a:avLst/>
          </a:prstGeom>
        </p:spPr>
        <p:txBody>
          <a:bodyPr wrap="none">
            <a:spAutoFit/>
          </a:bodyPr>
          <a:lstStyle/>
          <a:p>
            <a:r>
              <a:rPr lang="en-US" sz="2000" b="1" dirty="0">
                <a:solidFill>
                  <a:schemeClr val="bg1"/>
                </a:solidFill>
                <a:effectLst>
                  <a:outerShdw blurRad="38100" dist="38100" dir="2700000" algn="tl">
                    <a:srgbClr val="000000">
                      <a:alpha val="43137"/>
                    </a:srgbClr>
                  </a:outerShdw>
                </a:effectLst>
                <a:latin typeface="Arial Black" panose="020B0A04020102020204" pitchFamily="34" charset="0"/>
                <a:cs typeface="Arial" pitchFamily="34" charset="0"/>
              </a:rPr>
              <a:t>2.42</a:t>
            </a:r>
          </a:p>
        </p:txBody>
      </p:sp>
      <p:pic>
        <p:nvPicPr>
          <p:cNvPr id="70" name="Picture 3" descr="D:\d drive\MJ WORK\Pooja mam (physics)\State board\10th State\REFRACTION OF LIGHT\raw\sparking-diamond-png-.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36" t="11316" r="3091" b="7930"/>
          <a:stretch/>
        </p:blipFill>
        <p:spPr bwMode="auto">
          <a:xfrm>
            <a:off x="2296935" y="2420064"/>
            <a:ext cx="2275065" cy="1395254"/>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115"/>
          <p:cNvGrpSpPr/>
          <p:nvPr/>
        </p:nvGrpSpPr>
        <p:grpSpPr>
          <a:xfrm>
            <a:off x="3425616" y="2479158"/>
            <a:ext cx="246059" cy="1032471"/>
            <a:chOff x="6413011" y="2428868"/>
            <a:chExt cx="246059" cy="1032471"/>
          </a:xfrm>
          <a:effectLst>
            <a:glow rad="50800">
              <a:schemeClr val="tx1"/>
            </a:glow>
          </a:effectLst>
        </p:grpSpPr>
        <p:cxnSp>
          <p:nvCxnSpPr>
            <p:cNvPr id="72" name="Straight Connector 71"/>
            <p:cNvCxnSpPr/>
            <p:nvPr/>
          </p:nvCxnSpPr>
          <p:spPr bwMode="auto">
            <a:xfrm>
              <a:off x="6413011" y="2428868"/>
              <a:ext cx="246059" cy="1032471"/>
            </a:xfrm>
            <a:prstGeom prst="line">
              <a:avLst/>
            </a:prstGeom>
            <a:noFill/>
            <a:ln w="28575" cap="flat" cmpd="sng" algn="ctr">
              <a:solidFill>
                <a:srgbClr val="FF99CC"/>
              </a:solidFill>
              <a:prstDash val="solid"/>
            </a:ln>
            <a:effectLst/>
          </p:spPr>
        </p:cxnSp>
        <p:cxnSp>
          <p:nvCxnSpPr>
            <p:cNvPr id="73" name="Straight Arrow Connector 72"/>
            <p:cNvCxnSpPr/>
            <p:nvPr/>
          </p:nvCxnSpPr>
          <p:spPr bwMode="auto">
            <a:xfrm rot="17700000" flipH="1">
              <a:off x="6530318" y="3039857"/>
              <a:ext cx="71438" cy="61914"/>
            </a:xfrm>
            <a:prstGeom prst="straightConnector1">
              <a:avLst/>
            </a:prstGeom>
            <a:noFill/>
            <a:ln w="28575" cap="flat" cmpd="sng" algn="ctr">
              <a:solidFill>
                <a:srgbClr val="FF99CC"/>
              </a:solidFill>
              <a:prstDash val="solid"/>
              <a:tailEnd type="stealth" w="lg" len="lg"/>
            </a:ln>
            <a:effectLst/>
          </p:spPr>
        </p:cxnSp>
      </p:grpSp>
      <p:sp>
        <p:nvSpPr>
          <p:cNvPr id="74" name="Rectangle 73"/>
          <p:cNvSpPr/>
          <p:nvPr/>
        </p:nvSpPr>
        <p:spPr>
          <a:xfrm>
            <a:off x="2859955" y="1265818"/>
            <a:ext cx="1454244" cy="400110"/>
          </a:xfrm>
          <a:prstGeom prst="rect">
            <a:avLst/>
          </a:prstGeom>
          <a:noFill/>
          <a:ln w="19050">
            <a:solidFill>
              <a:srgbClr val="FFFF00"/>
            </a:solidFill>
          </a:ln>
        </p:spPr>
        <p:txBody>
          <a:bodyPr wrap="none">
            <a:spAutoFit/>
          </a:bodyPr>
          <a:lstStyle/>
          <a:p>
            <a:r>
              <a:rPr lang="en-US" sz="20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DIAMOND</a:t>
            </a:r>
            <a:endParaRPr lang="en-US" sz="20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75" name="Group 15"/>
          <p:cNvGrpSpPr>
            <a:grpSpLocks/>
          </p:cNvGrpSpPr>
          <p:nvPr/>
        </p:nvGrpSpPr>
        <p:grpSpPr bwMode="auto">
          <a:xfrm>
            <a:off x="2468344" y="1539954"/>
            <a:ext cx="971544" cy="968389"/>
            <a:chOff x="933457" y="1195550"/>
            <a:chExt cx="971544" cy="968389"/>
          </a:xfrm>
          <a:effectLst>
            <a:glow rad="50800">
              <a:schemeClr val="tx1"/>
            </a:glow>
          </a:effectLst>
        </p:grpSpPr>
        <p:cxnSp>
          <p:nvCxnSpPr>
            <p:cNvPr id="76" name="Straight Connector 75"/>
            <p:cNvCxnSpPr/>
            <p:nvPr/>
          </p:nvCxnSpPr>
          <p:spPr>
            <a:xfrm>
              <a:off x="933457" y="1195550"/>
              <a:ext cx="971544" cy="968389"/>
            </a:xfrm>
            <a:prstGeom prst="line">
              <a:avLst/>
            </a:prstGeom>
            <a:noFill/>
            <a:ln w="28575" cap="flat" cmpd="sng" algn="ctr">
              <a:solidFill>
                <a:srgbClr val="FF99CC"/>
              </a:solidFill>
              <a:prstDash val="solid"/>
            </a:ln>
            <a:effectLst/>
          </p:spPr>
        </p:cxnSp>
        <p:cxnSp>
          <p:nvCxnSpPr>
            <p:cNvPr id="77" name="Straight Arrow Connector 76"/>
            <p:cNvCxnSpPr/>
            <p:nvPr/>
          </p:nvCxnSpPr>
          <p:spPr>
            <a:xfrm rot="2400000">
              <a:off x="1353110" y="1665132"/>
              <a:ext cx="90487" cy="1587"/>
            </a:xfrm>
            <a:prstGeom prst="straightConnector1">
              <a:avLst/>
            </a:prstGeom>
            <a:noFill/>
            <a:ln w="28575" cap="flat" cmpd="sng" algn="ctr">
              <a:solidFill>
                <a:srgbClr val="FF99CC"/>
              </a:solidFill>
              <a:prstDash val="solid"/>
              <a:tailEnd type="stealth" w="lg" len="lg"/>
            </a:ln>
            <a:effectLst/>
          </p:spPr>
        </p:cxnSp>
      </p:grpSp>
      <p:cxnSp>
        <p:nvCxnSpPr>
          <p:cNvPr id="78" name="Straight Connector 77"/>
          <p:cNvCxnSpPr/>
          <p:nvPr/>
        </p:nvCxnSpPr>
        <p:spPr>
          <a:xfrm rot="5400000">
            <a:off x="2790587" y="2518330"/>
            <a:ext cx="1280160" cy="1587"/>
          </a:xfrm>
          <a:prstGeom prst="line">
            <a:avLst/>
          </a:prstGeom>
          <a:noFill/>
          <a:ln w="38100" cap="flat" cmpd="sng" algn="ctr">
            <a:solidFill>
              <a:srgbClr val="FFC000"/>
            </a:solidFill>
            <a:prstDash val="sysDash"/>
          </a:ln>
          <a:effectLst>
            <a:glow rad="50800">
              <a:schemeClr val="tx1"/>
            </a:glow>
          </a:effectLst>
        </p:spPr>
      </p:cxnSp>
      <p:grpSp>
        <p:nvGrpSpPr>
          <p:cNvPr id="79" name="Group 78"/>
          <p:cNvGrpSpPr/>
          <p:nvPr/>
        </p:nvGrpSpPr>
        <p:grpSpPr>
          <a:xfrm>
            <a:off x="177725" y="4010028"/>
            <a:ext cx="2025725" cy="771522"/>
            <a:chOff x="177725" y="5339037"/>
            <a:chExt cx="2025725" cy="771522"/>
          </a:xfrm>
        </p:grpSpPr>
        <p:sp>
          <p:nvSpPr>
            <p:cNvPr id="80" name="Rectangle 79"/>
            <p:cNvSpPr/>
            <p:nvPr/>
          </p:nvSpPr>
          <p:spPr>
            <a:xfrm>
              <a:off x="177725" y="5339037"/>
              <a:ext cx="2025725" cy="771522"/>
            </a:xfrm>
            <a:prstGeom prst="rect">
              <a:avLst/>
            </a:prstGeom>
            <a:gradFill>
              <a:gsLst>
                <a:gs pos="52000">
                  <a:schemeClr val="tx1">
                    <a:alpha val="76000"/>
                  </a:schemeClr>
                </a:gs>
                <a:gs pos="0">
                  <a:schemeClr val="tx1"/>
                </a:gs>
                <a:gs pos="100000">
                  <a:schemeClr val="tx1"/>
                </a:gs>
              </a:gsLst>
              <a:lin ang="5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327997" y="5372040"/>
              <a:ext cx="659155" cy="400110"/>
            </a:xfrm>
            <a:prstGeom prst="rect">
              <a:avLst/>
            </a:prstGeom>
          </p:spPr>
          <p:txBody>
            <a:bodyPr wrap="none">
              <a:spAutoFit/>
            </a:bodyPr>
            <a:lstStyle/>
            <a:p>
              <a:r>
                <a:rPr lang="en-US" sz="2000" b="1" dirty="0"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sin </a:t>
              </a:r>
              <a:r>
                <a:rPr lang="en-US" sz="2000" b="1" dirty="0" err="1"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i</a:t>
              </a:r>
              <a:endParaRPr lang="en-US" sz="2000" dirty="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endParaRPr>
            </a:p>
          </p:txBody>
        </p:sp>
        <p:cxnSp>
          <p:nvCxnSpPr>
            <p:cNvPr id="82" name="Straight Connector 81"/>
            <p:cNvCxnSpPr/>
            <p:nvPr/>
          </p:nvCxnSpPr>
          <p:spPr>
            <a:xfrm>
              <a:off x="317960" y="5719765"/>
              <a:ext cx="731520" cy="0"/>
            </a:xfrm>
            <a:prstGeom prst="line">
              <a:avLst/>
            </a:prstGeom>
            <a:ln w="19050">
              <a:solidFill>
                <a:srgbClr val="FFC000"/>
              </a:solidFill>
            </a:ln>
          </p:spPr>
          <p:style>
            <a:lnRef idx="3">
              <a:schemeClr val="dk1"/>
            </a:lnRef>
            <a:fillRef idx="0">
              <a:schemeClr val="dk1"/>
            </a:fillRef>
            <a:effectRef idx="2">
              <a:schemeClr val="dk1"/>
            </a:effectRef>
            <a:fontRef idx="minor">
              <a:schemeClr val="tx1"/>
            </a:fontRef>
          </p:style>
        </p:cxnSp>
        <p:sp>
          <p:nvSpPr>
            <p:cNvPr id="83" name="Rectangle 82"/>
            <p:cNvSpPr/>
            <p:nvPr/>
          </p:nvSpPr>
          <p:spPr>
            <a:xfrm>
              <a:off x="309563" y="5676840"/>
              <a:ext cx="696024" cy="400110"/>
            </a:xfrm>
            <a:prstGeom prst="rect">
              <a:avLst/>
            </a:prstGeom>
          </p:spPr>
          <p:txBody>
            <a:bodyPr wrap="none">
              <a:spAutoFit/>
            </a:bodyPr>
            <a:lstStyle/>
            <a:p>
              <a:r>
                <a:rPr lang="en-US" sz="2000" b="1" dirty="0"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sin r</a:t>
              </a:r>
              <a:endParaRPr lang="en-US" sz="2000" dirty="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endParaRPr>
            </a:p>
          </p:txBody>
        </p:sp>
        <p:sp>
          <p:nvSpPr>
            <p:cNvPr id="84" name="Rectangle 83"/>
            <p:cNvSpPr/>
            <p:nvPr/>
          </p:nvSpPr>
          <p:spPr>
            <a:xfrm>
              <a:off x="1030873" y="5519651"/>
              <a:ext cx="1039067" cy="400110"/>
            </a:xfrm>
            <a:prstGeom prst="rect">
              <a:avLst/>
            </a:prstGeom>
          </p:spPr>
          <p:txBody>
            <a:bodyPr wrap="none">
              <a:spAutoFit/>
            </a:bodyPr>
            <a:lstStyle/>
            <a:p>
              <a:r>
                <a:rPr lang="en-US" sz="2000" b="1" dirty="0" smtClean="0">
                  <a:solidFill>
                    <a:srgbClr val="FFC000"/>
                  </a:solidFill>
                  <a:effectLst>
                    <a:outerShdw blurRad="50800" dist="38100" dir="5400000" algn="t" rotWithShape="0">
                      <a:prstClr val="black">
                        <a:alpha val="40000"/>
                      </a:prstClr>
                    </a:outerShdw>
                  </a:effectLst>
                  <a:latin typeface="Arial Black" panose="020B0A04020102020204" pitchFamily="34" charset="0"/>
                  <a:cs typeface="Aharoni" panose="02010803020104030203" pitchFamily="2" charset="-79"/>
                </a:rPr>
                <a:t>= 1.31</a:t>
              </a:r>
              <a:endParaRPr lang="en-US" sz="2000" dirty="0">
                <a:solidFill>
                  <a:srgbClr val="FFC000"/>
                </a:solidFill>
                <a:effectLst>
                  <a:outerShdw blurRad="50800" dist="38100" dir="5400000" algn="t" rotWithShape="0">
                    <a:prstClr val="black">
                      <a:alpha val="40000"/>
                    </a:prstClr>
                  </a:outerShdw>
                </a:effectLst>
                <a:latin typeface="Arial Black" panose="020B0A04020102020204" pitchFamily="34" charset="0"/>
                <a:cs typeface="Aharoni" panose="02010803020104030203" pitchFamily="2" charset="-79"/>
              </a:endParaRPr>
            </a:p>
          </p:txBody>
        </p:sp>
      </p:grpSp>
      <p:grpSp>
        <p:nvGrpSpPr>
          <p:cNvPr id="85" name="Group 84"/>
          <p:cNvGrpSpPr/>
          <p:nvPr/>
        </p:nvGrpSpPr>
        <p:grpSpPr>
          <a:xfrm>
            <a:off x="2374985" y="4010028"/>
            <a:ext cx="1939214" cy="771522"/>
            <a:chOff x="177725" y="5339037"/>
            <a:chExt cx="1939214" cy="771522"/>
          </a:xfrm>
        </p:grpSpPr>
        <p:sp>
          <p:nvSpPr>
            <p:cNvPr id="86" name="Rectangle 85"/>
            <p:cNvSpPr/>
            <p:nvPr/>
          </p:nvSpPr>
          <p:spPr>
            <a:xfrm>
              <a:off x="177725" y="5339037"/>
              <a:ext cx="1939214" cy="771522"/>
            </a:xfrm>
            <a:prstGeom prst="rect">
              <a:avLst/>
            </a:prstGeom>
            <a:gradFill>
              <a:gsLst>
                <a:gs pos="52000">
                  <a:schemeClr val="tx1">
                    <a:alpha val="76000"/>
                  </a:schemeClr>
                </a:gs>
                <a:gs pos="0">
                  <a:schemeClr val="tx1"/>
                </a:gs>
                <a:gs pos="100000">
                  <a:schemeClr val="tx1"/>
                </a:gs>
              </a:gsLst>
              <a:lin ang="5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327997" y="5372040"/>
              <a:ext cx="659155" cy="400110"/>
            </a:xfrm>
            <a:prstGeom prst="rect">
              <a:avLst/>
            </a:prstGeom>
          </p:spPr>
          <p:txBody>
            <a:bodyPr wrap="none">
              <a:spAutoFit/>
            </a:bodyPr>
            <a:lstStyle/>
            <a:p>
              <a:r>
                <a:rPr lang="en-US" sz="2000" b="1" dirty="0"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sin </a:t>
              </a:r>
              <a:r>
                <a:rPr lang="en-US" sz="2000" b="1" dirty="0" err="1"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i</a:t>
              </a:r>
              <a:endParaRPr lang="en-US" sz="2000" dirty="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endParaRPr>
            </a:p>
          </p:txBody>
        </p:sp>
        <p:cxnSp>
          <p:nvCxnSpPr>
            <p:cNvPr id="88" name="Straight Connector 87"/>
            <p:cNvCxnSpPr/>
            <p:nvPr/>
          </p:nvCxnSpPr>
          <p:spPr>
            <a:xfrm>
              <a:off x="317960" y="5719765"/>
              <a:ext cx="731520" cy="0"/>
            </a:xfrm>
            <a:prstGeom prst="line">
              <a:avLst/>
            </a:prstGeom>
            <a:ln w="19050">
              <a:solidFill>
                <a:srgbClr val="FFC000"/>
              </a:solidFill>
            </a:ln>
          </p:spPr>
          <p:style>
            <a:lnRef idx="3">
              <a:schemeClr val="dk1"/>
            </a:lnRef>
            <a:fillRef idx="0">
              <a:schemeClr val="dk1"/>
            </a:fillRef>
            <a:effectRef idx="2">
              <a:schemeClr val="dk1"/>
            </a:effectRef>
            <a:fontRef idx="minor">
              <a:schemeClr val="tx1"/>
            </a:fontRef>
          </p:style>
        </p:cxnSp>
        <p:sp>
          <p:nvSpPr>
            <p:cNvPr id="89" name="Rectangle 88"/>
            <p:cNvSpPr/>
            <p:nvPr/>
          </p:nvSpPr>
          <p:spPr>
            <a:xfrm>
              <a:off x="309563" y="5676840"/>
              <a:ext cx="696024" cy="400110"/>
            </a:xfrm>
            <a:prstGeom prst="rect">
              <a:avLst/>
            </a:prstGeom>
          </p:spPr>
          <p:txBody>
            <a:bodyPr wrap="none">
              <a:spAutoFit/>
            </a:bodyPr>
            <a:lstStyle/>
            <a:p>
              <a:r>
                <a:rPr lang="en-US" sz="2000" b="1" dirty="0"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sin r</a:t>
              </a:r>
              <a:endParaRPr lang="en-US" sz="2000" dirty="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endParaRPr>
            </a:p>
          </p:txBody>
        </p:sp>
        <p:sp>
          <p:nvSpPr>
            <p:cNvPr id="90" name="Rectangle 89"/>
            <p:cNvSpPr/>
            <p:nvPr/>
          </p:nvSpPr>
          <p:spPr>
            <a:xfrm>
              <a:off x="1030873" y="5519651"/>
              <a:ext cx="1039067" cy="400110"/>
            </a:xfrm>
            <a:prstGeom prst="rect">
              <a:avLst/>
            </a:prstGeom>
          </p:spPr>
          <p:txBody>
            <a:bodyPr wrap="none">
              <a:spAutoFit/>
            </a:bodyPr>
            <a:lstStyle/>
            <a:p>
              <a:r>
                <a:rPr lang="en-US" sz="2000" b="1" dirty="0" smtClean="0">
                  <a:solidFill>
                    <a:srgbClr val="FFC000"/>
                  </a:solidFill>
                  <a:effectLst>
                    <a:outerShdw blurRad="50800" dist="38100" dir="5400000" algn="t" rotWithShape="0">
                      <a:prstClr val="black">
                        <a:alpha val="40000"/>
                      </a:prstClr>
                    </a:outerShdw>
                  </a:effectLst>
                  <a:latin typeface="Arial Black" panose="020B0A04020102020204" pitchFamily="34" charset="0"/>
                  <a:cs typeface="Aharoni" panose="02010803020104030203" pitchFamily="2" charset="-79"/>
                </a:rPr>
                <a:t>= 2.42</a:t>
              </a:r>
              <a:endParaRPr lang="en-US" sz="2000" dirty="0">
                <a:solidFill>
                  <a:srgbClr val="FFC000"/>
                </a:solidFill>
                <a:effectLst>
                  <a:outerShdw blurRad="50800" dist="38100" dir="5400000" algn="t" rotWithShape="0">
                    <a:prstClr val="black">
                      <a:alpha val="40000"/>
                    </a:prstClr>
                  </a:outerShdw>
                </a:effectLst>
                <a:latin typeface="Arial Black" panose="020B0A04020102020204" pitchFamily="34" charset="0"/>
                <a:cs typeface="Aharoni" panose="02010803020104030203" pitchFamily="2" charset="-79"/>
              </a:endParaRPr>
            </a:p>
          </p:txBody>
        </p:sp>
      </p:grpSp>
    </p:spTree>
    <p:extLst>
      <p:ext uri="{BB962C8B-B14F-4D97-AF65-F5344CB8AC3E}">
        <p14:creationId xmlns:p14="http://schemas.microsoft.com/office/powerpoint/2010/main" val="174094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1000"/>
                                        <p:tgtEl>
                                          <p:spTgt spid="56"/>
                                        </p:tgtEl>
                                      </p:cBhvr>
                                    </p:animEffect>
                                    <p:anim calcmode="lin" valueType="num">
                                      <p:cBhvr>
                                        <p:cTn id="13" dur="1000" fill="hold"/>
                                        <p:tgtEl>
                                          <p:spTgt spid="56"/>
                                        </p:tgtEl>
                                        <p:attrNameLst>
                                          <p:attrName>ppt_x</p:attrName>
                                        </p:attrNameLst>
                                      </p:cBhvr>
                                      <p:tavLst>
                                        <p:tav tm="0">
                                          <p:val>
                                            <p:strVal val="#ppt_x"/>
                                          </p:val>
                                        </p:tav>
                                        <p:tav tm="100000">
                                          <p:val>
                                            <p:strVal val="#ppt_x"/>
                                          </p:val>
                                        </p:tav>
                                      </p:tavLst>
                                    </p:anim>
                                    <p:anim calcmode="lin" valueType="num">
                                      <p:cBhvr>
                                        <p:cTn id="14" dur="1000" fill="hold"/>
                                        <p:tgtEl>
                                          <p:spTgt spid="56"/>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wipe(left)">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up)">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up)">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up)">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nodeType="click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1000"/>
                                        <p:tgtEl>
                                          <p:spTgt spid="79"/>
                                        </p:tgtEl>
                                      </p:cBhvr>
                                    </p:animEffect>
                                    <p:anim calcmode="lin" valueType="num">
                                      <p:cBhvr>
                                        <p:cTn id="38" dur="1000" fill="hold"/>
                                        <p:tgtEl>
                                          <p:spTgt spid="79"/>
                                        </p:tgtEl>
                                        <p:attrNameLst>
                                          <p:attrName>ppt_x</p:attrName>
                                        </p:attrNameLst>
                                      </p:cBhvr>
                                      <p:tavLst>
                                        <p:tav tm="0">
                                          <p:val>
                                            <p:strVal val="#ppt_x"/>
                                          </p:val>
                                        </p:tav>
                                        <p:tav tm="100000">
                                          <p:val>
                                            <p:strVal val="#ppt_x"/>
                                          </p:val>
                                        </p:tav>
                                      </p:tavLst>
                                    </p:anim>
                                    <p:anim calcmode="lin" valueType="num">
                                      <p:cBhvr>
                                        <p:cTn id="39"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nodeType="click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1000"/>
                                        <p:tgtEl>
                                          <p:spTgt spid="70"/>
                                        </p:tgtEl>
                                      </p:cBhvr>
                                    </p:animEffect>
                                    <p:anim calcmode="lin" valueType="num">
                                      <p:cBhvr>
                                        <p:cTn id="45" dur="1000" fill="hold"/>
                                        <p:tgtEl>
                                          <p:spTgt spid="70"/>
                                        </p:tgtEl>
                                        <p:attrNameLst>
                                          <p:attrName>ppt_x</p:attrName>
                                        </p:attrNameLst>
                                      </p:cBhvr>
                                      <p:tavLst>
                                        <p:tav tm="0">
                                          <p:val>
                                            <p:strVal val="#ppt_x"/>
                                          </p:val>
                                        </p:tav>
                                        <p:tav tm="100000">
                                          <p:val>
                                            <p:strVal val="#ppt_x"/>
                                          </p:val>
                                        </p:tav>
                                      </p:tavLst>
                                    </p:anim>
                                    <p:anim calcmode="lin" valueType="num">
                                      <p:cBhvr>
                                        <p:cTn id="46" dur="1000" fill="hold"/>
                                        <p:tgtEl>
                                          <p:spTgt spid="70"/>
                                        </p:tgtEl>
                                        <p:attrNameLst>
                                          <p:attrName>ppt_y</p:attrName>
                                        </p:attrNameLst>
                                      </p:cBhvr>
                                      <p:tavLst>
                                        <p:tav tm="0">
                                          <p:val>
                                            <p:strVal val="#ppt_y-.1"/>
                                          </p:val>
                                        </p:tav>
                                        <p:tav tm="100000">
                                          <p:val>
                                            <p:strVal val="#ppt_y"/>
                                          </p:val>
                                        </p:tav>
                                      </p:tavLst>
                                    </p:anim>
                                  </p:childTnLst>
                                </p:cTn>
                              </p:par>
                              <p:par>
                                <p:cTn id="47" presetID="22" presetClass="entr" presetSubtype="8"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wipe(left)">
                                      <p:cBhvr>
                                        <p:cTn id="49" dur="500"/>
                                        <p:tgtEl>
                                          <p:spTgt spid="7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up)">
                                      <p:cBhvr>
                                        <p:cTn id="54" dur="500"/>
                                        <p:tgtEl>
                                          <p:spTgt spid="7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wipe(left)">
                                      <p:cBhvr>
                                        <p:cTn id="59" dur="500"/>
                                        <p:tgtEl>
                                          <p:spTgt spid="7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wipe(up)">
                                      <p:cBhvr>
                                        <p:cTn id="64" dur="500"/>
                                        <p:tgtEl>
                                          <p:spTgt spid="7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wipe(left)">
                                      <p:cBhvr>
                                        <p:cTn id="69" dur="500"/>
                                        <p:tgtEl>
                                          <p:spTgt spid="69"/>
                                        </p:tgtEl>
                                      </p:cBhvr>
                                    </p:animEffect>
                                  </p:childTnLst>
                                </p:cTn>
                              </p:par>
                            </p:childTnLst>
                          </p:cTn>
                        </p:par>
                      </p:childTnLst>
                    </p:cTn>
                  </p:par>
                  <p:par>
                    <p:cTn id="70" fill="hold">
                      <p:stCondLst>
                        <p:cond delay="indefinite"/>
                      </p:stCondLst>
                      <p:childTnLst>
                        <p:par>
                          <p:cTn id="71" fill="hold">
                            <p:stCondLst>
                              <p:cond delay="0"/>
                            </p:stCondLst>
                            <p:childTnLst>
                              <p:par>
                                <p:cTn id="72" presetID="47" presetClass="entr" presetSubtype="0" fill="hold" nodeType="clickEffect">
                                  <p:stCondLst>
                                    <p:cond delay="0"/>
                                  </p:stCondLst>
                                  <p:childTnLst>
                                    <p:set>
                                      <p:cBhvr>
                                        <p:cTn id="73" dur="1" fill="hold">
                                          <p:stCondLst>
                                            <p:cond delay="0"/>
                                          </p:stCondLst>
                                        </p:cTn>
                                        <p:tgtEl>
                                          <p:spTgt spid="85"/>
                                        </p:tgtEl>
                                        <p:attrNameLst>
                                          <p:attrName>style.visibility</p:attrName>
                                        </p:attrNameLst>
                                      </p:cBhvr>
                                      <p:to>
                                        <p:strVal val="visible"/>
                                      </p:to>
                                    </p:set>
                                    <p:animEffect transition="in" filter="fade">
                                      <p:cBhvr>
                                        <p:cTn id="74" dur="1000"/>
                                        <p:tgtEl>
                                          <p:spTgt spid="85"/>
                                        </p:tgtEl>
                                      </p:cBhvr>
                                    </p:animEffect>
                                    <p:anim calcmode="lin" valueType="num">
                                      <p:cBhvr>
                                        <p:cTn id="75" dur="1000" fill="hold"/>
                                        <p:tgtEl>
                                          <p:spTgt spid="85"/>
                                        </p:tgtEl>
                                        <p:attrNameLst>
                                          <p:attrName>ppt_x</p:attrName>
                                        </p:attrNameLst>
                                      </p:cBhvr>
                                      <p:tavLst>
                                        <p:tav tm="0">
                                          <p:val>
                                            <p:strVal val="#ppt_x"/>
                                          </p:val>
                                        </p:tav>
                                        <p:tav tm="100000">
                                          <p:val>
                                            <p:strVal val="#ppt_x"/>
                                          </p:val>
                                        </p:tav>
                                      </p:tavLst>
                                    </p:anim>
                                    <p:anim calcmode="lin" valueType="num">
                                      <p:cBhvr>
                                        <p:cTn id="76"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8" grpId="0" animBg="1"/>
      <p:bldP spid="69" grpId="0"/>
      <p:bldP spid="7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D:\d drive\MJ WORK\Pooja mam (physics)\State board\10th State\REFRACTION OF LIGHT\raw\238197_fon_tekstura_goluboj_2560x1600_www.Gde-Fon.com.jpg"/>
          <p:cNvPicPr>
            <a:picLocks noChangeArrowheads="1"/>
          </p:cNvPicPr>
          <p:nvPr/>
        </p:nvPicPr>
        <p:blipFill rotWithShape="1">
          <a:blip r:embed="rId2">
            <a:extLst>
              <a:ext uri="{28A0092B-C50C-407E-A947-70E740481C1C}">
                <a14:useLocalDpi xmlns:a14="http://schemas.microsoft.com/office/drawing/2010/main" val="0"/>
              </a:ext>
            </a:extLst>
          </a:blip>
          <a:srcRect b="4400"/>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152400" y="984330"/>
            <a:ext cx="4358640" cy="860266"/>
          </a:xfrm>
          <a:prstGeom prst="rect">
            <a:avLst/>
          </a:prstGeom>
          <a:noFill/>
          <a:ln w="19050">
            <a:gradFill flip="none" rotWithShape="1">
              <a:gsLst>
                <a:gs pos="0">
                  <a:schemeClr val="bg1"/>
                </a:gs>
                <a:gs pos="75000">
                  <a:schemeClr val="bg1">
                    <a:alpha val="0"/>
                  </a:scheme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prstClr val="white"/>
                </a:solidFill>
                <a:latin typeface="Aharoni" panose="02010803020104030203" pitchFamily="2" charset="-79"/>
                <a:cs typeface="Aharoni" panose="02010803020104030203" pitchFamily="2" charset="-79"/>
              </a:rPr>
              <a:t>Pencil appears to be broken in a beaker with water</a:t>
            </a:r>
          </a:p>
        </p:txBody>
      </p:sp>
      <p:sp>
        <p:nvSpPr>
          <p:cNvPr id="30" name="Rectangle 29"/>
          <p:cNvSpPr/>
          <p:nvPr/>
        </p:nvSpPr>
        <p:spPr>
          <a:xfrm>
            <a:off x="0" y="-2286"/>
            <a:ext cx="9144000" cy="51435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3" name="Picture 7" descr="D:\d drive\MJ WORK\Pooja mam (physics)\State board\10th State\REFRACTION OF LIGHT\raw\GlitchSimplifiedWoodenTab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5750" y="3549609"/>
            <a:ext cx="7557024" cy="265784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D:\d drive\MJ WORK\Pooja mam (physics)\State board\10th State\REFRACTION OF LIGHT\raw\2beak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9350" y="1581150"/>
            <a:ext cx="3723091" cy="301251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52716" b="87380" l="31470" r="68371">
                        <a14:foregroundMark x1="48882" y1="65016" x2="53834" y2="72204"/>
                        <a14:foregroundMark x1="42013" y1="66773" x2="46645" y2="68211"/>
                      </a14:backgroundRemoval>
                    </a14:imgEffect>
                  </a14:imgLayer>
                </a14:imgProps>
              </a:ext>
              <a:ext uri="{28A0092B-C50C-407E-A947-70E740481C1C}">
                <a14:useLocalDpi xmlns:a14="http://schemas.microsoft.com/office/drawing/2010/main" val="0"/>
              </a:ext>
            </a:extLst>
          </a:blip>
          <a:srcRect l="31940" t="52855" r="31940" b="12963"/>
          <a:stretch/>
        </p:blipFill>
        <p:spPr>
          <a:xfrm rot="2161620" flipH="1">
            <a:off x="4980382" y="352898"/>
            <a:ext cx="742988" cy="703122"/>
          </a:xfrm>
          <a:prstGeom prst="rect">
            <a:avLst/>
          </a:prstGeom>
        </p:spPr>
      </p:pic>
      <p:pic>
        <p:nvPicPr>
          <p:cNvPr id="3074" name="Picture 2" descr="D:\d drive\MJ WORK\Pooja mam (physics)\State board\10th State\REFRACTION OF LIGHT\raw\Pencil_PNG_Clip_Art-122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155180" y="864772"/>
            <a:ext cx="2286510" cy="347472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d drive\MJ WORK\Pooja mam (physics)\State board\10th State\REFRACTION OF LIGHT\raw\Pencil appears to be broken in a beaker with wate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6154225" y="862016"/>
            <a:ext cx="2286513" cy="34747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p:cNvPicPr>
            <a:picLocks noChangeAspect="1" noChangeArrowheads="1"/>
          </p:cNvPicPr>
          <p:nvPr/>
        </p:nvPicPr>
        <p:blipFill rotWithShape="1">
          <a:blip r:embed="rId9">
            <a:extLst>
              <a:ext uri="{28A0092B-C50C-407E-A947-70E740481C1C}">
                <a14:useLocalDpi xmlns:a14="http://schemas.microsoft.com/office/drawing/2010/main" val="0"/>
              </a:ext>
            </a:extLst>
          </a:blip>
          <a:srcRect l="10386" t="23244" r="8733" b="7177"/>
          <a:stretch/>
        </p:blipFill>
        <p:spPr bwMode="auto">
          <a:xfrm>
            <a:off x="5353051" y="2476500"/>
            <a:ext cx="3000374" cy="1885950"/>
          </a:xfrm>
          <a:prstGeom prst="rect">
            <a:avLst/>
          </a:prstGeom>
          <a:noFill/>
          <a:effectLst>
            <a:glow>
              <a:srgbClr val="0066FF"/>
            </a:glow>
          </a:effectLst>
          <a:extLst>
            <a:ext uri="{909E8E84-426E-40DD-AFC4-6F175D3DCCD1}">
              <a14:hiddenFill xmlns:a14="http://schemas.microsoft.com/office/drawing/2010/main">
                <a:solidFill>
                  <a:srgbClr val="FFFFFF"/>
                </a:solidFill>
              </a14:hiddenFill>
            </a:ext>
          </a:extLst>
        </p:spPr>
      </p:pic>
      <p:sp>
        <p:nvSpPr>
          <p:cNvPr id="7" name="Arc 6"/>
          <p:cNvSpPr/>
          <p:nvPr/>
        </p:nvSpPr>
        <p:spPr>
          <a:xfrm>
            <a:off x="5259578" y="1738313"/>
            <a:ext cx="3182112" cy="320040"/>
          </a:xfrm>
          <a:prstGeom prst="arc">
            <a:avLst>
              <a:gd name="adj1" fmla="val 21275779"/>
              <a:gd name="adj2" fmla="val 211509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31" name="Straight Connector 30"/>
          <p:cNvCxnSpPr/>
          <p:nvPr/>
        </p:nvCxnSpPr>
        <p:spPr>
          <a:xfrm flipV="1">
            <a:off x="6740525" y="2633663"/>
            <a:ext cx="104775" cy="1524000"/>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6502400" y="2624138"/>
            <a:ext cx="240817" cy="1547813"/>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56730" y="2266950"/>
            <a:ext cx="0" cy="1076545"/>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509056" y="2266950"/>
            <a:ext cx="0" cy="1143000"/>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5526664" y="1228863"/>
            <a:ext cx="971158" cy="1390968"/>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5887669" y="637765"/>
            <a:ext cx="957631" cy="2014948"/>
          </a:xfrm>
          <a:prstGeom prst="line">
            <a:avLst/>
          </a:prstGeom>
          <a:ln w="28575">
            <a:solidFill>
              <a:srgbClr val="FF00FF"/>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809126" y="3625850"/>
            <a:ext cx="3542570" cy="0"/>
          </a:xfrm>
          <a:prstGeom prst="straightConnector1">
            <a:avLst/>
          </a:prstGeom>
          <a:ln w="38100">
            <a:solidFill>
              <a:srgbClr val="FFFF00"/>
            </a:solidFill>
            <a:headEnd type="none" w="med" len="med"/>
            <a:tailEnd type="triangle" w="med" len="med"/>
          </a:ln>
          <a:effectLst>
            <a:glow>
              <a:schemeClr val="tx1"/>
            </a:glo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765740" y="4060282"/>
            <a:ext cx="4027173" cy="0"/>
          </a:xfrm>
          <a:prstGeom prst="straightConnector1">
            <a:avLst/>
          </a:prstGeom>
          <a:ln w="38100">
            <a:solidFill>
              <a:srgbClr val="FFFF00"/>
            </a:solidFill>
            <a:headEnd type="none" w="med" len="med"/>
            <a:tailEnd type="triangle" w="med" len="med"/>
          </a:ln>
          <a:effectLst>
            <a:glow>
              <a:schemeClr val="tx1"/>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57200" y="3427349"/>
            <a:ext cx="2351926" cy="400110"/>
          </a:xfrm>
          <a:prstGeom prst="rect">
            <a:avLst/>
          </a:prstGeom>
          <a:noFill/>
          <a:effectLst>
            <a:softEdge rad="63500"/>
          </a:effectLst>
        </p:spPr>
        <p:txBody>
          <a:bodyPr wrap="none">
            <a:spAutoFit/>
          </a:bodyPr>
          <a:lstStyle/>
          <a:p>
            <a:r>
              <a:rPr lang="en-US" sz="20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Apparent Position</a:t>
            </a:r>
          </a:p>
        </p:txBody>
      </p:sp>
      <p:sp>
        <p:nvSpPr>
          <p:cNvPr id="23" name="Rectangle 22"/>
          <p:cNvSpPr/>
          <p:nvPr/>
        </p:nvSpPr>
        <p:spPr>
          <a:xfrm>
            <a:off x="815780" y="3843279"/>
            <a:ext cx="1984570" cy="400110"/>
          </a:xfrm>
          <a:prstGeom prst="rect">
            <a:avLst/>
          </a:prstGeom>
          <a:noFill/>
          <a:effectLst>
            <a:softEdge rad="63500"/>
          </a:effectLst>
        </p:spPr>
        <p:txBody>
          <a:bodyPr wrap="square">
            <a:spAutoFit/>
          </a:bodyPr>
          <a:lstStyle/>
          <a:p>
            <a:r>
              <a:rPr lang="en-US" sz="20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Actual position </a:t>
            </a:r>
          </a:p>
        </p:txBody>
      </p:sp>
      <p:sp>
        <p:nvSpPr>
          <p:cNvPr id="2" name="Rectangle 1"/>
          <p:cNvSpPr/>
          <p:nvPr/>
        </p:nvSpPr>
        <p:spPr>
          <a:xfrm>
            <a:off x="150176" y="1995785"/>
            <a:ext cx="4898074" cy="923330"/>
          </a:xfrm>
          <a:prstGeom prst="rect">
            <a:avLst/>
          </a:prstGeom>
        </p:spPr>
        <p:txBody>
          <a:bodyPr wrap="square">
            <a:spAutoFit/>
          </a:bodyPr>
          <a:lstStyle/>
          <a:p>
            <a:r>
              <a:rPr lang="en-US" b="1" dirty="0" smtClean="0">
                <a:solidFill>
                  <a:schemeClr val="bg1"/>
                </a:solidFill>
                <a:effectLst>
                  <a:outerShdw blurRad="38100" dist="38100" dir="2700000" algn="tl">
                    <a:srgbClr val="000000">
                      <a:alpha val="43137"/>
                    </a:srgbClr>
                  </a:outerShdw>
                </a:effectLst>
              </a:rPr>
              <a:t>THUS, BECAUSE OF THE REFRACTION OF LIGHT COMING FROM THE PART OF THE PENCIL THAT IS UNDER WATER, THE PENCIL APPEAR BEND.</a:t>
            </a:r>
            <a:endParaRPr 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26030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44000">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14:bounceEnd="44000">
                                          <p:cBhvr additive="base">
                                            <p:cTn id="7" dur="500" fill="hold"/>
                                            <p:tgtEl>
                                              <p:spTgt spid="26"/>
                                            </p:tgtEl>
                                            <p:attrNameLst>
                                              <p:attrName>ppt_x</p:attrName>
                                            </p:attrNameLst>
                                          </p:cBhvr>
                                          <p:tavLst>
                                            <p:tav tm="0">
                                              <p:val>
                                                <p:strVal val="0-#ppt_w/2"/>
                                              </p:val>
                                            </p:tav>
                                            <p:tav tm="100000">
                                              <p:val>
                                                <p:strVal val="#ppt_x"/>
                                              </p:val>
                                            </p:tav>
                                          </p:tavLst>
                                        </p:anim>
                                        <p:anim calcmode="lin" valueType="num" p14:bounceEnd="44000">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054"/>
                                            </p:tgtEl>
                                            <p:attrNameLst>
                                              <p:attrName>style.visibility</p:attrName>
                                            </p:attrNameLst>
                                          </p:cBhvr>
                                          <p:to>
                                            <p:strVal val="visible"/>
                                          </p:to>
                                        </p:set>
                                        <p:animEffect transition="in" filter="wipe(down)">
                                          <p:cBhvr>
                                            <p:cTn id="21" dur="2250"/>
                                            <p:tgtEl>
                                              <p:spTgt spid="205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5"/>
                                            </p:tgtEl>
                                            <p:attrNameLst>
                                              <p:attrName>style.visibility</p:attrName>
                                            </p:attrNameLst>
                                          </p:cBhvr>
                                          <p:to>
                                            <p:strVal val="visible"/>
                                          </p:to>
                                        </p:set>
                                        <p:animEffect transition="in" filter="fade">
                                          <p:cBhvr>
                                            <p:cTn id="26" dur="250"/>
                                            <p:tgtEl>
                                              <p:spTgt spid="3075"/>
                                            </p:tgtEl>
                                          </p:cBhvr>
                                        </p:animEffect>
                                      </p:childTnLst>
                                    </p:cTn>
                                  </p:par>
                                  <p:par>
                                    <p:cTn id="27" presetID="10" presetClass="exit" presetSubtype="0" fill="hold" nodeType="withEffect">
                                      <p:stCondLst>
                                        <p:cond delay="250"/>
                                      </p:stCondLst>
                                      <p:childTnLst>
                                        <p:animEffect transition="out" filter="fade">
                                          <p:cBhvr>
                                            <p:cTn id="28" dur="250"/>
                                            <p:tgtEl>
                                              <p:spTgt spid="3074"/>
                                            </p:tgtEl>
                                          </p:cBhvr>
                                        </p:animEffect>
                                        <p:set>
                                          <p:cBhvr>
                                            <p:cTn id="29" dur="1" fill="hold">
                                              <p:stCondLst>
                                                <p:cond delay="249"/>
                                              </p:stCondLst>
                                            </p:cTn>
                                            <p:tgtEl>
                                              <p:spTgt spid="307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down)">
                                          <p:cBhvr>
                                            <p:cTn id="34" dur="500"/>
                                            <p:tgtEl>
                                              <p:spTgt spid="31"/>
                                            </p:tgtEl>
                                          </p:cBhvr>
                                        </p:animEffect>
                                      </p:childTnLst>
                                    </p:cTn>
                                  </p:par>
                                  <p:par>
                                    <p:cTn id="35" presetID="22" presetClass="entr" presetSubtype="4"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up)">
                                          <p:cBhvr>
                                            <p:cTn id="42" dur="500"/>
                                            <p:tgtEl>
                                              <p:spTgt spid="33"/>
                                            </p:tgtEl>
                                          </p:cBhvr>
                                        </p:animEffect>
                                      </p:childTnLst>
                                    </p:cTn>
                                  </p:par>
                                  <p:par>
                                    <p:cTn id="43" presetID="22" presetClass="entr" presetSubtype="1"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up)">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down)">
                                          <p:cBhvr>
                                            <p:cTn id="50" dur="500"/>
                                            <p:tgtEl>
                                              <p:spTgt spid="38"/>
                                            </p:tgtEl>
                                          </p:cBhvr>
                                        </p:animEffect>
                                      </p:childTnLst>
                                    </p:cTn>
                                  </p:par>
                                  <p:par>
                                    <p:cTn id="51" presetID="22" presetClass="entr" presetSubtype="4"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down)">
                                          <p:cBhvr>
                                            <p:cTn id="53" dur="50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right)">
                                          <p:cBhvr>
                                            <p:cTn id="58" dur="500"/>
                                            <p:tgtEl>
                                              <p:spTgt spid="19"/>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500" fill="hold"/>
                                            <p:tgtEl>
                                              <p:spTgt spid="22"/>
                                            </p:tgtEl>
                                            <p:attrNameLst>
                                              <p:attrName>ppt_w</p:attrName>
                                            </p:attrNameLst>
                                          </p:cBhvr>
                                          <p:tavLst>
                                            <p:tav tm="0">
                                              <p:val>
                                                <p:fltVal val="0"/>
                                              </p:val>
                                            </p:tav>
                                            <p:tav tm="100000">
                                              <p:val>
                                                <p:strVal val="#ppt_w"/>
                                              </p:val>
                                            </p:tav>
                                          </p:tavLst>
                                        </p:anim>
                                        <p:anim calcmode="lin" valueType="num">
                                          <p:cBhvr>
                                            <p:cTn id="62" dur="500" fill="hold"/>
                                            <p:tgtEl>
                                              <p:spTgt spid="22"/>
                                            </p:tgtEl>
                                            <p:attrNameLst>
                                              <p:attrName>ppt_h</p:attrName>
                                            </p:attrNameLst>
                                          </p:cBhvr>
                                          <p:tavLst>
                                            <p:tav tm="0">
                                              <p:val>
                                                <p:fltVal val="0"/>
                                              </p:val>
                                            </p:tav>
                                            <p:tav tm="100000">
                                              <p:val>
                                                <p:strVal val="#ppt_h"/>
                                              </p:val>
                                            </p:tav>
                                          </p:tavLst>
                                        </p:anim>
                                        <p:animEffect transition="in" filter="fade">
                                          <p:cBhvr>
                                            <p:cTn id="63" dur="500"/>
                                            <p:tgtEl>
                                              <p:spTgt spid="22"/>
                                            </p:tgtEl>
                                          </p:cBhvr>
                                        </p:animEffect>
                                      </p:childTnLst>
                                    </p:cTn>
                                  </p:par>
                                  <p:par>
                                    <p:cTn id="64" presetID="6" presetClass="emph" presetSubtype="0" repeatCount="indefinite" autoRev="1" fill="hold" grpId="1" nodeType="withEffect">
                                      <p:stCondLst>
                                        <p:cond delay="200"/>
                                      </p:stCondLst>
                                      <p:endCondLst>
                                        <p:cond evt="onNext" delay="0">
                                          <p:tgtEl>
                                            <p:sldTgt/>
                                          </p:tgtEl>
                                        </p:cond>
                                      </p:endCondLst>
                                      <p:childTnLst>
                                        <p:animScale>
                                          <p:cBhvr>
                                            <p:cTn id="65" dur="1000" fill="hold"/>
                                            <p:tgtEl>
                                              <p:spTgt spid="22"/>
                                            </p:tgtEl>
                                          </p:cBhvr>
                                          <p:by x="110000" y="110000"/>
                                        </p:animScale>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right)">
                                          <p:cBhvr>
                                            <p:cTn id="70" dur="500"/>
                                            <p:tgtEl>
                                              <p:spTgt spid="21"/>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p:cTn id="73" dur="500" fill="hold"/>
                                            <p:tgtEl>
                                              <p:spTgt spid="23"/>
                                            </p:tgtEl>
                                            <p:attrNameLst>
                                              <p:attrName>ppt_w</p:attrName>
                                            </p:attrNameLst>
                                          </p:cBhvr>
                                          <p:tavLst>
                                            <p:tav tm="0">
                                              <p:val>
                                                <p:fltVal val="0"/>
                                              </p:val>
                                            </p:tav>
                                            <p:tav tm="100000">
                                              <p:val>
                                                <p:strVal val="#ppt_w"/>
                                              </p:val>
                                            </p:tav>
                                          </p:tavLst>
                                        </p:anim>
                                        <p:anim calcmode="lin" valueType="num">
                                          <p:cBhvr>
                                            <p:cTn id="74" dur="500" fill="hold"/>
                                            <p:tgtEl>
                                              <p:spTgt spid="23"/>
                                            </p:tgtEl>
                                            <p:attrNameLst>
                                              <p:attrName>ppt_h</p:attrName>
                                            </p:attrNameLst>
                                          </p:cBhvr>
                                          <p:tavLst>
                                            <p:tav tm="0">
                                              <p:val>
                                                <p:fltVal val="0"/>
                                              </p:val>
                                            </p:tav>
                                            <p:tav tm="100000">
                                              <p:val>
                                                <p:strVal val="#ppt_h"/>
                                              </p:val>
                                            </p:tav>
                                          </p:tavLst>
                                        </p:anim>
                                        <p:animEffect transition="in" filter="fade">
                                          <p:cBhvr>
                                            <p:cTn id="75" dur="500"/>
                                            <p:tgtEl>
                                              <p:spTgt spid="23"/>
                                            </p:tgtEl>
                                          </p:cBhvr>
                                        </p:animEffect>
                                      </p:childTnLst>
                                    </p:cTn>
                                  </p:par>
                                  <p:par>
                                    <p:cTn id="76" presetID="6" presetClass="emph" presetSubtype="0" repeatCount="indefinite" autoRev="1" fill="hold" grpId="1" nodeType="withEffect">
                                      <p:stCondLst>
                                        <p:cond delay="200"/>
                                      </p:stCondLst>
                                      <p:endCondLst>
                                        <p:cond evt="onNext" delay="0">
                                          <p:tgtEl>
                                            <p:sldTgt/>
                                          </p:tgtEl>
                                        </p:cond>
                                      </p:endCondLst>
                                      <p:childTnLst>
                                        <p:animScale>
                                          <p:cBhvr>
                                            <p:cTn id="77" dur="1000" fill="hold"/>
                                            <p:tgtEl>
                                              <p:spTgt spid="23"/>
                                            </p:tgtEl>
                                          </p:cBhvr>
                                          <p:by x="110000" y="110000"/>
                                        </p:animScale>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
                                            </p:tgtEl>
                                            <p:attrNameLst>
                                              <p:attrName>style.visibility</p:attrName>
                                            </p:attrNameLst>
                                          </p:cBhvr>
                                          <p:to>
                                            <p:strVal val="visible"/>
                                          </p:to>
                                        </p:set>
                                        <p:animEffect transition="in" filter="wipe(left)">
                                          <p:cBhvr>
                                            <p:cTn id="8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animBg="1"/>
          <p:bldP spid="22" grpId="0"/>
          <p:bldP spid="22" grpId="1"/>
          <p:bldP spid="23" grpId="0"/>
          <p:bldP spid="23" grpId="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054"/>
                                            </p:tgtEl>
                                            <p:attrNameLst>
                                              <p:attrName>style.visibility</p:attrName>
                                            </p:attrNameLst>
                                          </p:cBhvr>
                                          <p:to>
                                            <p:strVal val="visible"/>
                                          </p:to>
                                        </p:set>
                                        <p:animEffect transition="in" filter="wipe(down)">
                                          <p:cBhvr>
                                            <p:cTn id="21" dur="2250"/>
                                            <p:tgtEl>
                                              <p:spTgt spid="205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5"/>
                                            </p:tgtEl>
                                            <p:attrNameLst>
                                              <p:attrName>style.visibility</p:attrName>
                                            </p:attrNameLst>
                                          </p:cBhvr>
                                          <p:to>
                                            <p:strVal val="visible"/>
                                          </p:to>
                                        </p:set>
                                        <p:animEffect transition="in" filter="fade">
                                          <p:cBhvr>
                                            <p:cTn id="26" dur="250"/>
                                            <p:tgtEl>
                                              <p:spTgt spid="3075"/>
                                            </p:tgtEl>
                                          </p:cBhvr>
                                        </p:animEffect>
                                      </p:childTnLst>
                                    </p:cTn>
                                  </p:par>
                                  <p:par>
                                    <p:cTn id="27" presetID="10" presetClass="exit" presetSubtype="0" fill="hold" nodeType="withEffect">
                                      <p:stCondLst>
                                        <p:cond delay="250"/>
                                      </p:stCondLst>
                                      <p:childTnLst>
                                        <p:animEffect transition="out" filter="fade">
                                          <p:cBhvr>
                                            <p:cTn id="28" dur="250"/>
                                            <p:tgtEl>
                                              <p:spTgt spid="3074"/>
                                            </p:tgtEl>
                                          </p:cBhvr>
                                        </p:animEffect>
                                        <p:set>
                                          <p:cBhvr>
                                            <p:cTn id="29" dur="1" fill="hold">
                                              <p:stCondLst>
                                                <p:cond delay="249"/>
                                              </p:stCondLst>
                                            </p:cTn>
                                            <p:tgtEl>
                                              <p:spTgt spid="307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down)">
                                          <p:cBhvr>
                                            <p:cTn id="34" dur="500"/>
                                            <p:tgtEl>
                                              <p:spTgt spid="31"/>
                                            </p:tgtEl>
                                          </p:cBhvr>
                                        </p:animEffect>
                                      </p:childTnLst>
                                    </p:cTn>
                                  </p:par>
                                  <p:par>
                                    <p:cTn id="35" presetID="22" presetClass="entr" presetSubtype="4"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up)">
                                          <p:cBhvr>
                                            <p:cTn id="42" dur="500"/>
                                            <p:tgtEl>
                                              <p:spTgt spid="33"/>
                                            </p:tgtEl>
                                          </p:cBhvr>
                                        </p:animEffect>
                                      </p:childTnLst>
                                    </p:cTn>
                                  </p:par>
                                  <p:par>
                                    <p:cTn id="43" presetID="22" presetClass="entr" presetSubtype="1"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up)">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down)">
                                          <p:cBhvr>
                                            <p:cTn id="50" dur="500"/>
                                            <p:tgtEl>
                                              <p:spTgt spid="38"/>
                                            </p:tgtEl>
                                          </p:cBhvr>
                                        </p:animEffect>
                                      </p:childTnLst>
                                    </p:cTn>
                                  </p:par>
                                  <p:par>
                                    <p:cTn id="51" presetID="22" presetClass="entr" presetSubtype="4"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down)">
                                          <p:cBhvr>
                                            <p:cTn id="53" dur="500"/>
                                            <p:tgtEl>
                                              <p:spTgt spid="3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right)">
                                          <p:cBhvr>
                                            <p:cTn id="58" dur="500"/>
                                            <p:tgtEl>
                                              <p:spTgt spid="19"/>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500" fill="hold"/>
                                            <p:tgtEl>
                                              <p:spTgt spid="22"/>
                                            </p:tgtEl>
                                            <p:attrNameLst>
                                              <p:attrName>ppt_w</p:attrName>
                                            </p:attrNameLst>
                                          </p:cBhvr>
                                          <p:tavLst>
                                            <p:tav tm="0">
                                              <p:val>
                                                <p:fltVal val="0"/>
                                              </p:val>
                                            </p:tav>
                                            <p:tav tm="100000">
                                              <p:val>
                                                <p:strVal val="#ppt_w"/>
                                              </p:val>
                                            </p:tav>
                                          </p:tavLst>
                                        </p:anim>
                                        <p:anim calcmode="lin" valueType="num">
                                          <p:cBhvr>
                                            <p:cTn id="62" dur="500" fill="hold"/>
                                            <p:tgtEl>
                                              <p:spTgt spid="22"/>
                                            </p:tgtEl>
                                            <p:attrNameLst>
                                              <p:attrName>ppt_h</p:attrName>
                                            </p:attrNameLst>
                                          </p:cBhvr>
                                          <p:tavLst>
                                            <p:tav tm="0">
                                              <p:val>
                                                <p:fltVal val="0"/>
                                              </p:val>
                                            </p:tav>
                                            <p:tav tm="100000">
                                              <p:val>
                                                <p:strVal val="#ppt_h"/>
                                              </p:val>
                                            </p:tav>
                                          </p:tavLst>
                                        </p:anim>
                                        <p:animEffect transition="in" filter="fade">
                                          <p:cBhvr>
                                            <p:cTn id="63" dur="500"/>
                                            <p:tgtEl>
                                              <p:spTgt spid="22"/>
                                            </p:tgtEl>
                                          </p:cBhvr>
                                        </p:animEffect>
                                      </p:childTnLst>
                                    </p:cTn>
                                  </p:par>
                                  <p:par>
                                    <p:cTn id="64" presetID="6" presetClass="emph" presetSubtype="0" repeatCount="indefinite" autoRev="1" fill="hold" grpId="1" nodeType="withEffect">
                                      <p:stCondLst>
                                        <p:cond delay="200"/>
                                      </p:stCondLst>
                                      <p:endCondLst>
                                        <p:cond evt="onNext" delay="0">
                                          <p:tgtEl>
                                            <p:sldTgt/>
                                          </p:tgtEl>
                                        </p:cond>
                                      </p:endCondLst>
                                      <p:childTnLst>
                                        <p:animScale>
                                          <p:cBhvr>
                                            <p:cTn id="65" dur="1000" fill="hold"/>
                                            <p:tgtEl>
                                              <p:spTgt spid="22"/>
                                            </p:tgtEl>
                                          </p:cBhvr>
                                          <p:by x="110000" y="110000"/>
                                        </p:animScale>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right)">
                                          <p:cBhvr>
                                            <p:cTn id="70" dur="500"/>
                                            <p:tgtEl>
                                              <p:spTgt spid="21"/>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p:cTn id="73" dur="500" fill="hold"/>
                                            <p:tgtEl>
                                              <p:spTgt spid="23"/>
                                            </p:tgtEl>
                                            <p:attrNameLst>
                                              <p:attrName>ppt_w</p:attrName>
                                            </p:attrNameLst>
                                          </p:cBhvr>
                                          <p:tavLst>
                                            <p:tav tm="0">
                                              <p:val>
                                                <p:fltVal val="0"/>
                                              </p:val>
                                            </p:tav>
                                            <p:tav tm="100000">
                                              <p:val>
                                                <p:strVal val="#ppt_w"/>
                                              </p:val>
                                            </p:tav>
                                          </p:tavLst>
                                        </p:anim>
                                        <p:anim calcmode="lin" valueType="num">
                                          <p:cBhvr>
                                            <p:cTn id="74" dur="500" fill="hold"/>
                                            <p:tgtEl>
                                              <p:spTgt spid="23"/>
                                            </p:tgtEl>
                                            <p:attrNameLst>
                                              <p:attrName>ppt_h</p:attrName>
                                            </p:attrNameLst>
                                          </p:cBhvr>
                                          <p:tavLst>
                                            <p:tav tm="0">
                                              <p:val>
                                                <p:fltVal val="0"/>
                                              </p:val>
                                            </p:tav>
                                            <p:tav tm="100000">
                                              <p:val>
                                                <p:strVal val="#ppt_h"/>
                                              </p:val>
                                            </p:tav>
                                          </p:tavLst>
                                        </p:anim>
                                        <p:animEffect transition="in" filter="fade">
                                          <p:cBhvr>
                                            <p:cTn id="75" dur="500"/>
                                            <p:tgtEl>
                                              <p:spTgt spid="23"/>
                                            </p:tgtEl>
                                          </p:cBhvr>
                                        </p:animEffect>
                                      </p:childTnLst>
                                    </p:cTn>
                                  </p:par>
                                  <p:par>
                                    <p:cTn id="76" presetID="6" presetClass="emph" presetSubtype="0" repeatCount="indefinite" autoRev="1" fill="hold" grpId="1" nodeType="withEffect">
                                      <p:stCondLst>
                                        <p:cond delay="200"/>
                                      </p:stCondLst>
                                      <p:endCondLst>
                                        <p:cond evt="onNext" delay="0">
                                          <p:tgtEl>
                                            <p:sldTgt/>
                                          </p:tgtEl>
                                        </p:cond>
                                      </p:endCondLst>
                                      <p:childTnLst>
                                        <p:animScale>
                                          <p:cBhvr>
                                            <p:cTn id="77" dur="1000" fill="hold"/>
                                            <p:tgtEl>
                                              <p:spTgt spid="23"/>
                                            </p:tgtEl>
                                          </p:cBhvr>
                                          <p:by x="110000" y="110000"/>
                                        </p:animScale>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
                                            </p:tgtEl>
                                            <p:attrNameLst>
                                              <p:attrName>style.visibility</p:attrName>
                                            </p:attrNameLst>
                                          </p:cBhvr>
                                          <p:to>
                                            <p:strVal val="visible"/>
                                          </p:to>
                                        </p:set>
                                        <p:animEffect transition="in" filter="wipe(left)">
                                          <p:cBhvr>
                                            <p:cTn id="8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animBg="1"/>
          <p:bldP spid="22" grpId="0"/>
          <p:bldP spid="22" grpId="1"/>
          <p:bldP spid="23" grpId="0"/>
          <p:bldP spid="23" grpId="1"/>
          <p:bldP spid="2"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 drive\MJ WORK\Pooja mam (physics)\State board\10th State\Gravitation\bg_site.pn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b="3571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p:cNvSpPr/>
          <p:nvPr/>
        </p:nvSpPr>
        <p:spPr>
          <a:xfrm>
            <a:off x="4575614" y="914400"/>
            <a:ext cx="4136586" cy="3979440"/>
          </a:xfrm>
          <a:prstGeom prst="rect">
            <a:avLst/>
          </a:prstGeom>
          <a:gradFill flip="none" rotWithShape="1">
            <a:gsLst>
              <a:gs pos="0">
                <a:srgbClr val="00B0F0"/>
              </a:gs>
              <a:gs pos="99000">
                <a:schemeClr val="bg1">
                  <a:alpha val="0"/>
                </a:schemeClr>
              </a:gs>
              <a:gs pos="84000">
                <a:schemeClr val="bg1">
                  <a:alpha val="31000"/>
                </a:schemeClr>
              </a:gs>
            </a:gsLst>
            <a:lin ang="54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ctangle 2"/>
          <p:cNvSpPr/>
          <p:nvPr/>
        </p:nvSpPr>
        <p:spPr>
          <a:xfrm>
            <a:off x="651466" y="687685"/>
            <a:ext cx="2555094" cy="53457"/>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p:nvSpPr>
        <p:spPr>
          <a:xfrm>
            <a:off x="486150" y="281285"/>
            <a:ext cx="2885726" cy="461665"/>
          </a:xfrm>
          <a:prstGeom prst="rect">
            <a:avLst/>
          </a:prstGeom>
        </p:spPr>
        <p:txBody>
          <a:bodyPr wrap="none">
            <a:spAutoFit/>
          </a:bodyPr>
          <a:lstStyle/>
          <a:p>
            <a:pPr algn="ctr">
              <a:defRPr/>
            </a:pPr>
            <a:r>
              <a:rPr lang="en-US" sz="2400"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REFRACTIVE INDEX</a:t>
            </a:r>
            <a:endParaRPr lang="en-US" sz="24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5" name="Rectangle 4"/>
          <p:cNvSpPr/>
          <p:nvPr/>
        </p:nvSpPr>
        <p:spPr>
          <a:xfrm>
            <a:off x="1340836" y="2293260"/>
            <a:ext cx="3086734" cy="1904920"/>
          </a:xfrm>
          <a:prstGeom prst="rect">
            <a:avLst/>
          </a:prstGeom>
          <a:solidFill>
            <a:schemeClr val="bg1">
              <a:lumMod val="65000"/>
              <a:alpha val="76000"/>
            </a:schemeClr>
          </a:solidFill>
          <a:ln w="12700" cap="flat" cmpd="sng" algn="ctr">
            <a:solidFill>
              <a:schemeClr val="tx1"/>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endParaRPr lang="en-US" kern="0">
              <a:solidFill>
                <a:prstClr val="white"/>
              </a:solidFill>
              <a:latin typeface="Bookman Old Style" panose="02050604050505020204" pitchFamily="18" charset="0"/>
            </a:endParaRPr>
          </a:p>
        </p:txBody>
      </p:sp>
      <p:sp>
        <p:nvSpPr>
          <p:cNvPr id="6" name="TextBox 5"/>
          <p:cNvSpPr txBox="1">
            <a:spLocks noChangeArrowheads="1"/>
          </p:cNvSpPr>
          <p:nvPr/>
        </p:nvSpPr>
        <p:spPr bwMode="auto">
          <a:xfrm>
            <a:off x="3790460" y="1952944"/>
            <a:ext cx="545703" cy="323165"/>
          </a:xfrm>
          <a:prstGeom prst="rect">
            <a:avLst/>
          </a:prstGeom>
          <a:noFill/>
          <a:ln w="9525">
            <a:noFill/>
            <a:miter lim="800000"/>
            <a:headEnd/>
            <a:tailEnd/>
          </a:ln>
        </p:spPr>
        <p:txBody>
          <a:bodyPr wrap="square">
            <a:spAutoFit/>
          </a:bodyPr>
          <a:lstStyle/>
          <a:p>
            <a:r>
              <a:rPr lang="en-US" sz="1500" b="1" dirty="0">
                <a:solidFill>
                  <a:srgbClr val="FF99CC"/>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air</a:t>
            </a:r>
          </a:p>
        </p:txBody>
      </p:sp>
      <p:sp>
        <p:nvSpPr>
          <p:cNvPr id="7" name="TextBox 6"/>
          <p:cNvSpPr txBox="1">
            <a:spLocks noChangeArrowheads="1"/>
          </p:cNvSpPr>
          <p:nvPr/>
        </p:nvSpPr>
        <p:spPr bwMode="auto">
          <a:xfrm>
            <a:off x="3740146" y="2274570"/>
            <a:ext cx="646331" cy="323165"/>
          </a:xfrm>
          <a:prstGeom prst="rect">
            <a:avLst/>
          </a:prstGeom>
          <a:noFill/>
          <a:ln w="9525">
            <a:noFill/>
            <a:miter lim="800000"/>
            <a:headEnd/>
            <a:tailEnd/>
          </a:ln>
        </p:spPr>
        <p:txBody>
          <a:bodyPr wrap="none">
            <a:spAutoFit/>
          </a:bodyPr>
          <a:lstStyle/>
          <a:p>
            <a:r>
              <a:rPr lang="en-US" sz="1500" b="1" dirty="0">
                <a:solidFill>
                  <a:srgbClr val="FF99CC"/>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glass</a:t>
            </a:r>
          </a:p>
        </p:txBody>
      </p:sp>
      <p:grpSp>
        <p:nvGrpSpPr>
          <p:cNvPr id="8" name="Group 15"/>
          <p:cNvGrpSpPr>
            <a:grpSpLocks/>
          </p:cNvGrpSpPr>
          <p:nvPr/>
        </p:nvGrpSpPr>
        <p:grpSpPr bwMode="auto">
          <a:xfrm>
            <a:off x="1710526" y="1114745"/>
            <a:ext cx="1166920" cy="1166920"/>
            <a:chOff x="609601" y="868539"/>
            <a:chExt cx="1295400" cy="1295400"/>
          </a:xfrm>
        </p:grpSpPr>
        <p:cxnSp>
          <p:nvCxnSpPr>
            <p:cNvPr id="9" name="Straight Connector 8"/>
            <p:cNvCxnSpPr/>
            <p:nvPr/>
          </p:nvCxnSpPr>
          <p:spPr>
            <a:xfrm rot="16200000" flipH="1">
              <a:off x="609601" y="868539"/>
              <a:ext cx="1295400" cy="12954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2400000">
              <a:off x="1214439" y="1516239"/>
              <a:ext cx="90487" cy="1587"/>
            </a:xfrm>
            <a:prstGeom prst="straightConnector1">
              <a:avLst/>
            </a:prstGeom>
            <a:ln w="254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1" name="Group 36"/>
          <p:cNvGrpSpPr>
            <a:grpSpLocks/>
          </p:cNvGrpSpPr>
          <p:nvPr/>
        </p:nvGrpSpPr>
        <p:grpSpPr bwMode="auto">
          <a:xfrm>
            <a:off x="2864838" y="2257106"/>
            <a:ext cx="755066" cy="1910545"/>
            <a:chOff x="1904522" y="2166564"/>
            <a:chExt cx="910513" cy="1755651"/>
          </a:xfrm>
        </p:grpSpPr>
        <p:cxnSp>
          <p:nvCxnSpPr>
            <p:cNvPr id="12" name="Straight Connector 11"/>
            <p:cNvCxnSpPr/>
            <p:nvPr/>
          </p:nvCxnSpPr>
          <p:spPr>
            <a:xfrm rot="16200000" flipH="1">
              <a:off x="1481953" y="2589133"/>
              <a:ext cx="1755651" cy="910513"/>
            </a:xfrm>
            <a:prstGeom prst="line">
              <a:avLst/>
            </a:prstGeom>
            <a:ln w="25400">
              <a:solidFill>
                <a:srgbClr val="FFFF00"/>
              </a:solidFill>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3540000">
              <a:off x="2369921" y="3146679"/>
              <a:ext cx="90674" cy="1725"/>
            </a:xfrm>
            <a:prstGeom prst="straightConnector1">
              <a:avLst/>
            </a:prstGeom>
            <a:ln w="254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flipH="1">
            <a:off x="2879123" y="1445210"/>
            <a:ext cx="0" cy="1604546"/>
          </a:xfrm>
          <a:prstGeom prst="line">
            <a:avLst/>
          </a:prstGeom>
          <a:ln w="38100">
            <a:solidFill>
              <a:srgbClr val="FF99CC"/>
            </a:solidFill>
            <a:prstDash val="sys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64989" y="2503170"/>
            <a:ext cx="920445" cy="323165"/>
          </a:xfrm>
          <a:prstGeom prst="rect">
            <a:avLst/>
          </a:prstGeom>
          <a:noFill/>
        </p:spPr>
        <p:txBody>
          <a:bodyPr wrap="none">
            <a:spAutoFit/>
          </a:bodyPr>
          <a:lstStyle/>
          <a:p>
            <a:pPr>
              <a:defRPr/>
            </a:pPr>
            <a:r>
              <a:rPr lang="en-US" sz="1500" b="1" dirty="0">
                <a:solidFill>
                  <a:srgbClr val="FFC0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(denser)</a:t>
            </a:r>
          </a:p>
        </p:txBody>
      </p:sp>
      <p:sp>
        <p:nvSpPr>
          <p:cNvPr id="16" name="TextBox 15"/>
          <p:cNvSpPr txBox="1"/>
          <p:nvPr/>
        </p:nvSpPr>
        <p:spPr>
          <a:xfrm>
            <a:off x="3641132" y="1648145"/>
            <a:ext cx="768159" cy="323165"/>
          </a:xfrm>
          <a:prstGeom prst="rect">
            <a:avLst/>
          </a:prstGeom>
          <a:noFill/>
        </p:spPr>
        <p:txBody>
          <a:bodyPr wrap="none">
            <a:spAutoFit/>
          </a:bodyPr>
          <a:lstStyle/>
          <a:p>
            <a:pPr>
              <a:defRPr/>
            </a:pPr>
            <a:r>
              <a:rPr lang="en-US" sz="1500" b="1" dirty="0">
                <a:solidFill>
                  <a:srgbClr val="FFC0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(rarer)</a:t>
            </a:r>
          </a:p>
        </p:txBody>
      </p:sp>
      <p:grpSp>
        <p:nvGrpSpPr>
          <p:cNvPr id="17" name="Group 16"/>
          <p:cNvGrpSpPr/>
          <p:nvPr/>
        </p:nvGrpSpPr>
        <p:grpSpPr>
          <a:xfrm>
            <a:off x="2821986" y="2234874"/>
            <a:ext cx="1577333" cy="1570200"/>
            <a:chOff x="6357950" y="2428868"/>
            <a:chExt cx="1751000" cy="1743082"/>
          </a:xfrm>
        </p:grpSpPr>
        <p:cxnSp>
          <p:nvCxnSpPr>
            <p:cNvPr id="18" name="Straight Connector 17"/>
            <p:cNvCxnSpPr/>
            <p:nvPr/>
          </p:nvCxnSpPr>
          <p:spPr bwMode="auto">
            <a:xfrm>
              <a:off x="6357950" y="2428868"/>
              <a:ext cx="1751000" cy="1743082"/>
            </a:xfrm>
            <a:prstGeom prst="line">
              <a:avLst/>
            </a:prstGeom>
            <a:ln w="25400">
              <a:solidFill>
                <a:srgbClr val="602E04"/>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bwMode="auto">
            <a:xfrm>
              <a:off x="7286644" y="3357563"/>
              <a:ext cx="71438" cy="71437"/>
            </a:xfrm>
            <a:prstGeom prst="straightConnector1">
              <a:avLst/>
            </a:prstGeom>
            <a:ln w="25400">
              <a:solidFill>
                <a:srgbClr val="602E04"/>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1402427" y="1066183"/>
            <a:ext cx="322524" cy="369332"/>
          </a:xfrm>
          <a:prstGeom prst="rect">
            <a:avLst/>
          </a:prstGeom>
          <a:noFill/>
        </p:spPr>
        <p:txBody>
          <a:bodyPr wrap="none" rtlCol="0">
            <a:spAutoFit/>
          </a:bodyPr>
          <a:lstStyle/>
          <a:p>
            <a:r>
              <a:rPr lang="en-US"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a:t>
            </a:r>
            <a:endParaRPr lang="en-US"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1" name="TextBox 20"/>
          <p:cNvSpPr txBox="1"/>
          <p:nvPr/>
        </p:nvSpPr>
        <p:spPr>
          <a:xfrm>
            <a:off x="2440340" y="2286238"/>
            <a:ext cx="348296" cy="369332"/>
          </a:xfrm>
          <a:prstGeom prst="rect">
            <a:avLst/>
          </a:prstGeom>
          <a:noFill/>
        </p:spPr>
        <p:txBody>
          <a:bodyPr wrap="square" rtlCol="0">
            <a:spAutoFit/>
          </a:bodyPr>
          <a:lstStyle/>
          <a:p>
            <a:r>
              <a:rPr lang="en-US"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Q</a:t>
            </a:r>
            <a:endParaRPr lang="en-US"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2" name="TextBox 21"/>
          <p:cNvSpPr txBox="1"/>
          <p:nvPr/>
        </p:nvSpPr>
        <p:spPr>
          <a:xfrm>
            <a:off x="3344622" y="4179570"/>
            <a:ext cx="328936" cy="369332"/>
          </a:xfrm>
          <a:prstGeom prst="rect">
            <a:avLst/>
          </a:prstGeom>
          <a:noFill/>
        </p:spPr>
        <p:txBody>
          <a:bodyPr wrap="none" rtlCol="0">
            <a:spAutoFit/>
          </a:bodyPr>
          <a:lstStyle/>
          <a:p>
            <a:r>
              <a:rPr lang="en-US"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a:t>
            </a:r>
            <a:endParaRPr lang="en-US"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3" name="TextBox 22"/>
          <p:cNvSpPr txBox="1"/>
          <p:nvPr/>
        </p:nvSpPr>
        <p:spPr>
          <a:xfrm>
            <a:off x="914400" y="1494205"/>
            <a:ext cx="1255472" cy="323165"/>
          </a:xfrm>
          <a:prstGeom prst="rect">
            <a:avLst/>
          </a:prstGeom>
          <a:noFill/>
        </p:spPr>
        <p:txBody>
          <a:bodyPr wrap="none">
            <a:spAutoFit/>
          </a:bodyPr>
          <a:lstStyle/>
          <a:p>
            <a:pPr>
              <a:defRPr/>
            </a:pPr>
            <a:r>
              <a:rPr lang="en-US" sz="1500"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incident ray</a:t>
            </a:r>
            <a:endParaRPr lang="en-US" sz="15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4" name="TextBox 23"/>
          <p:cNvSpPr txBox="1"/>
          <p:nvPr/>
        </p:nvSpPr>
        <p:spPr>
          <a:xfrm>
            <a:off x="2847943" y="1360170"/>
            <a:ext cx="832279" cy="323165"/>
          </a:xfrm>
          <a:prstGeom prst="rect">
            <a:avLst/>
          </a:prstGeom>
          <a:noFill/>
        </p:spPr>
        <p:txBody>
          <a:bodyPr wrap="none">
            <a:spAutoFit/>
          </a:bodyPr>
          <a:lstStyle/>
          <a:p>
            <a:pPr>
              <a:defRPr/>
            </a:pPr>
            <a:r>
              <a:rPr lang="en-US" sz="1500" b="1" dirty="0" smtClean="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normal</a:t>
            </a:r>
            <a:endParaRPr lang="en-US" sz="1500" b="1"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5" name="TextBox 24"/>
          <p:cNvSpPr txBox="1"/>
          <p:nvPr/>
        </p:nvSpPr>
        <p:spPr>
          <a:xfrm>
            <a:off x="2057400" y="3638550"/>
            <a:ext cx="1380506" cy="323165"/>
          </a:xfrm>
          <a:prstGeom prst="rect">
            <a:avLst/>
          </a:prstGeom>
          <a:noFill/>
        </p:spPr>
        <p:txBody>
          <a:bodyPr wrap="none">
            <a:spAutoFit/>
          </a:bodyPr>
          <a:lstStyle/>
          <a:p>
            <a:pPr>
              <a:defRPr/>
            </a:pPr>
            <a:r>
              <a:rPr lang="en-US" sz="1500"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refracted ray</a:t>
            </a:r>
            <a:endParaRPr lang="en-US" sz="15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6" name="Freeform 25"/>
          <p:cNvSpPr/>
          <p:nvPr/>
        </p:nvSpPr>
        <p:spPr>
          <a:xfrm rot="20489357" flipV="1">
            <a:off x="2886081" y="2819828"/>
            <a:ext cx="218799" cy="91518"/>
          </a:xfrm>
          <a:custGeom>
            <a:avLst/>
            <a:gdLst>
              <a:gd name="connsiteX0" fmla="*/ 0 w 242887"/>
              <a:gd name="connsiteY0" fmla="*/ 47625 h 47865"/>
              <a:gd name="connsiteX1" fmla="*/ 38100 w 242887"/>
              <a:gd name="connsiteY1" fmla="*/ 38100 h 47865"/>
              <a:gd name="connsiteX2" fmla="*/ 57150 w 242887"/>
              <a:gd name="connsiteY2" fmla="*/ 33338 h 47865"/>
              <a:gd name="connsiteX3" fmla="*/ 85725 w 242887"/>
              <a:gd name="connsiteY3" fmla="*/ 23813 h 47865"/>
              <a:gd name="connsiteX4" fmla="*/ 100012 w 242887"/>
              <a:gd name="connsiteY4" fmla="*/ 19050 h 47865"/>
              <a:gd name="connsiteX5" fmla="*/ 119062 w 242887"/>
              <a:gd name="connsiteY5" fmla="*/ 14288 h 47865"/>
              <a:gd name="connsiteX6" fmla="*/ 147637 w 242887"/>
              <a:gd name="connsiteY6" fmla="*/ 4763 h 47865"/>
              <a:gd name="connsiteX7" fmla="*/ 161925 w 242887"/>
              <a:gd name="connsiteY7" fmla="*/ 0 h 47865"/>
              <a:gd name="connsiteX8" fmla="*/ 242887 w 242887"/>
              <a:gd name="connsiteY8" fmla="*/ 0 h 47865"/>
              <a:gd name="connsiteX0" fmla="*/ 0 w 242887"/>
              <a:gd name="connsiteY0" fmla="*/ 47625 h 47625"/>
              <a:gd name="connsiteX1" fmla="*/ 57150 w 242887"/>
              <a:gd name="connsiteY1" fmla="*/ 33338 h 47625"/>
              <a:gd name="connsiteX2" fmla="*/ 85725 w 242887"/>
              <a:gd name="connsiteY2" fmla="*/ 23813 h 47625"/>
              <a:gd name="connsiteX3" fmla="*/ 100012 w 242887"/>
              <a:gd name="connsiteY3" fmla="*/ 19050 h 47625"/>
              <a:gd name="connsiteX4" fmla="*/ 119062 w 242887"/>
              <a:gd name="connsiteY4" fmla="*/ 14288 h 47625"/>
              <a:gd name="connsiteX5" fmla="*/ 147637 w 242887"/>
              <a:gd name="connsiteY5" fmla="*/ 4763 h 47625"/>
              <a:gd name="connsiteX6" fmla="*/ 161925 w 242887"/>
              <a:gd name="connsiteY6" fmla="*/ 0 h 47625"/>
              <a:gd name="connsiteX7" fmla="*/ 242887 w 242887"/>
              <a:gd name="connsiteY7" fmla="*/ 0 h 47625"/>
              <a:gd name="connsiteX0" fmla="*/ 0 w 242887"/>
              <a:gd name="connsiteY0" fmla="*/ 47625 h 47625"/>
              <a:gd name="connsiteX1" fmla="*/ 85725 w 242887"/>
              <a:gd name="connsiteY1" fmla="*/ 23813 h 47625"/>
              <a:gd name="connsiteX2" fmla="*/ 100012 w 242887"/>
              <a:gd name="connsiteY2" fmla="*/ 19050 h 47625"/>
              <a:gd name="connsiteX3" fmla="*/ 119062 w 242887"/>
              <a:gd name="connsiteY3" fmla="*/ 14288 h 47625"/>
              <a:gd name="connsiteX4" fmla="*/ 147637 w 242887"/>
              <a:gd name="connsiteY4" fmla="*/ 4763 h 47625"/>
              <a:gd name="connsiteX5" fmla="*/ 161925 w 242887"/>
              <a:gd name="connsiteY5" fmla="*/ 0 h 47625"/>
              <a:gd name="connsiteX6" fmla="*/ 242887 w 242887"/>
              <a:gd name="connsiteY6" fmla="*/ 0 h 47625"/>
              <a:gd name="connsiteX0" fmla="*/ 0 w 242887"/>
              <a:gd name="connsiteY0" fmla="*/ 47625 h 47625"/>
              <a:gd name="connsiteX1" fmla="*/ 100012 w 242887"/>
              <a:gd name="connsiteY1" fmla="*/ 19050 h 47625"/>
              <a:gd name="connsiteX2" fmla="*/ 119062 w 242887"/>
              <a:gd name="connsiteY2" fmla="*/ 14288 h 47625"/>
              <a:gd name="connsiteX3" fmla="*/ 147637 w 242887"/>
              <a:gd name="connsiteY3" fmla="*/ 4763 h 47625"/>
              <a:gd name="connsiteX4" fmla="*/ 161925 w 242887"/>
              <a:gd name="connsiteY4" fmla="*/ 0 h 47625"/>
              <a:gd name="connsiteX5" fmla="*/ 242887 w 242887"/>
              <a:gd name="connsiteY5" fmla="*/ 0 h 47625"/>
              <a:gd name="connsiteX0" fmla="*/ 0 w 242887"/>
              <a:gd name="connsiteY0" fmla="*/ 47625 h 47625"/>
              <a:gd name="connsiteX1" fmla="*/ 119062 w 242887"/>
              <a:gd name="connsiteY1" fmla="*/ 14288 h 47625"/>
              <a:gd name="connsiteX2" fmla="*/ 147637 w 242887"/>
              <a:gd name="connsiteY2" fmla="*/ 4763 h 47625"/>
              <a:gd name="connsiteX3" fmla="*/ 161925 w 242887"/>
              <a:gd name="connsiteY3" fmla="*/ 0 h 47625"/>
              <a:gd name="connsiteX4" fmla="*/ 242887 w 242887"/>
              <a:gd name="connsiteY4" fmla="*/ 0 h 47625"/>
              <a:gd name="connsiteX0" fmla="*/ 0 w 242887"/>
              <a:gd name="connsiteY0" fmla="*/ 47625 h 47625"/>
              <a:gd name="connsiteX1" fmla="*/ 147637 w 242887"/>
              <a:gd name="connsiteY1" fmla="*/ 4763 h 47625"/>
              <a:gd name="connsiteX2" fmla="*/ 161925 w 242887"/>
              <a:gd name="connsiteY2" fmla="*/ 0 h 47625"/>
              <a:gd name="connsiteX3" fmla="*/ 242887 w 242887"/>
              <a:gd name="connsiteY3" fmla="*/ 0 h 47625"/>
              <a:gd name="connsiteX0" fmla="*/ 0 w 242887"/>
              <a:gd name="connsiteY0" fmla="*/ 50799 h 50799"/>
              <a:gd name="connsiteX1" fmla="*/ 147637 w 242887"/>
              <a:gd name="connsiteY1" fmla="*/ 7937 h 50799"/>
              <a:gd name="connsiteX2" fmla="*/ 242887 w 242887"/>
              <a:gd name="connsiteY2" fmla="*/ 3174 h 50799"/>
              <a:gd name="connsiteX0" fmla="*/ 0 w 242887"/>
              <a:gd name="connsiteY0" fmla="*/ 47625 h 47625"/>
              <a:gd name="connsiteX1" fmla="*/ 242887 w 242887"/>
              <a:gd name="connsiteY1" fmla="*/ 0 h 47625"/>
              <a:gd name="connsiteX0" fmla="*/ 0 w 242887"/>
              <a:gd name="connsiteY0" fmla="*/ 119856 h 119856"/>
              <a:gd name="connsiteX1" fmla="*/ 242887 w 242887"/>
              <a:gd name="connsiteY1" fmla="*/ 72231 h 119856"/>
              <a:gd name="connsiteX0" fmla="*/ 0 w 242887"/>
              <a:gd name="connsiteY0" fmla="*/ 119856 h 119856"/>
              <a:gd name="connsiteX1" fmla="*/ 242887 w 242887"/>
              <a:gd name="connsiteY1" fmla="*/ 72231 h 119856"/>
            </a:gdLst>
            <a:ahLst/>
            <a:cxnLst>
              <a:cxn ang="0">
                <a:pos x="connsiteX0" y="connsiteY0"/>
              </a:cxn>
              <a:cxn ang="0">
                <a:pos x="connsiteX1" y="connsiteY1"/>
              </a:cxn>
            </a:cxnLst>
            <a:rect l="l" t="t" r="r" b="b"/>
            <a:pathLst>
              <a:path w="242887" h="119856">
                <a:moveTo>
                  <a:pt x="0" y="119856"/>
                </a:moveTo>
                <a:cubicBezTo>
                  <a:pt x="30956" y="42069"/>
                  <a:pt x="157163" y="0"/>
                  <a:pt x="242887" y="72231"/>
                </a:cubicBezTo>
              </a:path>
            </a:pathLst>
          </a:custGeom>
          <a:ln w="28575">
            <a:solidFill>
              <a:srgbClr val="FF99CC"/>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7" name="TextBox 26"/>
          <p:cNvSpPr txBox="1"/>
          <p:nvPr/>
        </p:nvSpPr>
        <p:spPr>
          <a:xfrm>
            <a:off x="2864836" y="2912640"/>
            <a:ext cx="279244" cy="369332"/>
          </a:xfrm>
          <a:prstGeom prst="rect">
            <a:avLst/>
          </a:prstGeom>
          <a:noFill/>
        </p:spPr>
        <p:txBody>
          <a:bodyPr wrap="none" rtlCol="0">
            <a:spAutoFit/>
          </a:bodyPr>
          <a:lstStyle/>
          <a:p>
            <a:r>
              <a:rPr lang="en-US"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a:t>
            </a:r>
            <a:endParaRPr lang="en-US"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8" name="Freeform 27"/>
          <p:cNvSpPr/>
          <p:nvPr/>
        </p:nvSpPr>
        <p:spPr>
          <a:xfrm rot="21353736">
            <a:off x="2651937" y="1948161"/>
            <a:ext cx="218797" cy="109168"/>
          </a:xfrm>
          <a:custGeom>
            <a:avLst/>
            <a:gdLst>
              <a:gd name="connsiteX0" fmla="*/ 0 w 242887"/>
              <a:gd name="connsiteY0" fmla="*/ 47625 h 47865"/>
              <a:gd name="connsiteX1" fmla="*/ 38100 w 242887"/>
              <a:gd name="connsiteY1" fmla="*/ 38100 h 47865"/>
              <a:gd name="connsiteX2" fmla="*/ 57150 w 242887"/>
              <a:gd name="connsiteY2" fmla="*/ 33338 h 47865"/>
              <a:gd name="connsiteX3" fmla="*/ 85725 w 242887"/>
              <a:gd name="connsiteY3" fmla="*/ 23813 h 47865"/>
              <a:gd name="connsiteX4" fmla="*/ 100012 w 242887"/>
              <a:gd name="connsiteY4" fmla="*/ 19050 h 47865"/>
              <a:gd name="connsiteX5" fmla="*/ 119062 w 242887"/>
              <a:gd name="connsiteY5" fmla="*/ 14288 h 47865"/>
              <a:gd name="connsiteX6" fmla="*/ 147637 w 242887"/>
              <a:gd name="connsiteY6" fmla="*/ 4763 h 47865"/>
              <a:gd name="connsiteX7" fmla="*/ 161925 w 242887"/>
              <a:gd name="connsiteY7" fmla="*/ 0 h 47865"/>
              <a:gd name="connsiteX8" fmla="*/ 242887 w 242887"/>
              <a:gd name="connsiteY8" fmla="*/ 0 h 47865"/>
              <a:gd name="connsiteX0" fmla="*/ 0 w 242887"/>
              <a:gd name="connsiteY0" fmla="*/ 47625 h 47625"/>
              <a:gd name="connsiteX1" fmla="*/ 57150 w 242887"/>
              <a:gd name="connsiteY1" fmla="*/ 33338 h 47625"/>
              <a:gd name="connsiteX2" fmla="*/ 85725 w 242887"/>
              <a:gd name="connsiteY2" fmla="*/ 23813 h 47625"/>
              <a:gd name="connsiteX3" fmla="*/ 100012 w 242887"/>
              <a:gd name="connsiteY3" fmla="*/ 19050 h 47625"/>
              <a:gd name="connsiteX4" fmla="*/ 119062 w 242887"/>
              <a:gd name="connsiteY4" fmla="*/ 14288 h 47625"/>
              <a:gd name="connsiteX5" fmla="*/ 147637 w 242887"/>
              <a:gd name="connsiteY5" fmla="*/ 4763 h 47625"/>
              <a:gd name="connsiteX6" fmla="*/ 161925 w 242887"/>
              <a:gd name="connsiteY6" fmla="*/ 0 h 47625"/>
              <a:gd name="connsiteX7" fmla="*/ 242887 w 242887"/>
              <a:gd name="connsiteY7" fmla="*/ 0 h 47625"/>
              <a:gd name="connsiteX0" fmla="*/ 0 w 242887"/>
              <a:gd name="connsiteY0" fmla="*/ 47625 h 47625"/>
              <a:gd name="connsiteX1" fmla="*/ 85725 w 242887"/>
              <a:gd name="connsiteY1" fmla="*/ 23813 h 47625"/>
              <a:gd name="connsiteX2" fmla="*/ 100012 w 242887"/>
              <a:gd name="connsiteY2" fmla="*/ 19050 h 47625"/>
              <a:gd name="connsiteX3" fmla="*/ 119062 w 242887"/>
              <a:gd name="connsiteY3" fmla="*/ 14288 h 47625"/>
              <a:gd name="connsiteX4" fmla="*/ 147637 w 242887"/>
              <a:gd name="connsiteY4" fmla="*/ 4763 h 47625"/>
              <a:gd name="connsiteX5" fmla="*/ 161925 w 242887"/>
              <a:gd name="connsiteY5" fmla="*/ 0 h 47625"/>
              <a:gd name="connsiteX6" fmla="*/ 242887 w 242887"/>
              <a:gd name="connsiteY6" fmla="*/ 0 h 47625"/>
              <a:gd name="connsiteX0" fmla="*/ 0 w 242887"/>
              <a:gd name="connsiteY0" fmla="*/ 47625 h 47625"/>
              <a:gd name="connsiteX1" fmla="*/ 100012 w 242887"/>
              <a:gd name="connsiteY1" fmla="*/ 19050 h 47625"/>
              <a:gd name="connsiteX2" fmla="*/ 119062 w 242887"/>
              <a:gd name="connsiteY2" fmla="*/ 14288 h 47625"/>
              <a:gd name="connsiteX3" fmla="*/ 147637 w 242887"/>
              <a:gd name="connsiteY3" fmla="*/ 4763 h 47625"/>
              <a:gd name="connsiteX4" fmla="*/ 161925 w 242887"/>
              <a:gd name="connsiteY4" fmla="*/ 0 h 47625"/>
              <a:gd name="connsiteX5" fmla="*/ 242887 w 242887"/>
              <a:gd name="connsiteY5" fmla="*/ 0 h 47625"/>
              <a:gd name="connsiteX0" fmla="*/ 0 w 242887"/>
              <a:gd name="connsiteY0" fmla="*/ 47625 h 47625"/>
              <a:gd name="connsiteX1" fmla="*/ 119062 w 242887"/>
              <a:gd name="connsiteY1" fmla="*/ 14288 h 47625"/>
              <a:gd name="connsiteX2" fmla="*/ 147637 w 242887"/>
              <a:gd name="connsiteY2" fmla="*/ 4763 h 47625"/>
              <a:gd name="connsiteX3" fmla="*/ 161925 w 242887"/>
              <a:gd name="connsiteY3" fmla="*/ 0 h 47625"/>
              <a:gd name="connsiteX4" fmla="*/ 242887 w 242887"/>
              <a:gd name="connsiteY4" fmla="*/ 0 h 47625"/>
              <a:gd name="connsiteX0" fmla="*/ 0 w 242887"/>
              <a:gd name="connsiteY0" fmla="*/ 47625 h 47625"/>
              <a:gd name="connsiteX1" fmla="*/ 147637 w 242887"/>
              <a:gd name="connsiteY1" fmla="*/ 4763 h 47625"/>
              <a:gd name="connsiteX2" fmla="*/ 161925 w 242887"/>
              <a:gd name="connsiteY2" fmla="*/ 0 h 47625"/>
              <a:gd name="connsiteX3" fmla="*/ 242887 w 242887"/>
              <a:gd name="connsiteY3" fmla="*/ 0 h 47625"/>
              <a:gd name="connsiteX0" fmla="*/ 0 w 242887"/>
              <a:gd name="connsiteY0" fmla="*/ 50799 h 50799"/>
              <a:gd name="connsiteX1" fmla="*/ 147637 w 242887"/>
              <a:gd name="connsiteY1" fmla="*/ 7937 h 50799"/>
              <a:gd name="connsiteX2" fmla="*/ 242887 w 242887"/>
              <a:gd name="connsiteY2" fmla="*/ 3174 h 50799"/>
              <a:gd name="connsiteX0" fmla="*/ 0 w 242887"/>
              <a:gd name="connsiteY0" fmla="*/ 47625 h 47625"/>
              <a:gd name="connsiteX1" fmla="*/ 242887 w 242887"/>
              <a:gd name="connsiteY1" fmla="*/ 0 h 47625"/>
              <a:gd name="connsiteX0" fmla="*/ 0 w 242887"/>
              <a:gd name="connsiteY0" fmla="*/ 119856 h 119856"/>
              <a:gd name="connsiteX1" fmla="*/ 242887 w 242887"/>
              <a:gd name="connsiteY1" fmla="*/ 72231 h 119856"/>
              <a:gd name="connsiteX0" fmla="*/ 0 w 242887"/>
              <a:gd name="connsiteY0" fmla="*/ 119856 h 119856"/>
              <a:gd name="connsiteX1" fmla="*/ 242887 w 242887"/>
              <a:gd name="connsiteY1" fmla="*/ 72231 h 119856"/>
            </a:gdLst>
            <a:ahLst/>
            <a:cxnLst>
              <a:cxn ang="0">
                <a:pos x="connsiteX0" y="connsiteY0"/>
              </a:cxn>
              <a:cxn ang="0">
                <a:pos x="connsiteX1" y="connsiteY1"/>
              </a:cxn>
            </a:cxnLst>
            <a:rect l="l" t="t" r="r" b="b"/>
            <a:pathLst>
              <a:path w="242887" h="119856">
                <a:moveTo>
                  <a:pt x="0" y="119856"/>
                </a:moveTo>
                <a:cubicBezTo>
                  <a:pt x="30956" y="42069"/>
                  <a:pt x="157163" y="0"/>
                  <a:pt x="242887" y="72231"/>
                </a:cubicBezTo>
              </a:path>
            </a:pathLst>
          </a:custGeom>
          <a:ln w="28575">
            <a:solidFill>
              <a:srgbClr val="FF99CC"/>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9" name="TextBox 28"/>
          <p:cNvSpPr txBox="1"/>
          <p:nvPr/>
        </p:nvSpPr>
        <p:spPr>
          <a:xfrm>
            <a:off x="2604484" y="1599880"/>
            <a:ext cx="224111" cy="369332"/>
          </a:xfrm>
          <a:prstGeom prst="rect">
            <a:avLst/>
          </a:prstGeom>
          <a:noFill/>
        </p:spPr>
        <p:txBody>
          <a:bodyPr wrap="square" rtlCol="0">
            <a:spAutoFit/>
          </a:bodyPr>
          <a:lstStyle/>
          <a:p>
            <a:r>
              <a:rPr lang="en-US" b="1" dirty="0" err="1"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a:t>
            </a:r>
            <a:endParaRPr lang="en-US"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0" name="TextBox 29"/>
          <p:cNvSpPr txBox="1"/>
          <p:nvPr/>
        </p:nvSpPr>
        <p:spPr>
          <a:xfrm>
            <a:off x="3450805" y="1954460"/>
            <a:ext cx="1056700" cy="323165"/>
          </a:xfrm>
          <a:prstGeom prst="rect">
            <a:avLst/>
          </a:prstGeom>
          <a:noFill/>
        </p:spPr>
        <p:txBody>
          <a:bodyPr wrap="none">
            <a:spAutoFit/>
          </a:bodyPr>
          <a:lstStyle/>
          <a:p>
            <a:pPr>
              <a:defRPr/>
            </a:pPr>
            <a:r>
              <a:rPr lang="en-US" sz="1500"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Medium 1</a:t>
            </a:r>
            <a:endParaRPr lang="en-US" sz="15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1" name="TextBox 30"/>
          <p:cNvSpPr txBox="1"/>
          <p:nvPr/>
        </p:nvSpPr>
        <p:spPr>
          <a:xfrm>
            <a:off x="3450805" y="2274570"/>
            <a:ext cx="1056700" cy="323165"/>
          </a:xfrm>
          <a:prstGeom prst="rect">
            <a:avLst/>
          </a:prstGeom>
          <a:noFill/>
        </p:spPr>
        <p:txBody>
          <a:bodyPr wrap="none">
            <a:spAutoFit/>
          </a:bodyPr>
          <a:lstStyle/>
          <a:p>
            <a:pPr>
              <a:defRPr/>
            </a:pPr>
            <a:r>
              <a:rPr lang="en-US" sz="1500"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Medium 2</a:t>
            </a:r>
            <a:endParaRPr lang="en-US" sz="15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2" name="TextBox 31"/>
          <p:cNvSpPr txBox="1">
            <a:spLocks noChangeArrowheads="1"/>
          </p:cNvSpPr>
          <p:nvPr/>
        </p:nvSpPr>
        <p:spPr bwMode="auto">
          <a:xfrm>
            <a:off x="6781800" y="1508754"/>
            <a:ext cx="304800" cy="502702"/>
          </a:xfrm>
          <a:prstGeom prst="rect">
            <a:avLst/>
          </a:prstGeom>
          <a:noFill/>
          <a:ln w="9525">
            <a:noFill/>
            <a:miter lim="800000"/>
            <a:headEnd/>
            <a:tailEnd/>
          </a:ln>
        </p:spPr>
        <p:txBody>
          <a:bodyPr wrap="square">
            <a:spAutoFit/>
          </a:bodyPr>
          <a:lstStyle/>
          <a:p>
            <a:r>
              <a:rPr lang="en-US" sz="4000" b="1" baseline="-25000"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1</a:t>
            </a:r>
            <a:endParaRPr lang="en-US" sz="4000" b="1" baseline="-25000" dirty="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3" name="TextBox 32"/>
          <p:cNvSpPr txBox="1"/>
          <p:nvPr/>
        </p:nvSpPr>
        <p:spPr>
          <a:xfrm>
            <a:off x="5867437" y="1646800"/>
            <a:ext cx="322385" cy="369332"/>
          </a:xfrm>
          <a:prstGeom prst="rect">
            <a:avLst/>
          </a:prstGeom>
          <a:noFill/>
        </p:spPr>
        <p:txBody>
          <a:bodyPr wrap="square">
            <a:spAutoFit/>
          </a:bodyPr>
          <a:lstStyle/>
          <a:p>
            <a:pPr>
              <a:defRPr/>
            </a:pPr>
            <a:r>
              <a:rPr lang="en-US" b="1"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t>
            </a:r>
            <a:endParaRPr lang="en-US" b="1" dirty="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34" name="Group 33"/>
          <p:cNvGrpSpPr/>
          <p:nvPr/>
        </p:nvGrpSpPr>
        <p:grpSpPr>
          <a:xfrm>
            <a:off x="5183981" y="1494400"/>
            <a:ext cx="770714" cy="683657"/>
            <a:chOff x="6333177" y="685800"/>
            <a:chExt cx="770714" cy="683657"/>
          </a:xfrm>
        </p:grpSpPr>
        <p:sp>
          <p:nvSpPr>
            <p:cNvPr id="35" name="TextBox 34"/>
            <p:cNvSpPr txBox="1"/>
            <p:nvPr/>
          </p:nvSpPr>
          <p:spPr>
            <a:xfrm>
              <a:off x="6340719" y="685800"/>
              <a:ext cx="703385" cy="369332"/>
            </a:xfrm>
            <a:prstGeom prst="rect">
              <a:avLst/>
            </a:prstGeom>
            <a:noFill/>
          </p:spPr>
          <p:txBody>
            <a:bodyPr wrap="square">
              <a:spAutoFit/>
            </a:bodyPr>
            <a:lstStyle/>
            <a:p>
              <a:pPr>
                <a:defRPr/>
              </a:pPr>
              <a:r>
                <a:rPr lang="en-US" b="1"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sin </a:t>
              </a:r>
              <a:r>
                <a:rPr lang="en-US" b="1" dirty="0" err="1"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a:t>
              </a:r>
              <a:endParaRPr lang="en-US" b="1" dirty="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6" name="TextBox 35"/>
            <p:cNvSpPr txBox="1"/>
            <p:nvPr/>
          </p:nvSpPr>
          <p:spPr>
            <a:xfrm>
              <a:off x="6340719" y="1000125"/>
              <a:ext cx="763172" cy="369332"/>
            </a:xfrm>
            <a:prstGeom prst="rect">
              <a:avLst/>
            </a:prstGeom>
            <a:noFill/>
          </p:spPr>
          <p:txBody>
            <a:bodyPr wrap="square">
              <a:spAutoFit/>
            </a:bodyPr>
            <a:lstStyle/>
            <a:p>
              <a:pPr>
                <a:defRPr/>
              </a:pPr>
              <a:r>
                <a:rPr lang="en-US" b="1"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sin r</a:t>
              </a:r>
              <a:endParaRPr lang="en-US" b="1" dirty="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cxnSp>
          <p:nvCxnSpPr>
            <p:cNvPr id="37" name="Straight Connector 36"/>
            <p:cNvCxnSpPr/>
            <p:nvPr/>
          </p:nvCxnSpPr>
          <p:spPr>
            <a:xfrm>
              <a:off x="6333177" y="1040667"/>
              <a:ext cx="618302" cy="0"/>
            </a:xfrm>
            <a:prstGeom prst="line">
              <a:avLst/>
            </a:prstGeom>
            <a:ln w="28575">
              <a:solidFill>
                <a:schemeClr val="bg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8" name="TextBox 37"/>
          <p:cNvSpPr txBox="1">
            <a:spLocks noChangeArrowheads="1"/>
          </p:cNvSpPr>
          <p:nvPr/>
        </p:nvSpPr>
        <p:spPr bwMode="auto">
          <a:xfrm>
            <a:off x="6304719" y="1292436"/>
            <a:ext cx="457200" cy="707886"/>
          </a:xfrm>
          <a:prstGeom prst="rect">
            <a:avLst/>
          </a:prstGeom>
          <a:noFill/>
          <a:ln w="9525">
            <a:noFill/>
            <a:miter lim="800000"/>
            <a:headEnd/>
            <a:tailEnd/>
          </a:ln>
        </p:spPr>
        <p:txBody>
          <a:bodyPr wrap="square">
            <a:spAutoFit/>
          </a:bodyPr>
          <a:lstStyle/>
          <a:p>
            <a:r>
              <a:rPr lang="en-US" sz="4000" b="1" dirty="0">
                <a:ln w="1905"/>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a:t>
            </a:r>
            <a:endParaRPr lang="en-US" sz="4000" b="1" baseline="-25000" dirty="0">
              <a:ln w="1905"/>
              <a:solidFill>
                <a:prstClr val="white"/>
              </a:solidFill>
              <a:effectLst>
                <a:outerShdw blurRad="38100" dist="38100" dir="2700000" algn="tl">
                  <a:srgbClr val="000000">
                    <a:alpha val="43137"/>
                  </a:srgbClr>
                </a:outerShdw>
              </a:effectLst>
            </a:endParaRPr>
          </a:p>
        </p:txBody>
      </p:sp>
      <p:sp>
        <p:nvSpPr>
          <p:cNvPr id="39" name="TextBox 38"/>
          <p:cNvSpPr txBox="1">
            <a:spLocks noChangeArrowheads="1"/>
          </p:cNvSpPr>
          <p:nvPr/>
        </p:nvSpPr>
        <p:spPr bwMode="auto">
          <a:xfrm>
            <a:off x="6664773" y="1508754"/>
            <a:ext cx="304800" cy="502702"/>
          </a:xfrm>
          <a:prstGeom prst="rect">
            <a:avLst/>
          </a:prstGeom>
          <a:noFill/>
          <a:ln w="9525">
            <a:noFill/>
            <a:miter lim="800000"/>
            <a:headEnd/>
            <a:tailEnd/>
          </a:ln>
        </p:spPr>
        <p:txBody>
          <a:bodyPr wrap="square">
            <a:spAutoFit/>
          </a:bodyPr>
          <a:lstStyle/>
          <a:p>
            <a:r>
              <a:rPr lang="en-US" sz="4000" b="1" baseline="-25000"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2</a:t>
            </a:r>
            <a:endParaRPr lang="en-US" sz="4000" b="1" baseline="-25000" dirty="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0" name="TextBox 39"/>
          <p:cNvSpPr txBox="1"/>
          <p:nvPr/>
        </p:nvSpPr>
        <p:spPr>
          <a:xfrm>
            <a:off x="6126462" y="1646158"/>
            <a:ext cx="1978427" cy="369332"/>
          </a:xfrm>
          <a:prstGeom prst="rect">
            <a:avLst/>
          </a:prstGeom>
          <a:noFill/>
        </p:spPr>
        <p:txBody>
          <a:bodyPr wrap="none">
            <a:spAutoFit/>
          </a:bodyPr>
          <a:lstStyle/>
          <a:p>
            <a:pPr>
              <a:defRPr/>
            </a:pPr>
            <a:r>
              <a:rPr lang="en-US" b="1"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Refractive Index</a:t>
            </a:r>
            <a:endParaRPr lang="en-US" b="1"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1" name="TextBox 40"/>
          <p:cNvSpPr txBox="1"/>
          <p:nvPr/>
        </p:nvSpPr>
        <p:spPr>
          <a:xfrm>
            <a:off x="6316500" y="2131695"/>
            <a:ext cx="530911" cy="369332"/>
          </a:xfrm>
          <a:prstGeom prst="rect">
            <a:avLst/>
          </a:prstGeom>
          <a:noFill/>
        </p:spPr>
        <p:txBody>
          <a:bodyPr wrap="square">
            <a:spAutoFit/>
          </a:bodyPr>
          <a:lstStyle/>
          <a:p>
            <a:pPr>
              <a:defRPr/>
            </a:pPr>
            <a:r>
              <a:rPr lang="en-US" b="1"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V</a:t>
            </a:r>
            <a:r>
              <a:rPr lang="en-US" sz="2000" b="1" baseline="-25000"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1</a:t>
            </a:r>
            <a:endParaRPr lang="en-US" sz="2000" b="1" baseline="-25000" dirty="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2" name="TextBox 41"/>
          <p:cNvSpPr txBox="1"/>
          <p:nvPr/>
        </p:nvSpPr>
        <p:spPr>
          <a:xfrm>
            <a:off x="6316500" y="2503170"/>
            <a:ext cx="703385" cy="369332"/>
          </a:xfrm>
          <a:prstGeom prst="rect">
            <a:avLst/>
          </a:prstGeom>
          <a:noFill/>
        </p:spPr>
        <p:txBody>
          <a:bodyPr wrap="square">
            <a:spAutoFit/>
          </a:bodyPr>
          <a:lstStyle/>
          <a:p>
            <a:pPr>
              <a:defRPr/>
            </a:pPr>
            <a:r>
              <a:rPr lang="en-US" b="1"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V</a:t>
            </a:r>
            <a:r>
              <a:rPr lang="en-US" b="1" baseline="-25000"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2</a:t>
            </a:r>
            <a:endParaRPr lang="en-US" b="1" baseline="-25000" dirty="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cxnSp>
        <p:nvCxnSpPr>
          <p:cNvPr id="43" name="Straight Connector 42"/>
          <p:cNvCxnSpPr/>
          <p:nvPr/>
        </p:nvCxnSpPr>
        <p:spPr>
          <a:xfrm>
            <a:off x="6293836" y="2524662"/>
            <a:ext cx="56209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5131787" y="1969770"/>
            <a:ext cx="609404" cy="812801"/>
            <a:chOff x="6000751" y="1371600"/>
            <a:chExt cx="609404" cy="812801"/>
          </a:xfrm>
        </p:grpSpPr>
        <p:sp>
          <p:nvSpPr>
            <p:cNvPr id="45" name="TextBox 44"/>
            <p:cNvSpPr txBox="1">
              <a:spLocks noChangeArrowheads="1"/>
            </p:cNvSpPr>
            <p:nvPr/>
          </p:nvSpPr>
          <p:spPr bwMode="auto">
            <a:xfrm>
              <a:off x="6305355" y="1681163"/>
              <a:ext cx="304800" cy="502702"/>
            </a:xfrm>
            <a:prstGeom prst="rect">
              <a:avLst/>
            </a:prstGeom>
            <a:noFill/>
            <a:ln w="9525">
              <a:noFill/>
              <a:miter lim="800000"/>
              <a:headEnd/>
              <a:tailEnd/>
            </a:ln>
          </p:spPr>
          <p:txBody>
            <a:bodyPr wrap="square">
              <a:spAutoFit/>
            </a:bodyPr>
            <a:lstStyle/>
            <a:p>
              <a:r>
                <a:rPr lang="en-US" sz="4000" b="1" baseline="-25000"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1</a:t>
              </a:r>
              <a:endParaRPr lang="en-US" sz="4000" b="1" baseline="-25000" dirty="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6" name="TextBox 45"/>
            <p:cNvSpPr txBox="1">
              <a:spLocks noChangeArrowheads="1"/>
            </p:cNvSpPr>
            <p:nvPr/>
          </p:nvSpPr>
          <p:spPr bwMode="auto">
            <a:xfrm>
              <a:off x="6000751" y="1371600"/>
              <a:ext cx="457200" cy="707886"/>
            </a:xfrm>
            <a:prstGeom prst="rect">
              <a:avLst/>
            </a:prstGeom>
            <a:noFill/>
            <a:ln w="9525">
              <a:noFill/>
              <a:miter lim="800000"/>
              <a:headEnd/>
              <a:tailEnd/>
            </a:ln>
          </p:spPr>
          <p:txBody>
            <a:bodyPr wrap="square">
              <a:spAutoFit/>
            </a:bodyPr>
            <a:lstStyle/>
            <a:p>
              <a:r>
                <a:rPr lang="en-US" sz="4000" b="1" dirty="0" smtClean="0">
                  <a:ln w="1905"/>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a:t>
              </a:r>
              <a:endParaRPr lang="en-US" sz="4000" b="1" baseline="-25000" dirty="0">
                <a:ln w="1905"/>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7" name="TextBox 46"/>
            <p:cNvSpPr txBox="1">
              <a:spLocks noChangeArrowheads="1"/>
            </p:cNvSpPr>
            <p:nvPr/>
          </p:nvSpPr>
          <p:spPr bwMode="auto">
            <a:xfrm>
              <a:off x="6188678" y="1681699"/>
              <a:ext cx="304800" cy="502702"/>
            </a:xfrm>
            <a:prstGeom prst="rect">
              <a:avLst/>
            </a:prstGeom>
            <a:noFill/>
            <a:ln w="9525">
              <a:noFill/>
              <a:miter lim="800000"/>
              <a:headEnd/>
              <a:tailEnd/>
            </a:ln>
          </p:spPr>
          <p:txBody>
            <a:bodyPr wrap="square">
              <a:spAutoFit/>
            </a:bodyPr>
            <a:lstStyle/>
            <a:p>
              <a:r>
                <a:rPr lang="en-US" sz="4000" b="1" baseline="-25000"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2</a:t>
              </a:r>
              <a:endParaRPr lang="en-US" sz="4000" b="1" baseline="-25000" dirty="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sp>
        <p:nvSpPr>
          <p:cNvPr id="48" name="TextBox 47"/>
          <p:cNvSpPr txBox="1"/>
          <p:nvPr/>
        </p:nvSpPr>
        <p:spPr>
          <a:xfrm>
            <a:off x="5875712" y="2331720"/>
            <a:ext cx="322385" cy="369332"/>
          </a:xfrm>
          <a:prstGeom prst="rect">
            <a:avLst/>
          </a:prstGeom>
          <a:noFill/>
        </p:spPr>
        <p:txBody>
          <a:bodyPr wrap="square">
            <a:spAutoFit/>
          </a:bodyPr>
          <a:lstStyle/>
          <a:p>
            <a:pPr>
              <a:defRPr/>
            </a:pPr>
            <a:r>
              <a:rPr lang="en-US" b="1"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t>
            </a:r>
            <a:endParaRPr lang="en-US" b="1" dirty="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49" name="Group 15"/>
          <p:cNvGrpSpPr>
            <a:grpSpLocks/>
          </p:cNvGrpSpPr>
          <p:nvPr/>
        </p:nvGrpSpPr>
        <p:grpSpPr bwMode="auto">
          <a:xfrm>
            <a:off x="1713033" y="1126340"/>
            <a:ext cx="1166920" cy="1166920"/>
            <a:chOff x="609601" y="868539"/>
            <a:chExt cx="1295400" cy="1295400"/>
          </a:xfrm>
        </p:grpSpPr>
        <p:cxnSp>
          <p:nvCxnSpPr>
            <p:cNvPr id="50" name="Straight Connector 49"/>
            <p:cNvCxnSpPr/>
            <p:nvPr/>
          </p:nvCxnSpPr>
          <p:spPr>
            <a:xfrm rot="16200000" flipH="1">
              <a:off x="609601" y="868539"/>
              <a:ext cx="1295400" cy="12954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16200000" flipV="1">
              <a:off x="1141567" y="1403374"/>
              <a:ext cx="85403" cy="82533"/>
            </a:xfrm>
            <a:prstGeom prst="straightConnector1">
              <a:avLst/>
            </a:prstGeom>
            <a:ln w="254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2" name="Group 36"/>
          <p:cNvGrpSpPr>
            <a:grpSpLocks/>
          </p:cNvGrpSpPr>
          <p:nvPr/>
        </p:nvGrpSpPr>
        <p:grpSpPr bwMode="auto">
          <a:xfrm>
            <a:off x="2867344" y="2267114"/>
            <a:ext cx="755066" cy="1910545"/>
            <a:chOff x="1904522" y="2166564"/>
            <a:chExt cx="910513" cy="1755651"/>
          </a:xfrm>
        </p:grpSpPr>
        <p:cxnSp>
          <p:nvCxnSpPr>
            <p:cNvPr id="53" name="Straight Connector 52"/>
            <p:cNvCxnSpPr/>
            <p:nvPr/>
          </p:nvCxnSpPr>
          <p:spPr>
            <a:xfrm rot="16200000" flipH="1">
              <a:off x="1481953" y="2589133"/>
              <a:ext cx="1755651" cy="910513"/>
            </a:xfrm>
            <a:prstGeom prst="line">
              <a:avLst/>
            </a:prstGeom>
            <a:ln w="25400">
              <a:solidFill>
                <a:srgbClr val="FFFF00"/>
              </a:solidFill>
            </a:ln>
            <a:effectLst>
              <a:outerShdw blurRad="50800" dist="38100" dir="18900000" algn="b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rot="16200000" flipV="1">
              <a:off x="2291561" y="3014547"/>
              <a:ext cx="130971" cy="56618"/>
            </a:xfrm>
            <a:prstGeom prst="straightConnector1">
              <a:avLst/>
            </a:prstGeom>
            <a:ln w="254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5" name="TextBox 54"/>
          <p:cNvSpPr txBox="1"/>
          <p:nvPr/>
        </p:nvSpPr>
        <p:spPr>
          <a:xfrm>
            <a:off x="6316500" y="3056500"/>
            <a:ext cx="703385" cy="369332"/>
          </a:xfrm>
          <a:prstGeom prst="rect">
            <a:avLst/>
          </a:prstGeom>
          <a:noFill/>
        </p:spPr>
        <p:txBody>
          <a:bodyPr wrap="square">
            <a:spAutoFit/>
          </a:bodyPr>
          <a:lstStyle/>
          <a:p>
            <a:pPr>
              <a:defRPr/>
            </a:pPr>
            <a:r>
              <a:rPr lang="en-US" b="1"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V</a:t>
            </a:r>
            <a:r>
              <a:rPr lang="en-US" b="1" baseline="-25000"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2</a:t>
            </a:r>
            <a:endParaRPr lang="en-US" b="1" baseline="-25000" dirty="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56" name="TextBox 55"/>
          <p:cNvSpPr txBox="1"/>
          <p:nvPr/>
        </p:nvSpPr>
        <p:spPr>
          <a:xfrm>
            <a:off x="6316500" y="3408925"/>
            <a:ext cx="703385" cy="369332"/>
          </a:xfrm>
          <a:prstGeom prst="rect">
            <a:avLst/>
          </a:prstGeom>
          <a:noFill/>
        </p:spPr>
        <p:txBody>
          <a:bodyPr wrap="square">
            <a:spAutoFit/>
          </a:bodyPr>
          <a:lstStyle/>
          <a:p>
            <a:pPr>
              <a:defRPr/>
            </a:pPr>
            <a:r>
              <a:rPr lang="en-US" b="1"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V</a:t>
            </a:r>
            <a:r>
              <a:rPr lang="en-US" b="1" baseline="-25000"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1</a:t>
            </a:r>
            <a:endParaRPr lang="en-US" b="1" baseline="-25000" dirty="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cxnSp>
        <p:nvCxnSpPr>
          <p:cNvPr id="57" name="Straight Connector 56"/>
          <p:cNvCxnSpPr/>
          <p:nvPr/>
        </p:nvCxnSpPr>
        <p:spPr>
          <a:xfrm>
            <a:off x="6306685" y="3449467"/>
            <a:ext cx="5109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5875712" y="3247000"/>
            <a:ext cx="322385" cy="369332"/>
          </a:xfrm>
          <a:prstGeom prst="rect">
            <a:avLst/>
          </a:prstGeom>
          <a:noFill/>
        </p:spPr>
        <p:txBody>
          <a:bodyPr wrap="square">
            <a:spAutoFit/>
          </a:bodyPr>
          <a:lstStyle/>
          <a:p>
            <a:pPr>
              <a:defRPr/>
            </a:pPr>
            <a:r>
              <a:rPr lang="en-US" b="1"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t>
            </a:r>
            <a:endParaRPr lang="en-US" b="1" dirty="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59" name="Group 69"/>
          <p:cNvGrpSpPr/>
          <p:nvPr/>
        </p:nvGrpSpPr>
        <p:grpSpPr>
          <a:xfrm>
            <a:off x="6436805" y="3714750"/>
            <a:ext cx="840011" cy="899573"/>
            <a:chOff x="6370560" y="617145"/>
            <a:chExt cx="840011" cy="899573"/>
          </a:xfrm>
        </p:grpSpPr>
        <p:sp>
          <p:nvSpPr>
            <p:cNvPr id="60" name="TextBox 59"/>
            <p:cNvSpPr txBox="1"/>
            <p:nvPr/>
          </p:nvSpPr>
          <p:spPr>
            <a:xfrm>
              <a:off x="6499208" y="617145"/>
              <a:ext cx="361119" cy="523220"/>
            </a:xfrm>
            <a:prstGeom prst="rect">
              <a:avLst/>
            </a:prstGeom>
            <a:noFill/>
          </p:spPr>
          <p:txBody>
            <a:bodyPr wrap="square">
              <a:spAutoFit/>
            </a:bodyPr>
            <a:lstStyle/>
            <a:p>
              <a:pPr>
                <a:defRPr/>
              </a:pPr>
              <a:r>
                <a:rPr lang="en-US" sz="2800" b="1"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1</a:t>
              </a:r>
              <a:endParaRPr lang="en-US" sz="2800" b="1" baseline="-25000" dirty="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61" name="TextBox 60"/>
            <p:cNvSpPr txBox="1"/>
            <p:nvPr/>
          </p:nvSpPr>
          <p:spPr>
            <a:xfrm>
              <a:off x="6419459" y="870387"/>
              <a:ext cx="791112" cy="646331"/>
            </a:xfrm>
            <a:prstGeom prst="rect">
              <a:avLst/>
            </a:prstGeom>
            <a:noFill/>
          </p:spPr>
          <p:txBody>
            <a:bodyPr wrap="square">
              <a:spAutoFit/>
            </a:bodyPr>
            <a:lstStyle/>
            <a:p>
              <a:r>
                <a:rPr lang="en-US" sz="3600" b="1" dirty="0" smtClean="0">
                  <a:ln w="1905"/>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a:t>
              </a:r>
              <a:r>
                <a:rPr lang="en-US" sz="3200" b="1" baseline="-25000" dirty="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1</a:t>
              </a:r>
              <a:r>
                <a:rPr lang="en-US" sz="3000" b="1" baseline="-25000"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2</a:t>
              </a:r>
              <a:endParaRPr lang="en-US" sz="3000" b="1" baseline="-25000" dirty="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cxnSp>
          <p:nvCxnSpPr>
            <p:cNvPr id="62" name="Straight Connector 61"/>
            <p:cNvCxnSpPr/>
            <p:nvPr/>
          </p:nvCxnSpPr>
          <p:spPr>
            <a:xfrm>
              <a:off x="6370560" y="1059717"/>
              <a:ext cx="61830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3" name="Group 74"/>
          <p:cNvGrpSpPr/>
          <p:nvPr/>
        </p:nvGrpSpPr>
        <p:grpSpPr>
          <a:xfrm>
            <a:off x="5094663" y="2867243"/>
            <a:ext cx="604839" cy="807502"/>
            <a:chOff x="6000751" y="1371600"/>
            <a:chExt cx="604839" cy="807502"/>
          </a:xfrm>
        </p:grpSpPr>
        <p:sp>
          <p:nvSpPr>
            <p:cNvPr id="64" name="TextBox 63"/>
            <p:cNvSpPr txBox="1">
              <a:spLocks noChangeArrowheads="1"/>
            </p:cNvSpPr>
            <p:nvPr/>
          </p:nvSpPr>
          <p:spPr bwMode="auto">
            <a:xfrm>
              <a:off x="6300790" y="1676400"/>
              <a:ext cx="304800" cy="502702"/>
            </a:xfrm>
            <a:prstGeom prst="rect">
              <a:avLst/>
            </a:prstGeom>
            <a:noFill/>
            <a:ln w="9525">
              <a:noFill/>
              <a:miter lim="800000"/>
              <a:headEnd/>
              <a:tailEnd/>
            </a:ln>
          </p:spPr>
          <p:txBody>
            <a:bodyPr wrap="square">
              <a:spAutoFit/>
            </a:bodyPr>
            <a:lstStyle/>
            <a:p>
              <a:r>
                <a:rPr lang="en-US" sz="4000" b="1" baseline="-25000"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2</a:t>
              </a:r>
              <a:endParaRPr lang="en-US" sz="4000" b="1" baseline="-25000" dirty="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65" name="TextBox 64"/>
            <p:cNvSpPr txBox="1">
              <a:spLocks noChangeArrowheads="1"/>
            </p:cNvSpPr>
            <p:nvPr/>
          </p:nvSpPr>
          <p:spPr bwMode="auto">
            <a:xfrm>
              <a:off x="6000751" y="1371600"/>
              <a:ext cx="457200" cy="707886"/>
            </a:xfrm>
            <a:prstGeom prst="rect">
              <a:avLst/>
            </a:prstGeom>
            <a:noFill/>
            <a:ln w="9525">
              <a:noFill/>
              <a:miter lim="800000"/>
              <a:headEnd/>
              <a:tailEnd/>
            </a:ln>
          </p:spPr>
          <p:txBody>
            <a:bodyPr wrap="square">
              <a:spAutoFit/>
            </a:bodyPr>
            <a:lstStyle/>
            <a:p>
              <a:r>
                <a:rPr lang="en-US" sz="4000" b="1" dirty="0">
                  <a:ln w="1905"/>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a:t>
              </a:r>
              <a:endParaRPr lang="en-US" sz="4000" b="1" baseline="-25000" dirty="0">
                <a:ln w="1905"/>
                <a:solidFill>
                  <a:prstClr val="white"/>
                </a:solidFill>
                <a:effectLst>
                  <a:outerShdw blurRad="38100" dist="38100" dir="2700000" algn="tl">
                    <a:srgbClr val="000000">
                      <a:alpha val="43137"/>
                    </a:srgbClr>
                  </a:outerShdw>
                </a:effectLst>
              </a:endParaRPr>
            </a:p>
          </p:txBody>
        </p:sp>
        <p:sp>
          <p:nvSpPr>
            <p:cNvPr id="66" name="TextBox 65"/>
            <p:cNvSpPr txBox="1">
              <a:spLocks noChangeArrowheads="1"/>
            </p:cNvSpPr>
            <p:nvPr/>
          </p:nvSpPr>
          <p:spPr bwMode="auto">
            <a:xfrm>
              <a:off x="6178174" y="1671638"/>
              <a:ext cx="304800" cy="502702"/>
            </a:xfrm>
            <a:prstGeom prst="rect">
              <a:avLst/>
            </a:prstGeom>
            <a:noFill/>
            <a:ln w="9525">
              <a:noFill/>
              <a:miter lim="800000"/>
              <a:headEnd/>
              <a:tailEnd/>
            </a:ln>
          </p:spPr>
          <p:txBody>
            <a:bodyPr wrap="square">
              <a:spAutoFit/>
            </a:bodyPr>
            <a:lstStyle/>
            <a:p>
              <a:r>
                <a:rPr lang="en-US" sz="4000" b="1" baseline="-25000"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1</a:t>
              </a:r>
              <a:endParaRPr lang="en-US" sz="4000" b="1" baseline="-25000" dirty="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sp>
        <p:nvSpPr>
          <p:cNvPr id="68" name="Rectangle 67"/>
          <p:cNvSpPr/>
          <p:nvPr/>
        </p:nvSpPr>
        <p:spPr>
          <a:xfrm>
            <a:off x="5097496" y="2794757"/>
            <a:ext cx="2811988" cy="369332"/>
          </a:xfrm>
          <a:prstGeom prst="rect">
            <a:avLst/>
          </a:prstGeom>
        </p:spPr>
        <p:txBody>
          <a:bodyPr wrap="none">
            <a:spAutoFit/>
          </a:bodyPr>
          <a:lstStyle/>
          <a:p>
            <a:r>
              <a:rPr lang="en-US" b="1"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Reciprocal of each other</a:t>
            </a:r>
            <a:endParaRPr lang="en-US" b="1"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69" name="Rectangle 68"/>
          <p:cNvSpPr/>
          <p:nvPr/>
        </p:nvSpPr>
        <p:spPr>
          <a:xfrm>
            <a:off x="5347364" y="1003300"/>
            <a:ext cx="2258952" cy="461665"/>
          </a:xfrm>
          <a:prstGeom prst="rect">
            <a:avLst/>
          </a:prstGeom>
        </p:spPr>
        <p:txBody>
          <a:bodyPr wrap="none">
            <a:spAutoFit/>
          </a:bodyPr>
          <a:lstStyle/>
          <a:p>
            <a:pPr algn="ctr"/>
            <a:r>
              <a:rPr lang="en-US" sz="2400" b="1" dirty="0">
                <a:ln>
                  <a:solidFill>
                    <a:sysClr val="windowText" lastClr="000000"/>
                  </a:solidFill>
                </a:ln>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We know that</a:t>
            </a:r>
          </a:p>
        </p:txBody>
      </p:sp>
      <p:sp>
        <p:nvSpPr>
          <p:cNvPr id="70" name="TextBox 69"/>
          <p:cNvSpPr txBox="1">
            <a:spLocks noChangeArrowheads="1"/>
          </p:cNvSpPr>
          <p:nvPr/>
        </p:nvSpPr>
        <p:spPr bwMode="auto">
          <a:xfrm>
            <a:off x="5320711" y="2279709"/>
            <a:ext cx="304800" cy="502702"/>
          </a:xfrm>
          <a:prstGeom prst="rect">
            <a:avLst/>
          </a:prstGeom>
          <a:noFill/>
          <a:ln w="9525">
            <a:noFill/>
            <a:miter lim="800000"/>
            <a:headEnd/>
            <a:tailEnd/>
          </a:ln>
        </p:spPr>
        <p:txBody>
          <a:bodyPr wrap="square">
            <a:spAutoFit/>
          </a:bodyPr>
          <a:lstStyle/>
          <a:p>
            <a:r>
              <a:rPr lang="en-US" sz="4000" b="1" baseline="-25000" dirty="0" smtClean="0">
                <a:ln w="1905"/>
                <a:solidFill>
                  <a:prstClr val="black"/>
                </a:solidFill>
                <a:effectLst>
                  <a:innerShdw blurRad="69850" dist="43180" dir="5400000">
                    <a:srgbClr val="000000">
                      <a:alpha val="65000"/>
                    </a:srgbClr>
                  </a:innerShdw>
                </a:effectLst>
                <a:latin typeface="Aharoni" panose="02010803020104030203" pitchFamily="2" charset="-79"/>
                <a:cs typeface="Aharoni" panose="02010803020104030203" pitchFamily="2" charset="-79"/>
              </a:rPr>
              <a:t>2</a:t>
            </a:r>
            <a:endParaRPr lang="en-US" sz="4000" b="1" baseline="-25000" dirty="0">
              <a:ln w="1905"/>
              <a:solidFill>
                <a:prstClr val="black"/>
              </a:solidFill>
              <a:effectLst>
                <a:innerShdw blurRad="69850" dist="43180" dir="5400000">
                  <a:srgbClr val="000000">
                    <a:alpha val="65000"/>
                  </a:srgbClr>
                </a:innerShdw>
              </a:effectLst>
              <a:latin typeface="Aharoni" panose="02010803020104030203" pitchFamily="2" charset="-79"/>
              <a:cs typeface="Aharoni" panose="02010803020104030203" pitchFamily="2" charset="-79"/>
            </a:endParaRPr>
          </a:p>
        </p:txBody>
      </p:sp>
      <p:sp>
        <p:nvSpPr>
          <p:cNvPr id="71" name="TextBox 70"/>
          <p:cNvSpPr txBox="1">
            <a:spLocks noChangeArrowheads="1"/>
          </p:cNvSpPr>
          <p:nvPr/>
        </p:nvSpPr>
        <p:spPr bwMode="auto">
          <a:xfrm>
            <a:off x="5436391" y="2278974"/>
            <a:ext cx="304800" cy="502702"/>
          </a:xfrm>
          <a:prstGeom prst="rect">
            <a:avLst/>
          </a:prstGeom>
          <a:noFill/>
          <a:ln w="9525">
            <a:noFill/>
            <a:miter lim="800000"/>
            <a:headEnd/>
            <a:tailEnd/>
          </a:ln>
        </p:spPr>
        <p:txBody>
          <a:bodyPr wrap="square">
            <a:spAutoFit/>
          </a:bodyPr>
          <a:lstStyle/>
          <a:p>
            <a:r>
              <a:rPr lang="en-US" sz="4000" b="1" baseline="-25000" dirty="0" smtClean="0">
                <a:ln w="1905"/>
                <a:solidFill>
                  <a:prstClr val="black"/>
                </a:solidFill>
                <a:effectLst>
                  <a:innerShdw blurRad="69850" dist="43180" dir="5400000">
                    <a:srgbClr val="000000">
                      <a:alpha val="65000"/>
                    </a:srgbClr>
                  </a:innerShdw>
                </a:effectLst>
                <a:latin typeface="Aharoni" panose="02010803020104030203" pitchFamily="2" charset="-79"/>
                <a:cs typeface="Aharoni" panose="02010803020104030203" pitchFamily="2" charset="-79"/>
              </a:rPr>
              <a:t>1</a:t>
            </a:r>
            <a:endParaRPr lang="en-US" sz="4000" b="1" baseline="-25000" dirty="0">
              <a:ln w="1905"/>
              <a:solidFill>
                <a:prstClr val="black"/>
              </a:solidFill>
              <a:effectLst>
                <a:innerShdw blurRad="69850" dist="43180" dir="5400000">
                  <a:srgbClr val="000000">
                    <a:alpha val="65000"/>
                  </a:srgbClr>
                </a:innerShdw>
              </a:effectLst>
              <a:latin typeface="Aharoni" panose="02010803020104030203" pitchFamily="2" charset="-79"/>
              <a:cs typeface="Aharoni" panose="02010803020104030203" pitchFamily="2" charset="-79"/>
            </a:endParaRPr>
          </a:p>
        </p:txBody>
      </p:sp>
      <p:sp>
        <p:nvSpPr>
          <p:cNvPr id="72" name="TextBox 71"/>
          <p:cNvSpPr txBox="1">
            <a:spLocks noChangeArrowheads="1"/>
          </p:cNvSpPr>
          <p:nvPr/>
        </p:nvSpPr>
        <p:spPr bwMode="auto">
          <a:xfrm>
            <a:off x="5272086" y="3167184"/>
            <a:ext cx="304800" cy="502702"/>
          </a:xfrm>
          <a:prstGeom prst="rect">
            <a:avLst/>
          </a:prstGeom>
          <a:noFill/>
          <a:ln w="9525">
            <a:noFill/>
            <a:miter lim="800000"/>
            <a:headEnd/>
            <a:tailEnd/>
          </a:ln>
        </p:spPr>
        <p:txBody>
          <a:bodyPr wrap="square">
            <a:spAutoFit/>
          </a:bodyPr>
          <a:lstStyle/>
          <a:p>
            <a:r>
              <a:rPr lang="en-US" sz="4000" b="1" baseline="-25000" dirty="0" smtClean="0">
                <a:ln w="1905"/>
                <a:solidFill>
                  <a:prstClr val="black"/>
                </a:solidFill>
                <a:effectLst>
                  <a:innerShdw blurRad="69850" dist="43180" dir="5400000">
                    <a:srgbClr val="000000">
                      <a:alpha val="65000"/>
                    </a:srgbClr>
                  </a:innerShdw>
                </a:effectLst>
                <a:latin typeface="Aharoni" panose="02010803020104030203" pitchFamily="2" charset="-79"/>
                <a:cs typeface="Aharoni" panose="02010803020104030203" pitchFamily="2" charset="-79"/>
              </a:rPr>
              <a:t>1</a:t>
            </a:r>
            <a:endParaRPr lang="en-US" sz="4000" b="1" baseline="-25000" dirty="0">
              <a:ln w="1905"/>
              <a:solidFill>
                <a:prstClr val="black"/>
              </a:solidFill>
              <a:effectLst>
                <a:innerShdw blurRad="69850" dist="43180" dir="5400000">
                  <a:srgbClr val="000000">
                    <a:alpha val="65000"/>
                  </a:srgbClr>
                </a:innerShdw>
              </a:effectLst>
              <a:latin typeface="Aharoni" panose="02010803020104030203" pitchFamily="2" charset="-79"/>
              <a:cs typeface="Aharoni" panose="02010803020104030203" pitchFamily="2" charset="-79"/>
            </a:endParaRPr>
          </a:p>
        </p:txBody>
      </p:sp>
      <p:sp>
        <p:nvSpPr>
          <p:cNvPr id="73" name="TextBox 72"/>
          <p:cNvSpPr txBox="1">
            <a:spLocks noChangeArrowheads="1"/>
          </p:cNvSpPr>
          <p:nvPr/>
        </p:nvSpPr>
        <p:spPr bwMode="auto">
          <a:xfrm>
            <a:off x="5394908" y="3172123"/>
            <a:ext cx="304800" cy="502702"/>
          </a:xfrm>
          <a:prstGeom prst="rect">
            <a:avLst/>
          </a:prstGeom>
          <a:noFill/>
          <a:ln w="9525">
            <a:noFill/>
            <a:miter lim="800000"/>
            <a:headEnd/>
            <a:tailEnd/>
          </a:ln>
        </p:spPr>
        <p:txBody>
          <a:bodyPr wrap="square">
            <a:spAutoFit/>
          </a:bodyPr>
          <a:lstStyle/>
          <a:p>
            <a:r>
              <a:rPr lang="en-US" sz="4000" b="1" baseline="-25000" dirty="0" smtClean="0">
                <a:ln w="1905"/>
                <a:solidFill>
                  <a:prstClr val="black"/>
                </a:solidFill>
                <a:effectLst>
                  <a:innerShdw blurRad="69850" dist="43180" dir="5400000">
                    <a:srgbClr val="000000">
                      <a:alpha val="65000"/>
                    </a:srgbClr>
                  </a:innerShdw>
                </a:effectLst>
                <a:latin typeface="Aharoni" panose="02010803020104030203" pitchFamily="2" charset="-79"/>
                <a:cs typeface="Aharoni" panose="02010803020104030203" pitchFamily="2" charset="-79"/>
              </a:rPr>
              <a:t>2</a:t>
            </a:r>
            <a:endParaRPr lang="en-US" sz="4000" b="1" baseline="-25000" dirty="0">
              <a:ln w="1905"/>
              <a:solidFill>
                <a:prstClr val="black"/>
              </a:solidFill>
              <a:effectLst>
                <a:innerShdw blurRad="69850" dist="43180" dir="5400000">
                  <a:srgbClr val="000000">
                    <a:alpha val="65000"/>
                  </a:srgbClr>
                </a:innerShdw>
              </a:effectLst>
              <a:latin typeface="Aharoni" panose="02010803020104030203" pitchFamily="2" charset="-79"/>
              <a:cs typeface="Aharoni" panose="02010803020104030203" pitchFamily="2" charset="-79"/>
            </a:endParaRPr>
          </a:p>
        </p:txBody>
      </p:sp>
      <p:grpSp>
        <p:nvGrpSpPr>
          <p:cNvPr id="74" name="Group 74"/>
          <p:cNvGrpSpPr/>
          <p:nvPr/>
        </p:nvGrpSpPr>
        <p:grpSpPr>
          <a:xfrm>
            <a:off x="5201862" y="3665220"/>
            <a:ext cx="653824" cy="807502"/>
            <a:chOff x="6000751" y="1371600"/>
            <a:chExt cx="653824" cy="807502"/>
          </a:xfrm>
        </p:grpSpPr>
        <p:sp>
          <p:nvSpPr>
            <p:cNvPr id="75" name="TextBox 74"/>
            <p:cNvSpPr txBox="1">
              <a:spLocks noChangeArrowheads="1"/>
            </p:cNvSpPr>
            <p:nvPr/>
          </p:nvSpPr>
          <p:spPr bwMode="auto">
            <a:xfrm>
              <a:off x="6209089" y="1676400"/>
              <a:ext cx="304800" cy="502702"/>
            </a:xfrm>
            <a:prstGeom prst="rect">
              <a:avLst/>
            </a:prstGeom>
            <a:noFill/>
            <a:ln w="9525">
              <a:noFill/>
              <a:miter lim="800000"/>
              <a:headEnd/>
              <a:tailEnd/>
            </a:ln>
          </p:spPr>
          <p:txBody>
            <a:bodyPr wrap="square">
              <a:spAutoFit/>
            </a:bodyPr>
            <a:lstStyle/>
            <a:p>
              <a:r>
                <a:rPr lang="en-US" sz="4000" b="1" baseline="-25000"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2</a:t>
              </a:r>
              <a:endParaRPr lang="en-US" sz="4000" b="1" baseline="-25000" dirty="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76" name="TextBox 75"/>
            <p:cNvSpPr txBox="1">
              <a:spLocks noChangeArrowheads="1"/>
            </p:cNvSpPr>
            <p:nvPr/>
          </p:nvSpPr>
          <p:spPr bwMode="auto">
            <a:xfrm>
              <a:off x="6000751" y="1371600"/>
              <a:ext cx="457200" cy="707886"/>
            </a:xfrm>
            <a:prstGeom prst="rect">
              <a:avLst/>
            </a:prstGeom>
            <a:noFill/>
            <a:ln w="9525">
              <a:noFill/>
              <a:miter lim="800000"/>
              <a:headEnd/>
              <a:tailEnd/>
            </a:ln>
          </p:spPr>
          <p:txBody>
            <a:bodyPr wrap="square">
              <a:spAutoFit/>
            </a:bodyPr>
            <a:lstStyle/>
            <a:p>
              <a:r>
                <a:rPr lang="en-US" sz="4000" b="1" dirty="0">
                  <a:ln w="1905"/>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a:t>
              </a:r>
              <a:endParaRPr lang="en-US" sz="4000" b="1" baseline="-25000" dirty="0">
                <a:ln w="1905"/>
                <a:solidFill>
                  <a:prstClr val="white"/>
                </a:solidFill>
                <a:effectLst>
                  <a:outerShdw blurRad="38100" dist="38100" dir="2700000" algn="tl">
                    <a:srgbClr val="000000">
                      <a:alpha val="43137"/>
                    </a:srgbClr>
                  </a:outerShdw>
                </a:effectLst>
              </a:endParaRPr>
            </a:p>
          </p:txBody>
        </p:sp>
        <p:sp>
          <p:nvSpPr>
            <p:cNvPr id="77" name="TextBox 76"/>
            <p:cNvSpPr txBox="1">
              <a:spLocks noChangeArrowheads="1"/>
            </p:cNvSpPr>
            <p:nvPr/>
          </p:nvSpPr>
          <p:spPr bwMode="auto">
            <a:xfrm>
              <a:off x="6349775" y="1676400"/>
              <a:ext cx="304800" cy="502702"/>
            </a:xfrm>
            <a:prstGeom prst="rect">
              <a:avLst/>
            </a:prstGeom>
            <a:noFill/>
            <a:ln w="9525">
              <a:noFill/>
              <a:miter lim="800000"/>
              <a:headEnd/>
              <a:tailEnd/>
            </a:ln>
          </p:spPr>
          <p:txBody>
            <a:bodyPr wrap="square">
              <a:spAutoFit/>
            </a:bodyPr>
            <a:lstStyle/>
            <a:p>
              <a:r>
                <a:rPr lang="en-US" sz="4000" b="1" baseline="-25000"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1</a:t>
              </a:r>
              <a:endParaRPr lang="en-US" sz="4000" b="1" baseline="-25000" dirty="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sp>
        <p:nvSpPr>
          <p:cNvPr id="78" name="TextBox 77"/>
          <p:cNvSpPr txBox="1"/>
          <p:nvPr/>
        </p:nvSpPr>
        <p:spPr>
          <a:xfrm>
            <a:off x="5889976" y="3959752"/>
            <a:ext cx="322385" cy="369332"/>
          </a:xfrm>
          <a:prstGeom prst="rect">
            <a:avLst/>
          </a:prstGeom>
          <a:noFill/>
        </p:spPr>
        <p:txBody>
          <a:bodyPr wrap="square">
            <a:spAutoFit/>
          </a:bodyPr>
          <a:lstStyle/>
          <a:p>
            <a:pPr>
              <a:defRPr/>
            </a:pPr>
            <a:r>
              <a:rPr lang="en-US" b="1" dirty="0" smtClean="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t>
            </a:r>
            <a:endParaRPr lang="en-US" b="1" dirty="0">
              <a:ln w="1905"/>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82" name="Picture 2" descr="D:\MJ\ROBOMATE\Richa mam\Divisio of Polynomials lec 1 - 4\Raw file\A149-CurvedArrow-Green.png"/>
          <p:cNvPicPr>
            <a:picLocks noChangeAspect="1" noChangeArrowheads="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rot="5400000">
            <a:off x="6613361" y="2715673"/>
            <a:ext cx="1237107" cy="661987"/>
          </a:xfrm>
          <a:prstGeom prst="rect">
            <a:avLst/>
          </a:prstGeom>
          <a:noFill/>
          <a:effectLst>
            <a:glow>
              <a:schemeClr val="tx1"/>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84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16"/>
                                        </p:tgtEl>
                                      </p:cBhvr>
                                    </p:animEffect>
                                    <p:set>
                                      <p:cBhvr>
                                        <p:cTn id="50" dur="1" fill="hold">
                                          <p:stCondLst>
                                            <p:cond delay="499"/>
                                          </p:stCondLst>
                                        </p:cTn>
                                        <p:tgtEl>
                                          <p:spTgt spid="16"/>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7"/>
                                        </p:tgtEl>
                                      </p:cBhvr>
                                    </p:animEffect>
                                    <p:set>
                                      <p:cBhvr>
                                        <p:cTn id="56" dur="1" fill="hold">
                                          <p:stCondLst>
                                            <p:cond delay="499"/>
                                          </p:stCondLst>
                                        </p:cTn>
                                        <p:tgtEl>
                                          <p:spTgt spid="7"/>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15"/>
                                        </p:tgtEl>
                                      </p:cBhvr>
                                    </p:animEffect>
                                    <p:set>
                                      <p:cBhvr>
                                        <p:cTn id="59" dur="1" fill="hold">
                                          <p:stCondLst>
                                            <p:cond delay="499"/>
                                          </p:stCondLst>
                                        </p:cTn>
                                        <p:tgtEl>
                                          <p:spTgt spid="15"/>
                                        </p:tgtEl>
                                        <p:attrNameLst>
                                          <p:attrName>style.visibility</p:attrName>
                                        </p:attrNameLst>
                                      </p:cBhvr>
                                      <p:to>
                                        <p:strVal val="hidden"/>
                                      </p:to>
                                    </p:set>
                                  </p:childTnLst>
                                </p:cTn>
                              </p:par>
                              <p:par>
                                <p:cTn id="60" presetID="55" presetClass="entr" presetSubtype="0" fill="hold" nodeType="with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p:cTn id="62" dur="1000" fill="hold"/>
                                        <p:tgtEl>
                                          <p:spTgt spid="30"/>
                                        </p:tgtEl>
                                        <p:attrNameLst>
                                          <p:attrName>ppt_w</p:attrName>
                                        </p:attrNameLst>
                                      </p:cBhvr>
                                      <p:tavLst>
                                        <p:tav tm="0">
                                          <p:val>
                                            <p:strVal val="#ppt_w*0.70"/>
                                          </p:val>
                                        </p:tav>
                                        <p:tav tm="100000">
                                          <p:val>
                                            <p:strVal val="#ppt_w"/>
                                          </p:val>
                                        </p:tav>
                                      </p:tavLst>
                                    </p:anim>
                                    <p:anim calcmode="lin" valueType="num">
                                      <p:cBhvr>
                                        <p:cTn id="63" dur="1000" fill="hold"/>
                                        <p:tgtEl>
                                          <p:spTgt spid="30"/>
                                        </p:tgtEl>
                                        <p:attrNameLst>
                                          <p:attrName>ppt_h</p:attrName>
                                        </p:attrNameLst>
                                      </p:cBhvr>
                                      <p:tavLst>
                                        <p:tav tm="0">
                                          <p:val>
                                            <p:strVal val="#ppt_h"/>
                                          </p:val>
                                        </p:tav>
                                        <p:tav tm="100000">
                                          <p:val>
                                            <p:strVal val="#ppt_h"/>
                                          </p:val>
                                        </p:tav>
                                      </p:tavLst>
                                    </p:anim>
                                    <p:animEffect transition="in" filter="fade">
                                      <p:cBhvr>
                                        <p:cTn id="64" dur="1000"/>
                                        <p:tgtEl>
                                          <p:spTgt spid="30"/>
                                        </p:tgtEl>
                                      </p:cBhvr>
                                    </p:animEffect>
                                  </p:childTnLst>
                                </p:cTn>
                              </p:par>
                              <p:par>
                                <p:cTn id="65" presetID="55"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p:cTn id="67" dur="1000" fill="hold"/>
                                        <p:tgtEl>
                                          <p:spTgt spid="31"/>
                                        </p:tgtEl>
                                        <p:attrNameLst>
                                          <p:attrName>ppt_w</p:attrName>
                                        </p:attrNameLst>
                                      </p:cBhvr>
                                      <p:tavLst>
                                        <p:tav tm="0">
                                          <p:val>
                                            <p:strVal val="#ppt_w*0.70"/>
                                          </p:val>
                                        </p:tav>
                                        <p:tav tm="100000">
                                          <p:val>
                                            <p:strVal val="#ppt_w"/>
                                          </p:val>
                                        </p:tav>
                                      </p:tavLst>
                                    </p:anim>
                                    <p:anim calcmode="lin" valueType="num">
                                      <p:cBhvr>
                                        <p:cTn id="68" dur="1000" fill="hold"/>
                                        <p:tgtEl>
                                          <p:spTgt spid="31"/>
                                        </p:tgtEl>
                                        <p:attrNameLst>
                                          <p:attrName>ppt_h</p:attrName>
                                        </p:attrNameLst>
                                      </p:cBhvr>
                                      <p:tavLst>
                                        <p:tav tm="0">
                                          <p:val>
                                            <p:strVal val="#ppt_h"/>
                                          </p:val>
                                        </p:tav>
                                        <p:tav tm="100000">
                                          <p:val>
                                            <p:strVal val="#ppt_h"/>
                                          </p:val>
                                        </p:tav>
                                      </p:tavLst>
                                    </p:anim>
                                    <p:animEffect transition="in" filter="fade">
                                      <p:cBhvr>
                                        <p:cTn id="69" dur="1000"/>
                                        <p:tgtEl>
                                          <p:spTgt spid="3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69"/>
                                        </p:tgtEl>
                                        <p:attrNameLst>
                                          <p:attrName>style.visibility</p:attrName>
                                        </p:attrNameLst>
                                      </p:cBhvr>
                                      <p:to>
                                        <p:strVal val="visible"/>
                                      </p:to>
                                    </p:set>
                                    <p:animEffect transition="in" filter="wipe(left)">
                                      <p:cBhvr>
                                        <p:cTn id="74" dur="500"/>
                                        <p:tgtEl>
                                          <p:spTgt spid="69"/>
                                        </p:tgtEl>
                                      </p:cBhvr>
                                    </p:animEffect>
                                  </p:childTnLst>
                                </p:cTn>
                              </p:par>
                              <p:par>
                                <p:cTn id="75" presetID="47" presetClass="entr" presetSubtype="0" fill="hold" grpId="0" nodeType="withEffect">
                                  <p:stCondLst>
                                    <p:cond delay="500"/>
                                  </p:stCondLst>
                                  <p:childTnLst>
                                    <p:set>
                                      <p:cBhvr>
                                        <p:cTn id="76" dur="1" fill="hold">
                                          <p:stCondLst>
                                            <p:cond delay="0"/>
                                          </p:stCondLst>
                                        </p:cTn>
                                        <p:tgtEl>
                                          <p:spTgt spid="83"/>
                                        </p:tgtEl>
                                        <p:attrNameLst>
                                          <p:attrName>style.visibility</p:attrName>
                                        </p:attrNameLst>
                                      </p:cBhvr>
                                      <p:to>
                                        <p:strVal val="visible"/>
                                      </p:to>
                                    </p:set>
                                    <p:animEffect transition="in" filter="fade">
                                      <p:cBhvr>
                                        <p:cTn id="77" dur="250"/>
                                        <p:tgtEl>
                                          <p:spTgt spid="83"/>
                                        </p:tgtEl>
                                      </p:cBhvr>
                                    </p:animEffect>
                                    <p:anim calcmode="lin" valueType="num">
                                      <p:cBhvr>
                                        <p:cTn id="78" dur="250" fill="hold"/>
                                        <p:tgtEl>
                                          <p:spTgt spid="83"/>
                                        </p:tgtEl>
                                        <p:attrNameLst>
                                          <p:attrName>ppt_x</p:attrName>
                                        </p:attrNameLst>
                                      </p:cBhvr>
                                      <p:tavLst>
                                        <p:tav tm="0">
                                          <p:val>
                                            <p:strVal val="#ppt_x"/>
                                          </p:val>
                                        </p:tav>
                                        <p:tav tm="100000">
                                          <p:val>
                                            <p:strVal val="#ppt_x"/>
                                          </p:val>
                                        </p:tav>
                                      </p:tavLst>
                                    </p:anim>
                                    <p:anim calcmode="lin" valueType="num">
                                      <p:cBhvr>
                                        <p:cTn id="79" dur="25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wipe(left)">
                                      <p:cBhvr>
                                        <p:cTn id="84" dur="500"/>
                                        <p:tgtEl>
                                          <p:spTgt spid="3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wipe(left)">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55"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p:cTn id="94" dur="1000" fill="hold"/>
                                        <p:tgtEl>
                                          <p:spTgt spid="40"/>
                                        </p:tgtEl>
                                        <p:attrNameLst>
                                          <p:attrName>ppt_w</p:attrName>
                                        </p:attrNameLst>
                                      </p:cBhvr>
                                      <p:tavLst>
                                        <p:tav tm="0">
                                          <p:val>
                                            <p:strVal val="#ppt_w*0.70"/>
                                          </p:val>
                                        </p:tav>
                                        <p:tav tm="100000">
                                          <p:val>
                                            <p:strVal val="#ppt_w"/>
                                          </p:val>
                                        </p:tav>
                                      </p:tavLst>
                                    </p:anim>
                                    <p:anim calcmode="lin" valueType="num">
                                      <p:cBhvr>
                                        <p:cTn id="95" dur="1000" fill="hold"/>
                                        <p:tgtEl>
                                          <p:spTgt spid="40"/>
                                        </p:tgtEl>
                                        <p:attrNameLst>
                                          <p:attrName>ppt_h</p:attrName>
                                        </p:attrNameLst>
                                      </p:cBhvr>
                                      <p:tavLst>
                                        <p:tav tm="0">
                                          <p:val>
                                            <p:strVal val="#ppt_h"/>
                                          </p:val>
                                        </p:tav>
                                        <p:tav tm="100000">
                                          <p:val>
                                            <p:strVal val="#ppt_h"/>
                                          </p:val>
                                        </p:tav>
                                      </p:tavLst>
                                    </p:anim>
                                    <p:animEffect transition="in" filter="fade">
                                      <p:cBhvr>
                                        <p:cTn id="96" dur="1000"/>
                                        <p:tgtEl>
                                          <p:spTgt spid="4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0" nodeType="clickEffect">
                                  <p:stCondLst>
                                    <p:cond delay="0"/>
                                  </p:stCondLst>
                                  <p:childTnLst>
                                    <p:animEffect transition="out" filter="fade">
                                      <p:cBhvr>
                                        <p:cTn id="100" dur="500"/>
                                        <p:tgtEl>
                                          <p:spTgt spid="40"/>
                                        </p:tgtEl>
                                      </p:cBhvr>
                                    </p:animEffect>
                                    <p:set>
                                      <p:cBhvr>
                                        <p:cTn id="101" dur="1" fill="hold">
                                          <p:stCondLst>
                                            <p:cond delay="499"/>
                                          </p:stCondLst>
                                        </p:cTn>
                                        <p:tgtEl>
                                          <p:spTgt spid="40"/>
                                        </p:tgtEl>
                                        <p:attrNameLst>
                                          <p:attrName>style.visibility</p:attrName>
                                        </p:attrNameLst>
                                      </p:cBhvr>
                                      <p:to>
                                        <p:strVal val="hidden"/>
                                      </p:to>
                                    </p:set>
                                  </p:childTnLst>
                                </p:cTn>
                              </p:par>
                              <p:par>
                                <p:cTn id="102" presetID="22" presetClass="entr" presetSubtype="8" fill="hold" grpId="0" nodeType="with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wipe(left)">
                                      <p:cBhvr>
                                        <p:cTn id="104" dur="500"/>
                                        <p:tgtEl>
                                          <p:spTgt spid="3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wipe(left)">
                                      <p:cBhvr>
                                        <p:cTn id="109" dur="500"/>
                                        <p:tgtEl>
                                          <p:spTgt spid="39"/>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wipe(left)">
                                      <p:cBhvr>
                                        <p:cTn id="114" dur="500"/>
                                        <p:tgtEl>
                                          <p:spTgt spid="32"/>
                                        </p:tgtEl>
                                      </p:cBhvr>
                                    </p:animEffect>
                                  </p:childTnLst>
                                </p:cTn>
                              </p:par>
                              <p:par>
                                <p:cTn id="115" presetID="22" presetClass="entr" presetSubtype="8" fill="hold" nodeType="with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wipe(left)">
                                      <p:cBhvr>
                                        <p:cTn id="117" dur="500"/>
                                        <p:tgtEl>
                                          <p:spTgt spid="44"/>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48"/>
                                        </p:tgtEl>
                                        <p:attrNameLst>
                                          <p:attrName>style.visibility</p:attrName>
                                        </p:attrNameLst>
                                      </p:cBhvr>
                                      <p:to>
                                        <p:strVal val="visible"/>
                                      </p:to>
                                    </p:set>
                                    <p:animEffect transition="in" filter="wipe(left)">
                                      <p:cBhvr>
                                        <p:cTn id="122" dur="500"/>
                                        <p:tgtEl>
                                          <p:spTgt spid="48"/>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43"/>
                                        </p:tgtEl>
                                        <p:attrNameLst>
                                          <p:attrName>style.visibility</p:attrName>
                                        </p:attrNameLst>
                                      </p:cBhvr>
                                      <p:to>
                                        <p:strVal val="visible"/>
                                      </p:to>
                                    </p:set>
                                    <p:animEffect transition="in" filter="wipe(left)">
                                      <p:cBhvr>
                                        <p:cTn id="127" dur="500"/>
                                        <p:tgtEl>
                                          <p:spTgt spid="43"/>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71"/>
                                        </p:tgtEl>
                                        <p:attrNameLst>
                                          <p:attrName>style.visibility</p:attrName>
                                        </p:attrNameLst>
                                      </p:cBhvr>
                                      <p:to>
                                        <p:strVal val="visible"/>
                                      </p:to>
                                    </p:set>
                                    <p:animEffect transition="in" filter="wipe(left)">
                                      <p:cBhvr>
                                        <p:cTn id="132" dur="500"/>
                                        <p:tgtEl>
                                          <p:spTgt spid="71"/>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41"/>
                                        </p:tgtEl>
                                        <p:attrNameLst>
                                          <p:attrName>style.visibility</p:attrName>
                                        </p:attrNameLst>
                                      </p:cBhvr>
                                      <p:to>
                                        <p:strVal val="visible"/>
                                      </p:to>
                                    </p:set>
                                    <p:animEffect transition="in" filter="wipe(left)">
                                      <p:cBhvr>
                                        <p:cTn id="137" dur="500"/>
                                        <p:tgtEl>
                                          <p:spTgt spid="41"/>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70"/>
                                        </p:tgtEl>
                                        <p:attrNameLst>
                                          <p:attrName>style.visibility</p:attrName>
                                        </p:attrNameLst>
                                      </p:cBhvr>
                                      <p:to>
                                        <p:strVal val="visible"/>
                                      </p:to>
                                    </p:set>
                                    <p:animEffect transition="in" filter="wipe(left)">
                                      <p:cBhvr>
                                        <p:cTn id="142" dur="500"/>
                                        <p:tgtEl>
                                          <p:spTgt spid="70"/>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42"/>
                                        </p:tgtEl>
                                        <p:attrNameLst>
                                          <p:attrName>style.visibility</p:attrName>
                                        </p:attrNameLst>
                                      </p:cBhvr>
                                      <p:to>
                                        <p:strVal val="visible"/>
                                      </p:to>
                                    </p:set>
                                    <p:animEffect transition="in" filter="wipe(left)">
                                      <p:cBhvr>
                                        <p:cTn id="147" dur="500"/>
                                        <p:tgtEl>
                                          <p:spTgt spid="42"/>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xit" presetSubtype="0" fill="hold" nodeType="clickEffect">
                                  <p:stCondLst>
                                    <p:cond delay="0"/>
                                  </p:stCondLst>
                                  <p:childTnLst>
                                    <p:animEffect transition="out" filter="fade">
                                      <p:cBhvr>
                                        <p:cTn id="151" dur="1000"/>
                                        <p:tgtEl>
                                          <p:spTgt spid="11"/>
                                        </p:tgtEl>
                                      </p:cBhvr>
                                    </p:animEffect>
                                    <p:set>
                                      <p:cBhvr>
                                        <p:cTn id="152" dur="1" fill="hold">
                                          <p:stCondLst>
                                            <p:cond delay="999"/>
                                          </p:stCondLst>
                                        </p:cTn>
                                        <p:tgtEl>
                                          <p:spTgt spid="11"/>
                                        </p:tgtEl>
                                        <p:attrNameLst>
                                          <p:attrName>style.visibility</p:attrName>
                                        </p:attrNameLst>
                                      </p:cBhvr>
                                      <p:to>
                                        <p:strVal val="hidden"/>
                                      </p:to>
                                    </p:set>
                                  </p:childTnLst>
                                </p:cTn>
                              </p:par>
                              <p:par>
                                <p:cTn id="153" presetID="10" presetClass="exit" presetSubtype="0" fill="hold" nodeType="withEffect">
                                  <p:stCondLst>
                                    <p:cond delay="0"/>
                                  </p:stCondLst>
                                  <p:childTnLst>
                                    <p:animEffect transition="out" filter="fade">
                                      <p:cBhvr>
                                        <p:cTn id="154" dur="1000"/>
                                        <p:tgtEl>
                                          <p:spTgt spid="8"/>
                                        </p:tgtEl>
                                      </p:cBhvr>
                                    </p:animEffect>
                                    <p:set>
                                      <p:cBhvr>
                                        <p:cTn id="155" dur="1" fill="hold">
                                          <p:stCondLst>
                                            <p:cond delay="999"/>
                                          </p:stCondLst>
                                        </p:cTn>
                                        <p:tgtEl>
                                          <p:spTgt spid="8"/>
                                        </p:tgtEl>
                                        <p:attrNameLst>
                                          <p:attrName>style.visibility</p:attrName>
                                        </p:attrNameLst>
                                      </p:cBhvr>
                                      <p:to>
                                        <p:strVal val="hidden"/>
                                      </p:to>
                                    </p:set>
                                  </p:childTnLst>
                                </p:cTn>
                              </p:par>
                              <p:par>
                                <p:cTn id="156" presetID="10" presetClass="exit" presetSubtype="0" fill="hold" grpId="0" nodeType="withEffect">
                                  <p:stCondLst>
                                    <p:cond delay="0"/>
                                  </p:stCondLst>
                                  <p:childTnLst>
                                    <p:animEffect transition="out" filter="fade">
                                      <p:cBhvr>
                                        <p:cTn id="157" dur="500"/>
                                        <p:tgtEl>
                                          <p:spTgt spid="23"/>
                                        </p:tgtEl>
                                      </p:cBhvr>
                                    </p:animEffect>
                                    <p:set>
                                      <p:cBhvr>
                                        <p:cTn id="158" dur="1" fill="hold">
                                          <p:stCondLst>
                                            <p:cond delay="499"/>
                                          </p:stCondLst>
                                        </p:cTn>
                                        <p:tgtEl>
                                          <p:spTgt spid="23"/>
                                        </p:tgtEl>
                                        <p:attrNameLst>
                                          <p:attrName>style.visibility</p:attrName>
                                        </p:attrNameLst>
                                      </p:cBhvr>
                                      <p:to>
                                        <p:strVal val="hidden"/>
                                      </p:to>
                                    </p:set>
                                  </p:childTnLst>
                                </p:cTn>
                              </p:par>
                              <p:par>
                                <p:cTn id="159" presetID="10" presetClass="exit" presetSubtype="0" fill="hold" grpId="0" nodeType="withEffect">
                                  <p:stCondLst>
                                    <p:cond delay="0"/>
                                  </p:stCondLst>
                                  <p:childTnLst>
                                    <p:animEffect transition="out" filter="fade">
                                      <p:cBhvr>
                                        <p:cTn id="160" dur="500"/>
                                        <p:tgtEl>
                                          <p:spTgt spid="25"/>
                                        </p:tgtEl>
                                      </p:cBhvr>
                                    </p:animEffect>
                                    <p:set>
                                      <p:cBhvr>
                                        <p:cTn id="161" dur="1" fill="hold">
                                          <p:stCondLst>
                                            <p:cond delay="499"/>
                                          </p:stCondLst>
                                        </p:cTn>
                                        <p:tgtEl>
                                          <p:spTgt spid="25"/>
                                        </p:tgtEl>
                                        <p:attrNameLst>
                                          <p:attrName>style.visibility</p:attrName>
                                        </p:attrNameLst>
                                      </p:cBhvr>
                                      <p:to>
                                        <p:strVal val="hidden"/>
                                      </p:to>
                                    </p:set>
                                  </p:childTnLst>
                                </p:cTn>
                              </p:par>
                              <p:par>
                                <p:cTn id="162" presetID="10" presetClass="exit" presetSubtype="0" fill="hold" grpId="0" nodeType="withEffect">
                                  <p:stCondLst>
                                    <p:cond delay="0"/>
                                  </p:stCondLst>
                                  <p:childTnLst>
                                    <p:animEffect transition="out" filter="fade">
                                      <p:cBhvr>
                                        <p:cTn id="163" dur="500"/>
                                        <p:tgtEl>
                                          <p:spTgt spid="24"/>
                                        </p:tgtEl>
                                      </p:cBhvr>
                                    </p:animEffect>
                                    <p:set>
                                      <p:cBhvr>
                                        <p:cTn id="164" dur="1" fill="hold">
                                          <p:stCondLst>
                                            <p:cond delay="499"/>
                                          </p:stCondLst>
                                        </p:cTn>
                                        <p:tgtEl>
                                          <p:spTgt spid="24"/>
                                        </p:tgtEl>
                                        <p:attrNameLst>
                                          <p:attrName>style.visibility</p:attrName>
                                        </p:attrNameLst>
                                      </p:cBhvr>
                                      <p:to>
                                        <p:strVal val="hidden"/>
                                      </p:to>
                                    </p:set>
                                  </p:childTnLst>
                                </p:cTn>
                              </p:par>
                            </p:childTnLst>
                          </p:cTn>
                        </p:par>
                        <p:par>
                          <p:cTn id="165" fill="hold">
                            <p:stCondLst>
                              <p:cond delay="1000"/>
                            </p:stCondLst>
                            <p:childTnLst>
                              <p:par>
                                <p:cTn id="166" presetID="22" presetClass="entr" presetSubtype="4" fill="hold" nodeType="afterEffect">
                                  <p:stCondLst>
                                    <p:cond delay="0"/>
                                  </p:stCondLst>
                                  <p:childTnLst>
                                    <p:set>
                                      <p:cBhvr>
                                        <p:cTn id="167" dur="1" fill="hold">
                                          <p:stCondLst>
                                            <p:cond delay="0"/>
                                          </p:stCondLst>
                                        </p:cTn>
                                        <p:tgtEl>
                                          <p:spTgt spid="52"/>
                                        </p:tgtEl>
                                        <p:attrNameLst>
                                          <p:attrName>style.visibility</p:attrName>
                                        </p:attrNameLst>
                                      </p:cBhvr>
                                      <p:to>
                                        <p:strVal val="visible"/>
                                      </p:to>
                                    </p:set>
                                    <p:animEffect transition="in" filter="wipe(down)">
                                      <p:cBhvr>
                                        <p:cTn id="168" dur="1000"/>
                                        <p:tgtEl>
                                          <p:spTgt spid="52"/>
                                        </p:tgtEl>
                                      </p:cBhvr>
                                    </p:animEffect>
                                  </p:childTnLst>
                                </p:cTn>
                              </p:par>
                            </p:childTnLst>
                          </p:cTn>
                        </p:par>
                        <p:par>
                          <p:cTn id="169" fill="hold">
                            <p:stCondLst>
                              <p:cond delay="2000"/>
                            </p:stCondLst>
                            <p:childTnLst>
                              <p:par>
                                <p:cTn id="170" presetID="22" presetClass="entr" presetSubtype="4" fill="hold" nodeType="afterEffect">
                                  <p:stCondLst>
                                    <p:cond delay="0"/>
                                  </p:stCondLst>
                                  <p:childTnLst>
                                    <p:set>
                                      <p:cBhvr>
                                        <p:cTn id="171" dur="1" fill="hold">
                                          <p:stCondLst>
                                            <p:cond delay="0"/>
                                          </p:stCondLst>
                                        </p:cTn>
                                        <p:tgtEl>
                                          <p:spTgt spid="49"/>
                                        </p:tgtEl>
                                        <p:attrNameLst>
                                          <p:attrName>style.visibility</p:attrName>
                                        </p:attrNameLst>
                                      </p:cBhvr>
                                      <p:to>
                                        <p:strVal val="visible"/>
                                      </p:to>
                                    </p:set>
                                    <p:animEffect transition="in" filter="wipe(down)">
                                      <p:cBhvr>
                                        <p:cTn id="172" dur="1000"/>
                                        <p:tgtEl>
                                          <p:spTgt spid="49"/>
                                        </p:tgtEl>
                                      </p:cBhvr>
                                    </p:animEffect>
                                  </p:childTnLst>
                                </p:cTn>
                              </p:par>
                            </p:childTnLst>
                          </p:cTn>
                        </p:par>
                        <p:par>
                          <p:cTn id="173" fill="hold">
                            <p:stCondLst>
                              <p:cond delay="3000"/>
                            </p:stCondLst>
                            <p:childTnLst>
                              <p:par>
                                <p:cTn id="174" presetID="1" presetClass="exit" presetSubtype="0" fill="hold" grpId="1" nodeType="afterEffect">
                                  <p:stCondLst>
                                    <p:cond delay="0"/>
                                  </p:stCondLst>
                                  <p:childTnLst>
                                    <p:set>
                                      <p:cBhvr>
                                        <p:cTn id="175" dur="1" fill="hold">
                                          <p:stCondLst>
                                            <p:cond delay="0"/>
                                          </p:stCondLst>
                                        </p:cTn>
                                        <p:tgtEl>
                                          <p:spTgt spid="29"/>
                                        </p:tgtEl>
                                        <p:attrNameLst>
                                          <p:attrName>style.visibility</p:attrName>
                                        </p:attrNameLst>
                                      </p:cBhvr>
                                      <p:to>
                                        <p:strVal val="hidden"/>
                                      </p:to>
                                    </p:set>
                                  </p:childTnLst>
                                </p:cTn>
                              </p:par>
                              <p:par>
                                <p:cTn id="176" presetID="1" presetClass="exit" presetSubtype="0" fill="hold" grpId="1" nodeType="withEffect">
                                  <p:stCondLst>
                                    <p:cond delay="0"/>
                                  </p:stCondLst>
                                  <p:childTnLst>
                                    <p:set>
                                      <p:cBhvr>
                                        <p:cTn id="177" dur="1" fill="hold">
                                          <p:stCondLst>
                                            <p:cond delay="0"/>
                                          </p:stCondLst>
                                        </p:cTn>
                                        <p:tgtEl>
                                          <p:spTgt spid="27"/>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22" presetClass="entr" presetSubtype="8" fill="hold" nodeType="clickEffect">
                                  <p:stCondLst>
                                    <p:cond delay="0"/>
                                  </p:stCondLst>
                                  <p:childTnLst>
                                    <p:set>
                                      <p:cBhvr>
                                        <p:cTn id="181" dur="1" fill="hold">
                                          <p:stCondLst>
                                            <p:cond delay="0"/>
                                          </p:stCondLst>
                                        </p:cTn>
                                        <p:tgtEl>
                                          <p:spTgt spid="63"/>
                                        </p:tgtEl>
                                        <p:attrNameLst>
                                          <p:attrName>style.visibility</p:attrName>
                                        </p:attrNameLst>
                                      </p:cBhvr>
                                      <p:to>
                                        <p:strVal val="visible"/>
                                      </p:to>
                                    </p:set>
                                    <p:animEffect transition="in" filter="wipe(left)">
                                      <p:cBhvr>
                                        <p:cTn id="182" dur="500"/>
                                        <p:tgtEl>
                                          <p:spTgt spid="63"/>
                                        </p:tgtEl>
                                      </p:cBhvr>
                                    </p:animEffect>
                                  </p:childTnLst>
                                </p:cTn>
                              </p:par>
                              <p:par>
                                <p:cTn id="183" presetID="22" presetClass="entr" presetSubtype="8" fill="hold" grpId="0" nodeType="withEffect">
                                  <p:stCondLst>
                                    <p:cond delay="0"/>
                                  </p:stCondLst>
                                  <p:childTnLst>
                                    <p:set>
                                      <p:cBhvr>
                                        <p:cTn id="184" dur="1" fill="hold">
                                          <p:stCondLst>
                                            <p:cond delay="0"/>
                                          </p:stCondLst>
                                        </p:cTn>
                                        <p:tgtEl>
                                          <p:spTgt spid="58"/>
                                        </p:tgtEl>
                                        <p:attrNameLst>
                                          <p:attrName>style.visibility</p:attrName>
                                        </p:attrNameLst>
                                      </p:cBhvr>
                                      <p:to>
                                        <p:strVal val="visible"/>
                                      </p:to>
                                    </p:set>
                                    <p:animEffect transition="in" filter="wipe(left)">
                                      <p:cBhvr>
                                        <p:cTn id="185" dur="1000"/>
                                        <p:tgtEl>
                                          <p:spTgt spid="58"/>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nodeType="clickEffect">
                                  <p:stCondLst>
                                    <p:cond delay="0"/>
                                  </p:stCondLst>
                                  <p:childTnLst>
                                    <p:set>
                                      <p:cBhvr>
                                        <p:cTn id="189" dur="1" fill="hold">
                                          <p:stCondLst>
                                            <p:cond delay="0"/>
                                          </p:stCondLst>
                                        </p:cTn>
                                        <p:tgtEl>
                                          <p:spTgt spid="57"/>
                                        </p:tgtEl>
                                        <p:attrNameLst>
                                          <p:attrName>style.visibility</p:attrName>
                                        </p:attrNameLst>
                                      </p:cBhvr>
                                      <p:to>
                                        <p:strVal val="visible"/>
                                      </p:to>
                                    </p:set>
                                    <p:animEffect transition="in" filter="wipe(left)">
                                      <p:cBhvr>
                                        <p:cTn id="190" dur="500"/>
                                        <p:tgtEl>
                                          <p:spTgt spid="57"/>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grpId="0" nodeType="clickEffect">
                                  <p:stCondLst>
                                    <p:cond delay="0"/>
                                  </p:stCondLst>
                                  <p:childTnLst>
                                    <p:set>
                                      <p:cBhvr>
                                        <p:cTn id="194" dur="1" fill="hold">
                                          <p:stCondLst>
                                            <p:cond delay="0"/>
                                          </p:stCondLst>
                                        </p:cTn>
                                        <p:tgtEl>
                                          <p:spTgt spid="73"/>
                                        </p:tgtEl>
                                        <p:attrNameLst>
                                          <p:attrName>style.visibility</p:attrName>
                                        </p:attrNameLst>
                                      </p:cBhvr>
                                      <p:to>
                                        <p:strVal val="visible"/>
                                      </p:to>
                                    </p:set>
                                    <p:animEffect transition="in" filter="wipe(left)">
                                      <p:cBhvr>
                                        <p:cTn id="195" dur="500"/>
                                        <p:tgtEl>
                                          <p:spTgt spid="73"/>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55"/>
                                        </p:tgtEl>
                                        <p:attrNameLst>
                                          <p:attrName>style.visibility</p:attrName>
                                        </p:attrNameLst>
                                      </p:cBhvr>
                                      <p:to>
                                        <p:strVal val="visible"/>
                                      </p:to>
                                    </p:set>
                                    <p:animEffect transition="in" filter="wipe(left)">
                                      <p:cBhvr>
                                        <p:cTn id="200" dur="500"/>
                                        <p:tgtEl>
                                          <p:spTgt spid="55"/>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fill="hold" grpId="0" nodeType="clickEffect">
                                  <p:stCondLst>
                                    <p:cond delay="0"/>
                                  </p:stCondLst>
                                  <p:childTnLst>
                                    <p:set>
                                      <p:cBhvr>
                                        <p:cTn id="204" dur="1" fill="hold">
                                          <p:stCondLst>
                                            <p:cond delay="0"/>
                                          </p:stCondLst>
                                        </p:cTn>
                                        <p:tgtEl>
                                          <p:spTgt spid="72"/>
                                        </p:tgtEl>
                                        <p:attrNameLst>
                                          <p:attrName>style.visibility</p:attrName>
                                        </p:attrNameLst>
                                      </p:cBhvr>
                                      <p:to>
                                        <p:strVal val="visible"/>
                                      </p:to>
                                    </p:set>
                                    <p:animEffect transition="in" filter="wipe(left)">
                                      <p:cBhvr>
                                        <p:cTn id="205" dur="500"/>
                                        <p:tgtEl>
                                          <p:spTgt spid="72"/>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grpId="0" nodeType="clickEffect">
                                  <p:stCondLst>
                                    <p:cond delay="0"/>
                                  </p:stCondLst>
                                  <p:childTnLst>
                                    <p:set>
                                      <p:cBhvr>
                                        <p:cTn id="209" dur="1" fill="hold">
                                          <p:stCondLst>
                                            <p:cond delay="0"/>
                                          </p:stCondLst>
                                        </p:cTn>
                                        <p:tgtEl>
                                          <p:spTgt spid="56"/>
                                        </p:tgtEl>
                                        <p:attrNameLst>
                                          <p:attrName>style.visibility</p:attrName>
                                        </p:attrNameLst>
                                      </p:cBhvr>
                                      <p:to>
                                        <p:strVal val="visible"/>
                                      </p:to>
                                    </p:set>
                                    <p:animEffect transition="in" filter="wipe(left)">
                                      <p:cBhvr>
                                        <p:cTn id="210" dur="500"/>
                                        <p:tgtEl>
                                          <p:spTgt spid="56"/>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1" fill="hold" nodeType="clickEffect">
                                  <p:stCondLst>
                                    <p:cond delay="0"/>
                                  </p:stCondLst>
                                  <p:childTnLst>
                                    <p:set>
                                      <p:cBhvr>
                                        <p:cTn id="214" dur="1" fill="hold">
                                          <p:stCondLst>
                                            <p:cond delay="0"/>
                                          </p:stCondLst>
                                        </p:cTn>
                                        <p:tgtEl>
                                          <p:spTgt spid="82"/>
                                        </p:tgtEl>
                                        <p:attrNameLst>
                                          <p:attrName>style.visibility</p:attrName>
                                        </p:attrNameLst>
                                      </p:cBhvr>
                                      <p:to>
                                        <p:strVal val="visible"/>
                                      </p:to>
                                    </p:set>
                                    <p:animEffect transition="in" filter="wipe(up)">
                                      <p:cBhvr>
                                        <p:cTn id="215" dur="500"/>
                                        <p:tgtEl>
                                          <p:spTgt spid="82"/>
                                        </p:tgtEl>
                                      </p:cBhvr>
                                    </p:animEffect>
                                  </p:childTnLst>
                                </p:cTn>
                              </p:par>
                            </p:childTnLst>
                          </p:cTn>
                        </p:par>
                        <p:par>
                          <p:cTn id="216" fill="hold">
                            <p:stCondLst>
                              <p:cond delay="500"/>
                            </p:stCondLst>
                            <p:childTnLst>
                              <p:par>
                                <p:cTn id="217" presetID="22" presetClass="entr" presetSubtype="8" fill="hold" grpId="0" nodeType="afterEffect">
                                  <p:stCondLst>
                                    <p:cond delay="0"/>
                                  </p:stCondLst>
                                  <p:childTnLst>
                                    <p:set>
                                      <p:cBhvr>
                                        <p:cTn id="218" dur="1" fill="hold">
                                          <p:stCondLst>
                                            <p:cond delay="0"/>
                                          </p:stCondLst>
                                        </p:cTn>
                                        <p:tgtEl>
                                          <p:spTgt spid="68"/>
                                        </p:tgtEl>
                                        <p:attrNameLst>
                                          <p:attrName>style.visibility</p:attrName>
                                        </p:attrNameLst>
                                      </p:cBhvr>
                                      <p:to>
                                        <p:strVal val="visible"/>
                                      </p:to>
                                    </p:set>
                                    <p:animEffect transition="in" filter="wipe(left)">
                                      <p:cBhvr>
                                        <p:cTn id="219" dur="500"/>
                                        <p:tgtEl>
                                          <p:spTgt spid="68"/>
                                        </p:tgtEl>
                                      </p:cBhvr>
                                    </p:animEffect>
                                  </p:childTnLst>
                                </p:cTn>
                              </p:par>
                            </p:childTnLst>
                          </p:cTn>
                        </p:par>
                      </p:childTnLst>
                    </p:cTn>
                  </p:par>
                  <p:par>
                    <p:cTn id="220" fill="hold">
                      <p:stCondLst>
                        <p:cond delay="indefinite"/>
                      </p:stCondLst>
                      <p:childTnLst>
                        <p:par>
                          <p:cTn id="221" fill="hold">
                            <p:stCondLst>
                              <p:cond delay="0"/>
                            </p:stCondLst>
                            <p:childTnLst>
                              <p:par>
                                <p:cTn id="222" presetID="1" presetClass="exit" presetSubtype="0" fill="hold" nodeType="clickEffect">
                                  <p:stCondLst>
                                    <p:cond delay="0"/>
                                  </p:stCondLst>
                                  <p:childTnLst>
                                    <p:set>
                                      <p:cBhvr>
                                        <p:cTn id="223" dur="1" fill="hold">
                                          <p:stCondLst>
                                            <p:cond delay="0"/>
                                          </p:stCondLst>
                                        </p:cTn>
                                        <p:tgtEl>
                                          <p:spTgt spid="82"/>
                                        </p:tgtEl>
                                        <p:attrNameLst>
                                          <p:attrName>style.visibility</p:attrName>
                                        </p:attrNameLst>
                                      </p:cBhvr>
                                      <p:to>
                                        <p:strVal val="hidden"/>
                                      </p:to>
                                    </p:set>
                                  </p:childTnLst>
                                </p:cTn>
                              </p:par>
                              <p:par>
                                <p:cTn id="224" presetID="10" presetClass="exit" presetSubtype="0" fill="hold" grpId="1" nodeType="withEffect">
                                  <p:stCondLst>
                                    <p:cond delay="0"/>
                                  </p:stCondLst>
                                  <p:childTnLst>
                                    <p:animEffect transition="out" filter="fade">
                                      <p:cBhvr>
                                        <p:cTn id="225" dur="500"/>
                                        <p:tgtEl>
                                          <p:spTgt spid="68"/>
                                        </p:tgtEl>
                                      </p:cBhvr>
                                    </p:animEffect>
                                    <p:set>
                                      <p:cBhvr>
                                        <p:cTn id="226" dur="1" fill="hold">
                                          <p:stCondLst>
                                            <p:cond delay="499"/>
                                          </p:stCondLst>
                                        </p:cTn>
                                        <p:tgtEl>
                                          <p:spTgt spid="68"/>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nodeType="clickEffect">
                                  <p:stCondLst>
                                    <p:cond delay="0"/>
                                  </p:stCondLst>
                                  <p:childTnLst>
                                    <p:set>
                                      <p:cBhvr>
                                        <p:cTn id="230" dur="1" fill="hold">
                                          <p:stCondLst>
                                            <p:cond delay="0"/>
                                          </p:stCondLst>
                                        </p:cTn>
                                        <p:tgtEl>
                                          <p:spTgt spid="74"/>
                                        </p:tgtEl>
                                        <p:attrNameLst>
                                          <p:attrName>style.visibility</p:attrName>
                                        </p:attrNameLst>
                                      </p:cBhvr>
                                      <p:to>
                                        <p:strVal val="visible"/>
                                      </p:to>
                                    </p:set>
                                    <p:animEffect transition="in" filter="wipe(left)">
                                      <p:cBhvr>
                                        <p:cTn id="231" dur="500"/>
                                        <p:tgtEl>
                                          <p:spTgt spid="74"/>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grpId="0" nodeType="clickEffect">
                                  <p:stCondLst>
                                    <p:cond delay="0"/>
                                  </p:stCondLst>
                                  <p:childTnLst>
                                    <p:set>
                                      <p:cBhvr>
                                        <p:cTn id="235" dur="1" fill="hold">
                                          <p:stCondLst>
                                            <p:cond delay="0"/>
                                          </p:stCondLst>
                                        </p:cTn>
                                        <p:tgtEl>
                                          <p:spTgt spid="78"/>
                                        </p:tgtEl>
                                        <p:attrNameLst>
                                          <p:attrName>style.visibility</p:attrName>
                                        </p:attrNameLst>
                                      </p:cBhvr>
                                      <p:to>
                                        <p:strVal val="visible"/>
                                      </p:to>
                                    </p:set>
                                    <p:animEffect transition="in" filter="wipe(left)">
                                      <p:cBhvr>
                                        <p:cTn id="236" dur="500"/>
                                        <p:tgtEl>
                                          <p:spTgt spid="78"/>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nodeType="clickEffect">
                                  <p:stCondLst>
                                    <p:cond delay="0"/>
                                  </p:stCondLst>
                                  <p:childTnLst>
                                    <p:set>
                                      <p:cBhvr>
                                        <p:cTn id="240" dur="1" fill="hold">
                                          <p:stCondLst>
                                            <p:cond delay="0"/>
                                          </p:stCondLst>
                                        </p:cTn>
                                        <p:tgtEl>
                                          <p:spTgt spid="59"/>
                                        </p:tgtEl>
                                        <p:attrNameLst>
                                          <p:attrName>style.visibility</p:attrName>
                                        </p:attrNameLst>
                                      </p:cBhvr>
                                      <p:to>
                                        <p:strVal val="visible"/>
                                      </p:to>
                                    </p:set>
                                    <p:animEffect transition="in" filter="wipe(left)">
                                      <p:cBhvr>
                                        <p:cTn id="24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6" grpId="0"/>
      <p:bldP spid="6" grpId="1"/>
      <p:bldP spid="7" grpId="0"/>
      <p:bldP spid="7" grpId="1"/>
      <p:bldP spid="15" grpId="0"/>
      <p:bldP spid="16" grpId="0"/>
      <p:bldP spid="20" grpId="0"/>
      <p:bldP spid="21" grpId="0"/>
      <p:bldP spid="22" grpId="0"/>
      <p:bldP spid="23" grpId="0"/>
      <p:bldP spid="24" grpId="0"/>
      <p:bldP spid="25" grpId="0"/>
      <p:bldP spid="26" grpId="0" animBg="1"/>
      <p:bldP spid="27" grpId="0"/>
      <p:bldP spid="27" grpId="1"/>
      <p:bldP spid="28" grpId="0" animBg="1"/>
      <p:bldP spid="29" grpId="0"/>
      <p:bldP spid="29" grpId="1"/>
      <p:bldP spid="32" grpId="0"/>
      <p:bldP spid="33" grpId="0"/>
      <p:bldP spid="38" grpId="0"/>
      <p:bldP spid="39" grpId="0"/>
      <p:bldP spid="40" grpId="0"/>
      <p:bldP spid="41" grpId="0"/>
      <p:bldP spid="42" grpId="0"/>
      <p:bldP spid="48" grpId="0"/>
      <p:bldP spid="55" grpId="0"/>
      <p:bldP spid="56" grpId="0"/>
      <p:bldP spid="58" grpId="0"/>
      <p:bldP spid="68" grpId="0"/>
      <p:bldP spid="68" grpId="1"/>
      <p:bldP spid="69" grpId="0"/>
      <p:bldP spid="70" grpId="0"/>
      <p:bldP spid="71" grpId="0"/>
      <p:bldP spid="72" grpId="0"/>
      <p:bldP spid="73" grpId="0"/>
      <p:bldP spid="7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d drive\MJ WORK\Pooja mam (physics)\State board\10th State\REFRACTION OF LIGHT\raw\light_stain_shadow_background_46791_1920x10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3999"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0"/>
            <a:ext cx="9144000" cy="5143500"/>
          </a:xfrm>
          <a:prstGeom prst="rect">
            <a:avLst/>
          </a:prstGeom>
          <a:solidFill>
            <a:schemeClr val="dk1">
              <a:alpha val="6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a:xfrm>
            <a:off x="451969" y="652236"/>
            <a:ext cx="6024775" cy="53457"/>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228600" y="285750"/>
            <a:ext cx="6506880" cy="400110"/>
          </a:xfrm>
          <a:prstGeom prst="rect">
            <a:avLst/>
          </a:prstGeom>
        </p:spPr>
        <p:txBody>
          <a:bodyPr wrap="square">
            <a:spAutoFit/>
          </a:bodyPr>
          <a:lstStyle/>
          <a:p>
            <a:pPr algn="ctr">
              <a:defRPr/>
            </a:pPr>
            <a:r>
              <a:rPr lang="en-US" sz="20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Absolute refractive index of some material media</a:t>
            </a:r>
          </a:p>
        </p:txBody>
      </p:sp>
      <p:sp>
        <p:nvSpPr>
          <p:cNvPr id="17" name="Rectangle 16"/>
          <p:cNvSpPr/>
          <p:nvPr/>
        </p:nvSpPr>
        <p:spPr>
          <a:xfrm>
            <a:off x="923182" y="3392485"/>
            <a:ext cx="2277218" cy="1389065"/>
          </a:xfrm>
          <a:prstGeom prst="rect">
            <a:avLst/>
          </a:prstGeom>
          <a:solidFill>
            <a:schemeClr val="bg1">
              <a:lumMod val="65000"/>
              <a:alpha val="76000"/>
            </a:schemeClr>
          </a:solidFill>
          <a:ln w="12700" cap="flat" cmpd="sng" algn="ctr">
            <a:solidFill>
              <a:schemeClr val="tx1"/>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endParaRPr lang="en-US" kern="0">
              <a:solidFill>
                <a:prstClr val="white"/>
              </a:solidFill>
              <a:latin typeface="Bookman Old Style" panose="02050604050505020204" pitchFamily="18" charset="0"/>
            </a:endParaRPr>
          </a:p>
        </p:txBody>
      </p:sp>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57600" y="3181350"/>
            <a:ext cx="2548789" cy="2123990"/>
          </a:xfrm>
          <a:prstGeom prst="rect">
            <a:avLst/>
          </a:prstGeom>
          <a:noFill/>
        </p:spPr>
      </p:pic>
      <p:grpSp>
        <p:nvGrpSpPr>
          <p:cNvPr id="37" name="Group 15"/>
          <p:cNvGrpSpPr>
            <a:grpSpLocks/>
          </p:cNvGrpSpPr>
          <p:nvPr/>
        </p:nvGrpSpPr>
        <p:grpSpPr bwMode="auto">
          <a:xfrm>
            <a:off x="1120140" y="2682240"/>
            <a:ext cx="945446" cy="705499"/>
            <a:chOff x="933457" y="1195550"/>
            <a:chExt cx="971544" cy="968389"/>
          </a:xfrm>
          <a:effectLst>
            <a:glow rad="50800">
              <a:schemeClr val="tx1"/>
            </a:glow>
          </a:effectLst>
        </p:grpSpPr>
        <p:cxnSp>
          <p:nvCxnSpPr>
            <p:cNvPr id="38" name="Straight Connector 37"/>
            <p:cNvCxnSpPr/>
            <p:nvPr/>
          </p:nvCxnSpPr>
          <p:spPr>
            <a:xfrm>
              <a:off x="933457" y="1195550"/>
              <a:ext cx="971544" cy="968389"/>
            </a:xfrm>
            <a:prstGeom prst="line">
              <a:avLst/>
            </a:prstGeom>
            <a:noFill/>
            <a:ln w="38100" cap="flat" cmpd="sng" algn="ctr">
              <a:solidFill>
                <a:srgbClr val="FF99CC"/>
              </a:solidFill>
              <a:prstDash val="solid"/>
            </a:ln>
            <a:effectLst/>
          </p:spPr>
        </p:cxnSp>
        <p:cxnSp>
          <p:nvCxnSpPr>
            <p:cNvPr id="39" name="Straight Arrow Connector 38"/>
            <p:cNvCxnSpPr/>
            <p:nvPr/>
          </p:nvCxnSpPr>
          <p:spPr>
            <a:xfrm rot="2400000">
              <a:off x="1353110" y="1665132"/>
              <a:ext cx="90487" cy="1587"/>
            </a:xfrm>
            <a:prstGeom prst="straightConnector1">
              <a:avLst/>
            </a:prstGeom>
            <a:noFill/>
            <a:ln w="38100" cap="flat" cmpd="sng" algn="ctr">
              <a:solidFill>
                <a:srgbClr val="FF99CC"/>
              </a:solidFill>
              <a:prstDash val="solid"/>
              <a:tailEnd type="stealth" w="lg" len="lg"/>
            </a:ln>
            <a:effectLst/>
          </p:spPr>
        </p:cxnSp>
      </p:grpSp>
      <p:cxnSp>
        <p:nvCxnSpPr>
          <p:cNvPr id="40" name="Straight Connector 39"/>
          <p:cNvCxnSpPr/>
          <p:nvPr/>
        </p:nvCxnSpPr>
        <p:spPr>
          <a:xfrm rot="5400000">
            <a:off x="1516153" y="3372896"/>
            <a:ext cx="1097280" cy="1587"/>
          </a:xfrm>
          <a:prstGeom prst="line">
            <a:avLst/>
          </a:prstGeom>
          <a:noFill/>
          <a:ln w="38100" cap="flat" cmpd="sng" algn="ctr">
            <a:solidFill>
              <a:srgbClr val="FFC000"/>
            </a:solidFill>
            <a:prstDash val="sysDash"/>
          </a:ln>
          <a:effectLst>
            <a:glow rad="50800">
              <a:schemeClr val="tx1"/>
            </a:glow>
          </a:effectLst>
        </p:spPr>
      </p:cxnSp>
      <p:grpSp>
        <p:nvGrpSpPr>
          <p:cNvPr id="41" name="Group 94"/>
          <p:cNvGrpSpPr/>
          <p:nvPr/>
        </p:nvGrpSpPr>
        <p:grpSpPr>
          <a:xfrm>
            <a:off x="2062163" y="3390900"/>
            <a:ext cx="555892" cy="1385904"/>
            <a:chOff x="6378330" y="2471724"/>
            <a:chExt cx="555892" cy="1385904"/>
          </a:xfrm>
          <a:effectLst>
            <a:glow rad="50800">
              <a:schemeClr val="tx1"/>
            </a:glow>
          </a:effectLst>
        </p:grpSpPr>
        <p:cxnSp>
          <p:nvCxnSpPr>
            <p:cNvPr id="42" name="Straight Connector 41"/>
            <p:cNvCxnSpPr/>
            <p:nvPr/>
          </p:nvCxnSpPr>
          <p:spPr bwMode="auto">
            <a:xfrm>
              <a:off x="6378330" y="2471724"/>
              <a:ext cx="555892" cy="1385904"/>
            </a:xfrm>
            <a:prstGeom prst="line">
              <a:avLst/>
            </a:prstGeom>
            <a:noFill/>
            <a:ln w="38100" cap="flat" cmpd="sng" algn="ctr">
              <a:solidFill>
                <a:srgbClr val="FF99CC"/>
              </a:solidFill>
              <a:prstDash val="solid"/>
            </a:ln>
            <a:effectLst/>
          </p:spPr>
        </p:cxnSp>
        <p:cxnSp>
          <p:nvCxnSpPr>
            <p:cNvPr id="43" name="Straight Arrow Connector 42"/>
            <p:cNvCxnSpPr/>
            <p:nvPr/>
          </p:nvCxnSpPr>
          <p:spPr bwMode="auto">
            <a:xfrm rot="17100000" flipH="1">
              <a:off x="6773626" y="3511996"/>
              <a:ext cx="71438" cy="61914"/>
            </a:xfrm>
            <a:prstGeom prst="straightConnector1">
              <a:avLst/>
            </a:prstGeom>
            <a:noFill/>
            <a:ln w="38100" cap="flat" cmpd="sng" algn="ctr">
              <a:solidFill>
                <a:srgbClr val="FF99CC"/>
              </a:solidFill>
              <a:prstDash val="solid"/>
              <a:tailEnd type="stealth" w="lg" len="lg"/>
            </a:ln>
            <a:effectLst/>
          </p:spPr>
        </p:cxnSp>
      </p:grpSp>
      <p:grpSp>
        <p:nvGrpSpPr>
          <p:cNvPr id="44" name="Group 15"/>
          <p:cNvGrpSpPr>
            <a:grpSpLocks/>
          </p:cNvGrpSpPr>
          <p:nvPr/>
        </p:nvGrpSpPr>
        <p:grpSpPr bwMode="auto">
          <a:xfrm>
            <a:off x="3962400" y="2608030"/>
            <a:ext cx="971544" cy="968389"/>
            <a:chOff x="933457" y="1195550"/>
            <a:chExt cx="971544" cy="968389"/>
          </a:xfrm>
          <a:effectLst>
            <a:glow rad="50800">
              <a:schemeClr val="tx1"/>
            </a:glow>
          </a:effectLst>
        </p:grpSpPr>
        <p:cxnSp>
          <p:nvCxnSpPr>
            <p:cNvPr id="45" name="Straight Connector 44"/>
            <p:cNvCxnSpPr/>
            <p:nvPr/>
          </p:nvCxnSpPr>
          <p:spPr>
            <a:xfrm>
              <a:off x="933457" y="1195550"/>
              <a:ext cx="971544" cy="968389"/>
            </a:xfrm>
            <a:prstGeom prst="line">
              <a:avLst/>
            </a:prstGeom>
            <a:noFill/>
            <a:ln w="38100" cap="flat" cmpd="sng" algn="ctr">
              <a:solidFill>
                <a:srgbClr val="FF99CC"/>
              </a:solidFill>
              <a:prstDash val="solid"/>
            </a:ln>
            <a:effectLst/>
          </p:spPr>
        </p:cxnSp>
        <p:cxnSp>
          <p:nvCxnSpPr>
            <p:cNvPr id="46" name="Straight Arrow Connector 45"/>
            <p:cNvCxnSpPr/>
            <p:nvPr/>
          </p:nvCxnSpPr>
          <p:spPr>
            <a:xfrm rot="2400000">
              <a:off x="1353110" y="1665132"/>
              <a:ext cx="90487" cy="1587"/>
            </a:xfrm>
            <a:prstGeom prst="straightConnector1">
              <a:avLst/>
            </a:prstGeom>
            <a:noFill/>
            <a:ln w="38100" cap="flat" cmpd="sng" algn="ctr">
              <a:solidFill>
                <a:srgbClr val="FF99CC"/>
              </a:solidFill>
              <a:prstDash val="solid"/>
              <a:tailEnd type="stealth" w="lg" len="lg"/>
            </a:ln>
            <a:effectLst/>
          </p:spPr>
        </p:cxnSp>
      </p:grpSp>
      <p:cxnSp>
        <p:nvCxnSpPr>
          <p:cNvPr id="47" name="Straight Connector 46"/>
          <p:cNvCxnSpPr/>
          <p:nvPr/>
        </p:nvCxnSpPr>
        <p:spPr>
          <a:xfrm rot="5400000">
            <a:off x="4146385" y="3818358"/>
            <a:ext cx="1554480" cy="1587"/>
          </a:xfrm>
          <a:prstGeom prst="line">
            <a:avLst/>
          </a:prstGeom>
          <a:noFill/>
          <a:ln w="38100" cap="flat" cmpd="sng" algn="ctr">
            <a:solidFill>
              <a:srgbClr val="FFC000"/>
            </a:solidFill>
            <a:prstDash val="sysDash"/>
          </a:ln>
          <a:effectLst>
            <a:glow rad="50800">
              <a:schemeClr val="tx1"/>
            </a:glow>
          </a:effectLst>
        </p:spPr>
      </p:cxnSp>
      <p:grpSp>
        <p:nvGrpSpPr>
          <p:cNvPr id="48" name="Group 107"/>
          <p:cNvGrpSpPr/>
          <p:nvPr/>
        </p:nvGrpSpPr>
        <p:grpSpPr>
          <a:xfrm>
            <a:off x="4913925" y="3533765"/>
            <a:ext cx="372450" cy="1057285"/>
            <a:chOff x="6362718" y="2428868"/>
            <a:chExt cx="372450" cy="1057285"/>
          </a:xfrm>
          <a:effectLst>
            <a:glow rad="50800">
              <a:schemeClr val="tx1"/>
            </a:glow>
          </a:effectLst>
        </p:grpSpPr>
        <p:cxnSp>
          <p:nvCxnSpPr>
            <p:cNvPr id="49" name="Straight Connector 48"/>
            <p:cNvCxnSpPr/>
            <p:nvPr/>
          </p:nvCxnSpPr>
          <p:spPr bwMode="auto">
            <a:xfrm>
              <a:off x="6362718" y="2428868"/>
              <a:ext cx="372450" cy="1057285"/>
            </a:xfrm>
            <a:prstGeom prst="line">
              <a:avLst/>
            </a:prstGeom>
            <a:noFill/>
            <a:ln w="38100" cap="flat" cmpd="sng" algn="ctr">
              <a:solidFill>
                <a:srgbClr val="FF99CC"/>
              </a:solidFill>
              <a:prstDash val="solid"/>
            </a:ln>
            <a:effectLst/>
          </p:spPr>
        </p:cxnSp>
        <p:cxnSp>
          <p:nvCxnSpPr>
            <p:cNvPr id="50" name="Straight Arrow Connector 49"/>
            <p:cNvCxnSpPr/>
            <p:nvPr/>
          </p:nvCxnSpPr>
          <p:spPr bwMode="auto">
            <a:xfrm>
              <a:off x="6615057" y="3143254"/>
              <a:ext cx="24861" cy="57149"/>
            </a:xfrm>
            <a:prstGeom prst="straightConnector1">
              <a:avLst/>
            </a:prstGeom>
            <a:noFill/>
            <a:ln w="38100" cap="flat" cmpd="sng" algn="ctr">
              <a:solidFill>
                <a:srgbClr val="FF99CC"/>
              </a:solidFill>
              <a:prstDash val="solid"/>
              <a:tailEnd type="stealth" w="lg" len="lg"/>
            </a:ln>
            <a:effectLst/>
          </p:spPr>
        </p:cxnSp>
      </p:grpSp>
      <p:sp>
        <p:nvSpPr>
          <p:cNvPr id="61" name="Rectangle 60"/>
          <p:cNvSpPr/>
          <p:nvPr/>
        </p:nvSpPr>
        <p:spPr>
          <a:xfrm>
            <a:off x="942975" y="4352925"/>
            <a:ext cx="1524776" cy="369332"/>
          </a:xfrm>
          <a:prstGeom prst="rect">
            <a:avLst/>
          </a:prstGeom>
        </p:spPr>
        <p:txBody>
          <a:bodyPr wrap="none">
            <a:spAutoFit/>
          </a:bodyPr>
          <a:lstStyle/>
          <a:p>
            <a:r>
              <a:rPr lang="en-US" b="1"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Crown glass</a:t>
            </a:r>
            <a:endParaRPr lang="en-US" b="1"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62" name="Rectangle 61"/>
          <p:cNvSpPr/>
          <p:nvPr/>
        </p:nvSpPr>
        <p:spPr>
          <a:xfrm>
            <a:off x="4267200" y="4552950"/>
            <a:ext cx="1271502" cy="400110"/>
          </a:xfrm>
          <a:prstGeom prst="rect">
            <a:avLst/>
          </a:prstGeom>
        </p:spPr>
        <p:txBody>
          <a:bodyPr wrap="none">
            <a:spAutoFit/>
          </a:bodyPr>
          <a:lstStyle/>
          <a:p>
            <a:r>
              <a:rPr lang="en-US" sz="2000" b="1"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Rock salt</a:t>
            </a:r>
            <a:endParaRPr lang="en-US" sz="2000" b="1"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67" name="Rectangle 66"/>
          <p:cNvSpPr/>
          <p:nvPr/>
        </p:nvSpPr>
        <p:spPr>
          <a:xfrm>
            <a:off x="304800" y="2705040"/>
            <a:ext cx="784189" cy="400110"/>
          </a:xfrm>
          <a:prstGeom prst="rect">
            <a:avLst/>
          </a:prstGeom>
        </p:spPr>
        <p:txBody>
          <a:bodyPr wrap="none">
            <a:spAutoFit/>
          </a:bodyPr>
          <a:lstStyle/>
          <a:p>
            <a:r>
              <a:rPr lang="en-US" sz="2000" b="1" dirty="0">
                <a:solidFill>
                  <a:prstClr val="white"/>
                </a:solidFill>
                <a:effectLst>
                  <a:outerShdw blurRad="38100" dist="38100" dir="2700000" algn="tl">
                    <a:srgbClr val="000000">
                      <a:alpha val="43137"/>
                    </a:srgbClr>
                  </a:outerShdw>
                </a:effectLst>
                <a:latin typeface="Arial Black" panose="020B0A04020102020204" pitchFamily="34" charset="0"/>
                <a:cs typeface="Arial" pitchFamily="34" charset="0"/>
              </a:rPr>
              <a:t>1.52</a:t>
            </a:r>
          </a:p>
        </p:txBody>
      </p:sp>
      <p:sp>
        <p:nvSpPr>
          <p:cNvPr id="68" name="Rectangle 67"/>
          <p:cNvSpPr/>
          <p:nvPr/>
        </p:nvSpPr>
        <p:spPr>
          <a:xfrm>
            <a:off x="3330611" y="2703030"/>
            <a:ext cx="784189" cy="400110"/>
          </a:xfrm>
          <a:prstGeom prst="rect">
            <a:avLst/>
          </a:prstGeom>
        </p:spPr>
        <p:txBody>
          <a:bodyPr wrap="none">
            <a:spAutoFit/>
          </a:bodyPr>
          <a:lstStyle/>
          <a:p>
            <a:r>
              <a:rPr lang="en-US" sz="2000" b="1" dirty="0" smtClean="0">
                <a:solidFill>
                  <a:prstClr val="white"/>
                </a:solidFill>
                <a:effectLst>
                  <a:outerShdw blurRad="38100" dist="38100" dir="2700000" algn="tl">
                    <a:srgbClr val="000000">
                      <a:alpha val="43137"/>
                    </a:srgbClr>
                  </a:outerShdw>
                </a:effectLst>
                <a:latin typeface="Arial Black" panose="020B0A04020102020204" pitchFamily="34" charset="0"/>
                <a:cs typeface="Arial" pitchFamily="34" charset="0"/>
              </a:rPr>
              <a:t>1.54</a:t>
            </a:r>
            <a:endParaRPr lang="en-US" sz="2000" b="1" dirty="0">
              <a:solidFill>
                <a:prstClr val="white"/>
              </a:solidFill>
              <a:effectLst>
                <a:outerShdw blurRad="38100" dist="38100" dir="2700000" algn="tl">
                  <a:srgbClr val="000000">
                    <a:alpha val="43137"/>
                  </a:srgbClr>
                </a:outerShdw>
              </a:effectLst>
              <a:latin typeface="Arial Black" panose="020B0A04020102020204" pitchFamily="34" charset="0"/>
              <a:cs typeface="Arial" pitchFamily="34" charset="0"/>
            </a:endParaRPr>
          </a:p>
        </p:txBody>
      </p:sp>
      <p:sp>
        <p:nvSpPr>
          <p:cNvPr id="69" name="Rectangle 68"/>
          <p:cNvSpPr/>
          <p:nvPr/>
        </p:nvSpPr>
        <p:spPr>
          <a:xfrm>
            <a:off x="6141098" y="2707846"/>
            <a:ext cx="784189" cy="400110"/>
          </a:xfrm>
          <a:prstGeom prst="rect">
            <a:avLst/>
          </a:prstGeom>
        </p:spPr>
        <p:txBody>
          <a:bodyPr wrap="none">
            <a:spAutoFit/>
          </a:bodyPr>
          <a:lstStyle/>
          <a:p>
            <a:r>
              <a:rPr lang="en-US" sz="2000" b="1" dirty="0">
                <a:solidFill>
                  <a:prstClr val="white"/>
                </a:solidFill>
                <a:effectLst>
                  <a:outerShdw blurRad="38100" dist="38100" dir="2700000" algn="tl">
                    <a:srgbClr val="000000">
                      <a:alpha val="43137"/>
                    </a:srgbClr>
                  </a:outerShdw>
                </a:effectLst>
                <a:latin typeface="Arial Black" panose="020B0A04020102020204" pitchFamily="34" charset="0"/>
                <a:cs typeface="Arial" pitchFamily="34" charset="0"/>
              </a:rPr>
              <a:t>2.42</a:t>
            </a:r>
          </a:p>
        </p:txBody>
      </p:sp>
      <p:grpSp>
        <p:nvGrpSpPr>
          <p:cNvPr id="94" name="Group 93"/>
          <p:cNvGrpSpPr/>
          <p:nvPr/>
        </p:nvGrpSpPr>
        <p:grpSpPr>
          <a:xfrm>
            <a:off x="228600" y="3071396"/>
            <a:ext cx="971552" cy="338554"/>
            <a:chOff x="3581400" y="-809625"/>
            <a:chExt cx="971552" cy="338554"/>
          </a:xfrm>
        </p:grpSpPr>
        <p:sp>
          <p:nvSpPr>
            <p:cNvPr id="95" name="Rounded Rectangle 94"/>
            <p:cNvSpPr/>
            <p:nvPr/>
          </p:nvSpPr>
          <p:spPr>
            <a:xfrm>
              <a:off x="3581400" y="-792748"/>
              <a:ext cx="971552" cy="3048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 name="Rectangle 95"/>
            <p:cNvSpPr/>
            <p:nvPr/>
          </p:nvSpPr>
          <p:spPr>
            <a:xfrm>
              <a:off x="3586021" y="-809625"/>
              <a:ext cx="966931" cy="338554"/>
            </a:xfrm>
            <a:prstGeom prst="rect">
              <a:avLst/>
            </a:prstGeom>
          </p:spPr>
          <p:txBody>
            <a:bodyPr wrap="none">
              <a:spAutoFit/>
            </a:bodyPr>
            <a:lstStyle/>
            <a:p>
              <a:r>
                <a:rPr lang="en-US" sz="1600" b="1"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Vacuum</a:t>
              </a:r>
            </a:p>
          </p:txBody>
        </p:sp>
      </p:grpSp>
      <p:grpSp>
        <p:nvGrpSpPr>
          <p:cNvPr id="97" name="Group 96"/>
          <p:cNvGrpSpPr/>
          <p:nvPr/>
        </p:nvGrpSpPr>
        <p:grpSpPr>
          <a:xfrm>
            <a:off x="3276600" y="3107486"/>
            <a:ext cx="966931" cy="338554"/>
            <a:chOff x="3581400" y="-809625"/>
            <a:chExt cx="966931" cy="338554"/>
          </a:xfrm>
        </p:grpSpPr>
        <p:sp>
          <p:nvSpPr>
            <p:cNvPr id="98" name="Rounded Rectangle 97"/>
            <p:cNvSpPr/>
            <p:nvPr/>
          </p:nvSpPr>
          <p:spPr>
            <a:xfrm>
              <a:off x="3581400" y="-792748"/>
              <a:ext cx="924650" cy="3048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 name="Rectangle 98"/>
            <p:cNvSpPr/>
            <p:nvPr/>
          </p:nvSpPr>
          <p:spPr>
            <a:xfrm>
              <a:off x="3581400" y="-809625"/>
              <a:ext cx="966931" cy="338554"/>
            </a:xfrm>
            <a:prstGeom prst="rect">
              <a:avLst/>
            </a:prstGeom>
          </p:spPr>
          <p:txBody>
            <a:bodyPr wrap="none">
              <a:spAutoFit/>
            </a:bodyPr>
            <a:lstStyle/>
            <a:p>
              <a:r>
                <a:rPr lang="en-US" sz="1600" b="1"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Vacuum</a:t>
              </a:r>
            </a:p>
          </p:txBody>
        </p:sp>
      </p:grpSp>
      <p:grpSp>
        <p:nvGrpSpPr>
          <p:cNvPr id="100" name="Group 99"/>
          <p:cNvGrpSpPr/>
          <p:nvPr/>
        </p:nvGrpSpPr>
        <p:grpSpPr>
          <a:xfrm>
            <a:off x="6043469" y="3116818"/>
            <a:ext cx="966931" cy="338554"/>
            <a:chOff x="3576179" y="-809625"/>
            <a:chExt cx="966931" cy="338554"/>
          </a:xfrm>
        </p:grpSpPr>
        <p:sp>
          <p:nvSpPr>
            <p:cNvPr id="101" name="Rounded Rectangle 100"/>
            <p:cNvSpPr/>
            <p:nvPr/>
          </p:nvSpPr>
          <p:spPr>
            <a:xfrm>
              <a:off x="3581400" y="-792748"/>
              <a:ext cx="924650" cy="3048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 name="Rectangle 101"/>
            <p:cNvSpPr/>
            <p:nvPr/>
          </p:nvSpPr>
          <p:spPr>
            <a:xfrm>
              <a:off x="3576179" y="-809625"/>
              <a:ext cx="966931" cy="338554"/>
            </a:xfrm>
            <a:prstGeom prst="rect">
              <a:avLst/>
            </a:prstGeom>
          </p:spPr>
          <p:txBody>
            <a:bodyPr wrap="none">
              <a:spAutoFit/>
            </a:bodyPr>
            <a:lstStyle/>
            <a:p>
              <a:r>
                <a:rPr lang="en-US" sz="1600" b="1" dirty="0" smtClean="0">
                  <a:solidFill>
                    <a:prstClr val="black"/>
                  </a:solidFill>
                  <a:latin typeface="Aharoni" panose="02010803020104030203" pitchFamily="2" charset="-79"/>
                  <a:cs typeface="Aharoni" panose="02010803020104030203" pitchFamily="2" charset="-79"/>
                </a:rPr>
                <a:t>Vacuum</a:t>
              </a:r>
              <a:endParaRPr lang="en-US" sz="1200" b="1" dirty="0">
                <a:solidFill>
                  <a:prstClr val="black"/>
                </a:solidFill>
                <a:latin typeface="Aharoni" panose="02010803020104030203" pitchFamily="2" charset="-79"/>
                <a:cs typeface="Aharoni" panose="02010803020104030203" pitchFamily="2" charset="-79"/>
              </a:endParaRPr>
            </a:p>
          </p:txBody>
        </p:sp>
      </p:grpSp>
      <p:pic>
        <p:nvPicPr>
          <p:cNvPr id="10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387" y="895350"/>
            <a:ext cx="2516756" cy="1911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 name="Rectangle 104"/>
          <p:cNvSpPr/>
          <p:nvPr/>
        </p:nvSpPr>
        <p:spPr>
          <a:xfrm>
            <a:off x="468230" y="1384994"/>
            <a:ext cx="2447910" cy="923330"/>
          </a:xfrm>
          <a:prstGeom prst="rect">
            <a:avLst/>
          </a:prstGeom>
        </p:spPr>
        <p:txBody>
          <a:bodyPr wrap="square">
            <a:spAutoFit/>
          </a:bodyPr>
          <a:lstStyle/>
          <a:p>
            <a:pPr algn="ctr">
              <a:defRPr/>
            </a:pPr>
            <a:r>
              <a:rPr lang="en-US"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Absolute  refractive index means </a:t>
            </a:r>
            <a:r>
              <a:rPr lang="en-US"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r>
            <a:r>
              <a:rPr lang="en-US" dirty="0" smtClean="0">
                <a:solidFill>
                  <a:prstClr val="white"/>
                </a:solidFill>
                <a:effectLst>
                  <a:outerShdw blurRad="38100" dist="38100" dir="2700000" algn="tl">
                    <a:srgbClr val="000000">
                      <a:alpha val="43137"/>
                    </a:srgbClr>
                  </a:outerShdw>
                </a:effectLst>
                <a:latin typeface="Arial Black" panose="020B0A04020102020204" pitchFamily="34" charset="0"/>
                <a:cs typeface="Aharoni" panose="02010803020104030203" pitchFamily="2" charset="-79"/>
              </a:rPr>
              <a:t>1</a:t>
            </a:r>
            <a:r>
              <a:rPr lang="en-US" baseline="30000"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st</a:t>
            </a:r>
            <a:r>
              <a:rPr lang="en-US"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r>
            <a:r>
              <a:rPr lang="en-US"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medium is vacuum</a:t>
            </a:r>
          </a:p>
        </p:txBody>
      </p:sp>
      <p:pic>
        <p:nvPicPr>
          <p:cNvPr id="3075" name="Picture 3" descr="D:\d drive\MJ WORK\Pooja mam (physics)\State board\10th State\REFRACTION OF LIGHT\raw\blue-cloud-clipar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88" y="1217839"/>
            <a:ext cx="2575519" cy="143011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9" name="Group 15"/>
          <p:cNvGrpSpPr>
            <a:grpSpLocks/>
          </p:cNvGrpSpPr>
          <p:nvPr/>
        </p:nvGrpSpPr>
        <p:grpSpPr bwMode="auto">
          <a:xfrm>
            <a:off x="1323975" y="770313"/>
            <a:ext cx="742950" cy="500063"/>
            <a:chOff x="1136908" y="1524564"/>
            <a:chExt cx="789379" cy="661986"/>
          </a:xfrm>
          <a:effectLst>
            <a:glow rad="50800">
              <a:schemeClr val="tx1"/>
            </a:glow>
          </a:effectLst>
        </p:grpSpPr>
        <p:cxnSp>
          <p:nvCxnSpPr>
            <p:cNvPr id="20" name="Straight Connector 19"/>
            <p:cNvCxnSpPr/>
            <p:nvPr/>
          </p:nvCxnSpPr>
          <p:spPr>
            <a:xfrm>
              <a:off x="1136908" y="1524564"/>
              <a:ext cx="789379" cy="661986"/>
            </a:xfrm>
            <a:prstGeom prst="line">
              <a:avLst/>
            </a:prstGeom>
            <a:noFill/>
            <a:ln w="38100" cap="flat" cmpd="sng" algn="ctr">
              <a:solidFill>
                <a:srgbClr val="FF99CC"/>
              </a:solidFill>
              <a:prstDash val="solid"/>
            </a:ln>
            <a:effectLst/>
          </p:spPr>
        </p:cxnSp>
        <p:cxnSp>
          <p:nvCxnSpPr>
            <p:cNvPr id="21" name="Straight Arrow Connector 20"/>
            <p:cNvCxnSpPr/>
            <p:nvPr/>
          </p:nvCxnSpPr>
          <p:spPr>
            <a:xfrm rot="900000">
              <a:off x="1432917" y="1793367"/>
              <a:ext cx="101093" cy="56905"/>
            </a:xfrm>
            <a:prstGeom prst="straightConnector1">
              <a:avLst/>
            </a:prstGeom>
            <a:noFill/>
            <a:ln w="38100" cap="flat" cmpd="sng" algn="ctr">
              <a:solidFill>
                <a:srgbClr val="FF99CC"/>
              </a:solidFill>
              <a:prstDash val="solid"/>
              <a:tailEnd type="stealth" w="lg" len="lg"/>
            </a:ln>
            <a:effectLst/>
          </p:spPr>
        </p:cxnSp>
      </p:grpSp>
      <p:cxnSp>
        <p:nvCxnSpPr>
          <p:cNvPr id="22" name="Straight Connector 21"/>
          <p:cNvCxnSpPr/>
          <p:nvPr/>
        </p:nvCxnSpPr>
        <p:spPr>
          <a:xfrm>
            <a:off x="2057400" y="851277"/>
            <a:ext cx="0" cy="1408778"/>
          </a:xfrm>
          <a:prstGeom prst="line">
            <a:avLst/>
          </a:prstGeom>
          <a:noFill/>
          <a:ln w="38100" cap="flat" cmpd="sng" algn="ctr">
            <a:solidFill>
              <a:srgbClr val="FFC000"/>
            </a:solidFill>
            <a:prstDash val="sysDash"/>
          </a:ln>
          <a:effectLst>
            <a:glow rad="50800">
              <a:schemeClr val="tx1"/>
            </a:glow>
          </a:effectLst>
        </p:spPr>
      </p:cxnSp>
      <p:grpSp>
        <p:nvGrpSpPr>
          <p:cNvPr id="23" name="Group 42"/>
          <p:cNvGrpSpPr/>
          <p:nvPr/>
        </p:nvGrpSpPr>
        <p:grpSpPr>
          <a:xfrm>
            <a:off x="2057400" y="1262757"/>
            <a:ext cx="914400" cy="1188720"/>
            <a:chOff x="6357950" y="2428868"/>
            <a:chExt cx="1143008" cy="1428760"/>
          </a:xfrm>
          <a:effectLst>
            <a:glow rad="50800">
              <a:schemeClr val="tx1"/>
            </a:glow>
          </a:effectLst>
        </p:grpSpPr>
        <p:cxnSp>
          <p:nvCxnSpPr>
            <p:cNvPr id="24" name="Straight Connector 23"/>
            <p:cNvCxnSpPr/>
            <p:nvPr/>
          </p:nvCxnSpPr>
          <p:spPr bwMode="auto">
            <a:xfrm rot="16200000" flipH="1">
              <a:off x="6215074" y="2571744"/>
              <a:ext cx="1428760" cy="1143008"/>
            </a:xfrm>
            <a:prstGeom prst="line">
              <a:avLst/>
            </a:prstGeom>
            <a:noFill/>
            <a:ln w="38100" cap="flat" cmpd="sng" algn="ctr">
              <a:solidFill>
                <a:srgbClr val="FF99CC"/>
              </a:solidFill>
              <a:prstDash val="solid"/>
            </a:ln>
            <a:effectLst/>
          </p:spPr>
        </p:cxnSp>
        <p:cxnSp>
          <p:nvCxnSpPr>
            <p:cNvPr id="25" name="Straight Arrow Connector 24"/>
            <p:cNvCxnSpPr/>
            <p:nvPr/>
          </p:nvCxnSpPr>
          <p:spPr bwMode="auto">
            <a:xfrm rot="16200000" flipH="1">
              <a:off x="7208063" y="3507585"/>
              <a:ext cx="71436" cy="57146"/>
            </a:xfrm>
            <a:prstGeom prst="straightConnector1">
              <a:avLst/>
            </a:prstGeom>
            <a:noFill/>
            <a:ln w="38100" cap="flat" cmpd="sng" algn="ctr">
              <a:solidFill>
                <a:srgbClr val="FF99CC"/>
              </a:solidFill>
              <a:prstDash val="solid"/>
              <a:tailEnd type="stealth" w="lg" len="lg"/>
            </a:ln>
            <a:effectLst/>
          </p:spPr>
        </p:cxnSp>
      </p:grpSp>
      <p:sp>
        <p:nvSpPr>
          <p:cNvPr id="58" name="Rectangle 57"/>
          <p:cNvSpPr/>
          <p:nvPr/>
        </p:nvSpPr>
        <p:spPr>
          <a:xfrm>
            <a:off x="744626" y="2019240"/>
            <a:ext cx="542136" cy="400110"/>
          </a:xfrm>
          <a:prstGeom prst="rect">
            <a:avLst/>
          </a:prstGeom>
        </p:spPr>
        <p:txBody>
          <a:bodyPr wrap="none">
            <a:spAutoFit/>
          </a:bodyPr>
          <a:lstStyle/>
          <a:p>
            <a:r>
              <a:rPr lang="en-US" sz="2000" b="1" dirty="0">
                <a:solidFill>
                  <a:schemeClr val="bg1"/>
                </a:solidFill>
                <a:effectLst>
                  <a:outerShdw blurRad="38100" dist="38100" dir="2700000" algn="tl">
                    <a:srgbClr val="000000"/>
                  </a:outerShdw>
                </a:effectLst>
                <a:latin typeface="Aharoni" panose="02010803020104030203" pitchFamily="2" charset="-79"/>
                <a:cs typeface="Aharoni" panose="02010803020104030203" pitchFamily="2" charset="-79"/>
              </a:rPr>
              <a:t>Air</a:t>
            </a:r>
          </a:p>
        </p:txBody>
      </p:sp>
      <p:sp>
        <p:nvSpPr>
          <p:cNvPr id="64" name="Rectangle 63"/>
          <p:cNvSpPr/>
          <p:nvPr/>
        </p:nvSpPr>
        <p:spPr>
          <a:xfrm>
            <a:off x="228600" y="895350"/>
            <a:ext cx="1127232" cy="400110"/>
          </a:xfrm>
          <a:prstGeom prst="rect">
            <a:avLst/>
          </a:prstGeom>
        </p:spPr>
        <p:txBody>
          <a:bodyPr wrap="none">
            <a:spAutoFit/>
          </a:bodyPr>
          <a:lstStyle/>
          <a:p>
            <a:r>
              <a:rPr lang="en-US" sz="2000" b="1" dirty="0" smtClean="0">
                <a:solidFill>
                  <a:prstClr val="white"/>
                </a:solidFill>
                <a:effectLst>
                  <a:outerShdw blurRad="38100" dist="38100" dir="2700000" algn="tl">
                    <a:srgbClr val="000000">
                      <a:alpha val="43137"/>
                    </a:srgbClr>
                  </a:outerShdw>
                </a:effectLst>
                <a:latin typeface="Arial Black" panose="020B0A04020102020204" pitchFamily="34" charset="0"/>
                <a:cs typeface="Arial" pitchFamily="34" charset="0"/>
              </a:rPr>
              <a:t>1.0003</a:t>
            </a:r>
            <a:endParaRPr lang="en-US" sz="1600" b="1" dirty="0">
              <a:solidFill>
                <a:prstClr val="white"/>
              </a:solidFill>
              <a:effectLst>
                <a:outerShdw blurRad="38100" dist="38100" dir="2700000" algn="tl">
                  <a:srgbClr val="000000">
                    <a:alpha val="43137"/>
                  </a:srgbClr>
                </a:outerShdw>
              </a:effectLst>
              <a:latin typeface="Arial Black" panose="020B0A04020102020204" pitchFamily="34" charset="0"/>
            </a:endParaRPr>
          </a:p>
        </p:txBody>
      </p:sp>
      <p:grpSp>
        <p:nvGrpSpPr>
          <p:cNvPr id="85" name="Group 84"/>
          <p:cNvGrpSpPr/>
          <p:nvPr/>
        </p:nvGrpSpPr>
        <p:grpSpPr>
          <a:xfrm>
            <a:off x="308751" y="1242596"/>
            <a:ext cx="966931" cy="338554"/>
            <a:chOff x="3581400" y="-803275"/>
            <a:chExt cx="966931" cy="338554"/>
          </a:xfrm>
        </p:grpSpPr>
        <p:sp>
          <p:nvSpPr>
            <p:cNvPr id="86" name="Rounded Rectangle 85"/>
            <p:cNvSpPr/>
            <p:nvPr/>
          </p:nvSpPr>
          <p:spPr>
            <a:xfrm>
              <a:off x="3581400" y="-792748"/>
              <a:ext cx="924650" cy="3048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 name="Rectangle 86"/>
            <p:cNvSpPr/>
            <p:nvPr/>
          </p:nvSpPr>
          <p:spPr>
            <a:xfrm>
              <a:off x="3581400" y="-803275"/>
              <a:ext cx="966931" cy="338554"/>
            </a:xfrm>
            <a:prstGeom prst="rect">
              <a:avLst/>
            </a:prstGeom>
          </p:spPr>
          <p:txBody>
            <a:bodyPr wrap="none">
              <a:spAutoFit/>
            </a:bodyPr>
            <a:lstStyle/>
            <a:p>
              <a:r>
                <a:rPr lang="en-US" sz="1600" b="1"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Vacuum</a:t>
              </a:r>
              <a:endParaRPr lang="en-US" sz="1200" b="1"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pic>
        <p:nvPicPr>
          <p:cNvPr id="3076" name="Picture 4" descr="D:\d drive\MJ WORK\Pooja mam (physics)\State board\10th State\REFRACTION OF LIGHT\raw\ice_PNG3685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95870" y="1428750"/>
            <a:ext cx="1519130" cy="147963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26" name="Group 15"/>
          <p:cNvGrpSpPr>
            <a:grpSpLocks/>
          </p:cNvGrpSpPr>
          <p:nvPr/>
        </p:nvGrpSpPr>
        <p:grpSpPr bwMode="auto">
          <a:xfrm>
            <a:off x="3952188" y="819150"/>
            <a:ext cx="961202" cy="682320"/>
            <a:chOff x="799272" y="1379025"/>
            <a:chExt cx="1105731" cy="784916"/>
          </a:xfrm>
          <a:effectLst>
            <a:glow rad="50800">
              <a:schemeClr val="tx1"/>
            </a:glow>
          </a:effectLst>
        </p:grpSpPr>
        <p:cxnSp>
          <p:nvCxnSpPr>
            <p:cNvPr id="27" name="Straight Connector 26"/>
            <p:cNvCxnSpPr/>
            <p:nvPr/>
          </p:nvCxnSpPr>
          <p:spPr>
            <a:xfrm>
              <a:off x="799272" y="1379025"/>
              <a:ext cx="1105731" cy="784916"/>
            </a:xfrm>
            <a:prstGeom prst="line">
              <a:avLst/>
            </a:prstGeom>
            <a:noFill/>
            <a:ln w="38100" cap="flat" cmpd="sng" algn="ctr">
              <a:solidFill>
                <a:srgbClr val="FF99CC"/>
              </a:solidFill>
              <a:prstDash val="solid"/>
            </a:ln>
            <a:effectLst/>
          </p:spPr>
        </p:cxnSp>
        <p:cxnSp>
          <p:nvCxnSpPr>
            <p:cNvPr id="28" name="Straight Arrow Connector 27"/>
            <p:cNvCxnSpPr/>
            <p:nvPr/>
          </p:nvCxnSpPr>
          <p:spPr>
            <a:xfrm>
              <a:off x="1279257" y="1710993"/>
              <a:ext cx="78831" cy="57013"/>
            </a:xfrm>
            <a:prstGeom prst="straightConnector1">
              <a:avLst/>
            </a:prstGeom>
            <a:noFill/>
            <a:ln w="38100" cap="flat" cmpd="sng" algn="ctr">
              <a:solidFill>
                <a:srgbClr val="FF99CC"/>
              </a:solidFill>
              <a:prstDash val="solid"/>
              <a:tailEnd type="stealth" w="lg" len="lg"/>
            </a:ln>
            <a:effectLst/>
          </p:spPr>
        </p:cxnSp>
      </p:grpSp>
      <p:cxnSp>
        <p:nvCxnSpPr>
          <p:cNvPr id="29" name="Straight Connector 28"/>
          <p:cNvCxnSpPr/>
          <p:nvPr/>
        </p:nvCxnSpPr>
        <p:spPr>
          <a:xfrm flipH="1">
            <a:off x="4933050" y="1071335"/>
            <a:ext cx="207" cy="1188720"/>
          </a:xfrm>
          <a:prstGeom prst="line">
            <a:avLst/>
          </a:prstGeom>
          <a:noFill/>
          <a:ln w="38100" cap="flat" cmpd="sng" algn="ctr">
            <a:solidFill>
              <a:srgbClr val="FFC000"/>
            </a:solidFill>
            <a:prstDash val="sysDash"/>
          </a:ln>
          <a:effectLst>
            <a:glow rad="50800">
              <a:schemeClr val="tx1"/>
            </a:glow>
          </a:effectLst>
        </p:spPr>
      </p:cxnSp>
      <p:grpSp>
        <p:nvGrpSpPr>
          <p:cNvPr id="30" name="Group 65"/>
          <p:cNvGrpSpPr/>
          <p:nvPr/>
        </p:nvGrpSpPr>
        <p:grpSpPr>
          <a:xfrm>
            <a:off x="4911038" y="1498601"/>
            <a:ext cx="815253" cy="1260985"/>
            <a:chOff x="6348809" y="2407039"/>
            <a:chExt cx="937836" cy="1450589"/>
          </a:xfrm>
          <a:effectLst>
            <a:glow rad="50800">
              <a:schemeClr val="tx1"/>
            </a:glow>
          </a:effectLst>
        </p:grpSpPr>
        <p:cxnSp>
          <p:nvCxnSpPr>
            <p:cNvPr id="31" name="Straight Connector 30"/>
            <p:cNvCxnSpPr/>
            <p:nvPr/>
          </p:nvCxnSpPr>
          <p:spPr bwMode="auto">
            <a:xfrm>
              <a:off x="6348809" y="2407039"/>
              <a:ext cx="937836" cy="1450589"/>
            </a:xfrm>
            <a:prstGeom prst="line">
              <a:avLst/>
            </a:prstGeom>
            <a:noFill/>
            <a:ln w="38100" cap="flat" cmpd="sng" algn="ctr">
              <a:solidFill>
                <a:srgbClr val="FF99CC"/>
              </a:solidFill>
              <a:prstDash val="solid"/>
            </a:ln>
            <a:effectLst/>
          </p:spPr>
        </p:cxnSp>
        <p:cxnSp>
          <p:nvCxnSpPr>
            <p:cNvPr id="32" name="Straight Arrow Connector 31"/>
            <p:cNvCxnSpPr/>
            <p:nvPr/>
          </p:nvCxnSpPr>
          <p:spPr bwMode="auto">
            <a:xfrm rot="16200000" flipH="1">
              <a:off x="7050896" y="3507585"/>
              <a:ext cx="71436" cy="57146"/>
            </a:xfrm>
            <a:prstGeom prst="straightConnector1">
              <a:avLst/>
            </a:prstGeom>
            <a:noFill/>
            <a:ln w="38100" cap="flat" cmpd="sng" algn="ctr">
              <a:solidFill>
                <a:srgbClr val="FF99CC"/>
              </a:solidFill>
              <a:prstDash val="solid"/>
              <a:tailEnd type="stealth" w="lg" len="lg"/>
            </a:ln>
            <a:effectLst/>
          </p:spPr>
        </p:cxnSp>
      </p:grpSp>
      <p:sp>
        <p:nvSpPr>
          <p:cNvPr id="59" name="Rectangle 58"/>
          <p:cNvSpPr/>
          <p:nvPr/>
        </p:nvSpPr>
        <p:spPr>
          <a:xfrm>
            <a:off x="4347992" y="2095440"/>
            <a:ext cx="540533" cy="400110"/>
          </a:xfrm>
          <a:prstGeom prst="rect">
            <a:avLst/>
          </a:prstGeom>
        </p:spPr>
        <p:txBody>
          <a:bodyPr wrap="none">
            <a:spAutoFit/>
          </a:bodyPr>
          <a:lstStyle/>
          <a:p>
            <a:r>
              <a:rPr lang="en-US" sz="2000" b="1"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ICE</a:t>
            </a:r>
            <a:endParaRPr lang="en-US" sz="2000" b="1"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65" name="Rectangle 64"/>
          <p:cNvSpPr/>
          <p:nvPr/>
        </p:nvSpPr>
        <p:spPr>
          <a:xfrm>
            <a:off x="3124200" y="952440"/>
            <a:ext cx="784189" cy="400110"/>
          </a:xfrm>
          <a:prstGeom prst="rect">
            <a:avLst/>
          </a:prstGeom>
        </p:spPr>
        <p:txBody>
          <a:bodyPr wrap="none">
            <a:spAutoFit/>
          </a:bodyPr>
          <a:lstStyle/>
          <a:p>
            <a:r>
              <a:rPr lang="en-US" sz="2000" b="1" dirty="0" smtClean="0">
                <a:solidFill>
                  <a:prstClr val="white"/>
                </a:solidFill>
                <a:effectLst>
                  <a:outerShdw blurRad="38100" dist="38100" dir="2700000" algn="tl">
                    <a:srgbClr val="000000">
                      <a:alpha val="43137"/>
                    </a:srgbClr>
                  </a:outerShdw>
                </a:effectLst>
                <a:latin typeface="Arial Black" panose="020B0A04020102020204" pitchFamily="34" charset="0"/>
                <a:cs typeface="Arial" pitchFamily="34" charset="0"/>
              </a:rPr>
              <a:t>1.31</a:t>
            </a:r>
            <a:endParaRPr lang="en-US" sz="1600" b="1" dirty="0">
              <a:solidFill>
                <a:prstClr val="white"/>
              </a:solidFill>
              <a:effectLst>
                <a:outerShdw blurRad="38100" dist="38100" dir="2700000" algn="tl">
                  <a:srgbClr val="000000">
                    <a:alpha val="43137"/>
                  </a:srgbClr>
                </a:outerShdw>
              </a:effectLst>
              <a:latin typeface="Arial Black" panose="020B0A04020102020204" pitchFamily="34" charset="0"/>
            </a:endParaRPr>
          </a:p>
        </p:txBody>
      </p:sp>
      <p:grpSp>
        <p:nvGrpSpPr>
          <p:cNvPr id="88" name="Group 87"/>
          <p:cNvGrpSpPr/>
          <p:nvPr/>
        </p:nvGrpSpPr>
        <p:grpSpPr>
          <a:xfrm>
            <a:off x="3048000" y="1318796"/>
            <a:ext cx="966931" cy="338554"/>
            <a:chOff x="3581400" y="-809625"/>
            <a:chExt cx="966931" cy="338554"/>
          </a:xfrm>
        </p:grpSpPr>
        <p:sp>
          <p:nvSpPr>
            <p:cNvPr id="89" name="Rounded Rectangle 88"/>
            <p:cNvSpPr/>
            <p:nvPr/>
          </p:nvSpPr>
          <p:spPr>
            <a:xfrm>
              <a:off x="3581400" y="-792748"/>
              <a:ext cx="924650" cy="3048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 name="Rectangle 89"/>
            <p:cNvSpPr/>
            <p:nvPr/>
          </p:nvSpPr>
          <p:spPr>
            <a:xfrm>
              <a:off x="3581400" y="-809625"/>
              <a:ext cx="966931" cy="338554"/>
            </a:xfrm>
            <a:prstGeom prst="rect">
              <a:avLst/>
            </a:prstGeom>
          </p:spPr>
          <p:txBody>
            <a:bodyPr wrap="none">
              <a:spAutoFit/>
            </a:bodyPr>
            <a:lstStyle/>
            <a:p>
              <a:r>
                <a:rPr lang="en-US" sz="1600" b="1"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Vacuum</a:t>
              </a:r>
            </a:p>
          </p:txBody>
        </p:sp>
      </p:grpSp>
      <p:pic>
        <p:nvPicPr>
          <p:cNvPr id="3077" name="Picture 5" descr="D:\d drive\MJ WORK\Pooja mam (physics)\State board\10th State\REFRACTION OF LIGHT\raw\Water-Drop-PNG-Clipar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35112" y="1350681"/>
            <a:ext cx="1030253" cy="144981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p:cNvCxnSpPr/>
          <p:nvPr/>
        </p:nvCxnSpPr>
        <p:spPr>
          <a:xfrm>
            <a:off x="7549266" y="1091822"/>
            <a:ext cx="0" cy="1223320"/>
          </a:xfrm>
          <a:prstGeom prst="line">
            <a:avLst/>
          </a:prstGeom>
          <a:noFill/>
          <a:ln w="38100" cap="flat" cmpd="sng" algn="ctr">
            <a:solidFill>
              <a:srgbClr val="FFC000"/>
            </a:solidFill>
            <a:prstDash val="sysDash"/>
          </a:ln>
          <a:effectLst>
            <a:glow rad="50800">
              <a:schemeClr val="tx1"/>
            </a:glow>
          </a:effectLst>
        </p:spPr>
      </p:cxnSp>
      <p:grpSp>
        <p:nvGrpSpPr>
          <p:cNvPr id="34" name="Group 80"/>
          <p:cNvGrpSpPr/>
          <p:nvPr/>
        </p:nvGrpSpPr>
        <p:grpSpPr>
          <a:xfrm>
            <a:off x="7544808" y="1394069"/>
            <a:ext cx="399042" cy="1032244"/>
            <a:chOff x="6357950" y="2428868"/>
            <a:chExt cx="685858" cy="1240935"/>
          </a:xfrm>
          <a:effectLst>
            <a:glow rad="50800">
              <a:schemeClr val="tx1"/>
            </a:glow>
          </a:effectLst>
        </p:grpSpPr>
        <p:cxnSp>
          <p:nvCxnSpPr>
            <p:cNvPr id="35" name="Straight Connector 34"/>
            <p:cNvCxnSpPr/>
            <p:nvPr/>
          </p:nvCxnSpPr>
          <p:spPr bwMode="auto">
            <a:xfrm>
              <a:off x="6357950" y="2428868"/>
              <a:ext cx="685858" cy="1240935"/>
            </a:xfrm>
            <a:prstGeom prst="line">
              <a:avLst/>
            </a:prstGeom>
            <a:noFill/>
            <a:ln w="38100" cap="flat" cmpd="sng" algn="ctr">
              <a:solidFill>
                <a:srgbClr val="FF99CC"/>
              </a:solidFill>
              <a:prstDash val="solid"/>
            </a:ln>
            <a:effectLst/>
          </p:spPr>
        </p:cxnSp>
        <p:cxnSp>
          <p:nvCxnSpPr>
            <p:cNvPr id="36" name="Straight Arrow Connector 35"/>
            <p:cNvCxnSpPr/>
            <p:nvPr/>
          </p:nvCxnSpPr>
          <p:spPr bwMode="auto">
            <a:xfrm rot="16200000" flipH="1">
              <a:off x="6821793" y="3316252"/>
              <a:ext cx="86440" cy="57145"/>
            </a:xfrm>
            <a:prstGeom prst="straightConnector1">
              <a:avLst/>
            </a:prstGeom>
            <a:noFill/>
            <a:ln w="38100" cap="flat" cmpd="sng" algn="ctr">
              <a:solidFill>
                <a:srgbClr val="FF99CC"/>
              </a:solidFill>
              <a:prstDash val="solid"/>
              <a:tailEnd type="stealth" w="lg" len="lg"/>
            </a:ln>
            <a:effectLst/>
          </p:spPr>
        </p:cxnSp>
      </p:grpSp>
      <p:sp>
        <p:nvSpPr>
          <p:cNvPr id="60" name="Rectangle 59"/>
          <p:cNvSpPr/>
          <p:nvPr/>
        </p:nvSpPr>
        <p:spPr>
          <a:xfrm>
            <a:off x="7072311" y="2297661"/>
            <a:ext cx="941283" cy="400110"/>
          </a:xfrm>
          <a:prstGeom prst="rect">
            <a:avLst/>
          </a:prstGeom>
        </p:spPr>
        <p:txBody>
          <a:bodyPr wrap="none">
            <a:spAutoFit/>
          </a:bodyPr>
          <a:lstStyle/>
          <a:p>
            <a:r>
              <a:rPr lang="en-US" sz="2000" b="1" dirty="0" smtClean="0">
                <a:solidFill>
                  <a:schemeClr val="bg1"/>
                </a:solidFill>
                <a:effectLst>
                  <a:outerShdw blurRad="38100" dist="38100" dir="2700000" algn="tl">
                    <a:srgbClr val="000000"/>
                  </a:outerShdw>
                </a:effectLst>
                <a:latin typeface="Aharoni" panose="02010803020104030203" pitchFamily="2" charset="-79"/>
                <a:cs typeface="Aharoni" panose="02010803020104030203" pitchFamily="2" charset="-79"/>
              </a:rPr>
              <a:t>Water</a:t>
            </a:r>
            <a:endParaRPr lang="en-US" sz="2000" b="1" dirty="0">
              <a:solidFill>
                <a:schemeClr val="bg1"/>
              </a:solidFill>
              <a:effectLst>
                <a:outerShdw blurRad="38100" dist="38100" dir="2700000" algn="tl">
                  <a:srgbClr val="000000"/>
                </a:outerShdw>
              </a:effectLst>
              <a:latin typeface="Aharoni" panose="02010803020104030203" pitchFamily="2" charset="-79"/>
              <a:cs typeface="Aharoni" panose="02010803020104030203" pitchFamily="2" charset="-79"/>
            </a:endParaRPr>
          </a:p>
        </p:txBody>
      </p:sp>
      <p:sp>
        <p:nvSpPr>
          <p:cNvPr id="66" name="Rectangle 65"/>
          <p:cNvSpPr/>
          <p:nvPr/>
        </p:nvSpPr>
        <p:spPr>
          <a:xfrm>
            <a:off x="6096000" y="1010974"/>
            <a:ext cx="784189" cy="400110"/>
          </a:xfrm>
          <a:prstGeom prst="rect">
            <a:avLst/>
          </a:prstGeom>
        </p:spPr>
        <p:txBody>
          <a:bodyPr wrap="none">
            <a:spAutoFit/>
          </a:bodyPr>
          <a:lstStyle/>
          <a:p>
            <a:r>
              <a:rPr lang="en-US" sz="2000" b="1" dirty="0" smtClean="0">
                <a:solidFill>
                  <a:prstClr val="white"/>
                </a:solidFill>
                <a:effectLst>
                  <a:outerShdw blurRad="38100" dist="38100" dir="2700000" algn="tl">
                    <a:srgbClr val="000000">
                      <a:alpha val="43137"/>
                    </a:srgbClr>
                  </a:outerShdw>
                </a:effectLst>
                <a:latin typeface="Arial Black" panose="020B0A04020102020204" pitchFamily="34" charset="0"/>
                <a:cs typeface="Arial" pitchFamily="34" charset="0"/>
              </a:rPr>
              <a:t>1.33</a:t>
            </a:r>
            <a:endParaRPr lang="en-US" sz="1600" b="1" dirty="0">
              <a:solidFill>
                <a:prstClr val="white"/>
              </a:solidFill>
              <a:effectLst>
                <a:outerShdw blurRad="38100" dist="38100" dir="2700000" algn="tl">
                  <a:srgbClr val="000000">
                    <a:alpha val="43137"/>
                  </a:srgbClr>
                </a:outerShdw>
              </a:effectLst>
              <a:latin typeface="Arial Black" panose="020B0A04020102020204" pitchFamily="34" charset="0"/>
            </a:endParaRPr>
          </a:p>
        </p:txBody>
      </p:sp>
      <p:grpSp>
        <p:nvGrpSpPr>
          <p:cNvPr id="70" name="Group 15"/>
          <p:cNvGrpSpPr>
            <a:grpSpLocks/>
          </p:cNvGrpSpPr>
          <p:nvPr/>
        </p:nvGrpSpPr>
        <p:grpSpPr bwMode="auto">
          <a:xfrm>
            <a:off x="6832600" y="805476"/>
            <a:ext cx="717639" cy="597577"/>
            <a:chOff x="1042275" y="1445548"/>
            <a:chExt cx="862726" cy="718391"/>
          </a:xfrm>
          <a:effectLst>
            <a:glow rad="50800">
              <a:schemeClr val="tx1"/>
            </a:glow>
          </a:effectLst>
        </p:grpSpPr>
        <p:cxnSp>
          <p:nvCxnSpPr>
            <p:cNvPr id="71" name="Straight Connector 70"/>
            <p:cNvCxnSpPr/>
            <p:nvPr/>
          </p:nvCxnSpPr>
          <p:spPr>
            <a:xfrm>
              <a:off x="1042275" y="1445548"/>
              <a:ext cx="862726" cy="718391"/>
            </a:xfrm>
            <a:prstGeom prst="line">
              <a:avLst/>
            </a:prstGeom>
            <a:noFill/>
            <a:ln w="38100" cap="flat" cmpd="sng" algn="ctr">
              <a:solidFill>
                <a:srgbClr val="FF99CC"/>
              </a:solidFill>
              <a:prstDash val="solid"/>
            </a:ln>
            <a:effectLst/>
          </p:spPr>
        </p:cxnSp>
        <p:cxnSp>
          <p:nvCxnSpPr>
            <p:cNvPr id="72" name="Straight Arrow Connector 71"/>
            <p:cNvCxnSpPr/>
            <p:nvPr/>
          </p:nvCxnSpPr>
          <p:spPr>
            <a:xfrm rot="2400000">
              <a:off x="1363962" y="1756823"/>
              <a:ext cx="90488" cy="1587"/>
            </a:xfrm>
            <a:prstGeom prst="straightConnector1">
              <a:avLst/>
            </a:prstGeom>
            <a:noFill/>
            <a:ln w="38100" cap="flat" cmpd="sng" algn="ctr">
              <a:solidFill>
                <a:srgbClr val="FF99CC"/>
              </a:solidFill>
              <a:prstDash val="solid"/>
              <a:tailEnd type="stealth" w="lg" len="lg"/>
            </a:ln>
            <a:effectLst/>
          </p:spPr>
        </p:cxnSp>
      </p:grpSp>
      <p:grpSp>
        <p:nvGrpSpPr>
          <p:cNvPr id="91" name="Group 90"/>
          <p:cNvGrpSpPr/>
          <p:nvPr/>
        </p:nvGrpSpPr>
        <p:grpSpPr>
          <a:xfrm>
            <a:off x="6089650" y="1406721"/>
            <a:ext cx="966931" cy="338554"/>
            <a:chOff x="3575050" y="-809625"/>
            <a:chExt cx="966931" cy="338554"/>
          </a:xfrm>
        </p:grpSpPr>
        <p:sp>
          <p:nvSpPr>
            <p:cNvPr id="92" name="Rounded Rectangle 91"/>
            <p:cNvSpPr/>
            <p:nvPr/>
          </p:nvSpPr>
          <p:spPr>
            <a:xfrm>
              <a:off x="3581400" y="-792748"/>
              <a:ext cx="924650" cy="30480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 name="Rectangle 92"/>
            <p:cNvSpPr/>
            <p:nvPr/>
          </p:nvSpPr>
          <p:spPr>
            <a:xfrm>
              <a:off x="3575050" y="-809625"/>
              <a:ext cx="966931" cy="338554"/>
            </a:xfrm>
            <a:prstGeom prst="rect">
              <a:avLst/>
            </a:prstGeom>
          </p:spPr>
          <p:txBody>
            <a:bodyPr wrap="none">
              <a:spAutoFit/>
            </a:bodyPr>
            <a:lstStyle/>
            <a:p>
              <a:r>
                <a:rPr lang="en-US" sz="1600" b="1" dirty="0" smtClean="0">
                  <a:solidFill>
                    <a:prstClr val="black"/>
                  </a:solidFill>
                  <a:latin typeface="Aharoni" panose="02010803020104030203" pitchFamily="2" charset="-79"/>
                  <a:cs typeface="Aharoni" panose="02010803020104030203" pitchFamily="2" charset="-79"/>
                </a:rPr>
                <a:t>Vacuum</a:t>
              </a:r>
              <a:endParaRPr lang="en-US" sz="1200" b="1" dirty="0">
                <a:solidFill>
                  <a:prstClr val="black"/>
                </a:solidFill>
                <a:latin typeface="Aharoni" panose="02010803020104030203" pitchFamily="2" charset="-79"/>
                <a:cs typeface="Aharoni" panose="02010803020104030203" pitchFamily="2" charset="-79"/>
              </a:endParaRPr>
            </a:p>
          </p:txBody>
        </p:sp>
      </p:grpSp>
      <p:sp>
        <p:nvSpPr>
          <p:cNvPr id="119" name="Rounded Rectangle 118"/>
          <p:cNvSpPr/>
          <p:nvPr/>
        </p:nvSpPr>
        <p:spPr>
          <a:xfrm>
            <a:off x="666750" y="2876550"/>
            <a:ext cx="2479241" cy="636326"/>
          </a:xfrm>
          <a:prstGeom prst="roundRect">
            <a:avLst>
              <a:gd name="adj" fmla="val 6250"/>
            </a:avLst>
          </a:prstGeom>
          <a:solidFill>
            <a:schemeClr val="tx1">
              <a:lumMod val="65000"/>
              <a:lumOff val="3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1" name="Rounded Rectangle 120"/>
          <p:cNvSpPr/>
          <p:nvPr/>
        </p:nvSpPr>
        <p:spPr>
          <a:xfrm>
            <a:off x="3603380" y="2876550"/>
            <a:ext cx="2479241" cy="636326"/>
          </a:xfrm>
          <a:prstGeom prst="roundRect">
            <a:avLst>
              <a:gd name="adj" fmla="val 6250"/>
            </a:avLst>
          </a:prstGeom>
          <a:solidFill>
            <a:schemeClr val="tx1">
              <a:lumMod val="65000"/>
              <a:lumOff val="3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3" name="Rounded Rectangle 122"/>
          <p:cNvSpPr/>
          <p:nvPr/>
        </p:nvSpPr>
        <p:spPr>
          <a:xfrm>
            <a:off x="6436159" y="2876550"/>
            <a:ext cx="2479241" cy="636326"/>
          </a:xfrm>
          <a:prstGeom prst="roundRect">
            <a:avLst>
              <a:gd name="adj" fmla="val 6250"/>
            </a:avLst>
          </a:prstGeom>
          <a:solidFill>
            <a:schemeClr val="tx1">
              <a:lumMod val="65000"/>
              <a:lumOff val="3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7" name="Rounded Rectangle 126"/>
          <p:cNvSpPr/>
          <p:nvPr/>
        </p:nvSpPr>
        <p:spPr>
          <a:xfrm>
            <a:off x="468230" y="4400550"/>
            <a:ext cx="2811112" cy="636326"/>
          </a:xfrm>
          <a:prstGeom prst="roundRect">
            <a:avLst>
              <a:gd name="adj" fmla="val 6250"/>
            </a:avLst>
          </a:prstGeom>
          <a:solidFill>
            <a:schemeClr val="tx1">
              <a:lumMod val="65000"/>
              <a:lumOff val="3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9" name="Rounded Rectangle 128"/>
          <p:cNvSpPr/>
          <p:nvPr/>
        </p:nvSpPr>
        <p:spPr>
          <a:xfrm>
            <a:off x="3446579" y="4400550"/>
            <a:ext cx="2707841" cy="636326"/>
          </a:xfrm>
          <a:prstGeom prst="roundRect">
            <a:avLst>
              <a:gd name="adj" fmla="val 6250"/>
            </a:avLst>
          </a:prstGeom>
          <a:solidFill>
            <a:schemeClr val="tx1">
              <a:lumMod val="65000"/>
              <a:lumOff val="3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051" name="Picture 3" descr="D:\d drive\MJ WORK\Pooja mam (physics)\State board\10th State\REFRACTION OF LIGHT\raw\sparking-diamond-png-.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336" t="11316" r="3091" b="7930"/>
          <a:stretch/>
        </p:blipFill>
        <p:spPr bwMode="auto">
          <a:xfrm>
            <a:off x="6483385" y="3432810"/>
            <a:ext cx="2275065" cy="1395254"/>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115"/>
          <p:cNvGrpSpPr/>
          <p:nvPr/>
        </p:nvGrpSpPr>
        <p:grpSpPr>
          <a:xfrm>
            <a:off x="7612066" y="3491904"/>
            <a:ext cx="246059" cy="1032471"/>
            <a:chOff x="6413011" y="2428868"/>
            <a:chExt cx="246059" cy="1032471"/>
          </a:xfrm>
          <a:effectLst>
            <a:glow rad="50800">
              <a:schemeClr val="tx1"/>
            </a:glow>
          </a:effectLst>
        </p:grpSpPr>
        <p:cxnSp>
          <p:nvCxnSpPr>
            <p:cNvPr id="56" name="Straight Connector 55"/>
            <p:cNvCxnSpPr/>
            <p:nvPr/>
          </p:nvCxnSpPr>
          <p:spPr bwMode="auto">
            <a:xfrm>
              <a:off x="6413011" y="2428868"/>
              <a:ext cx="246059" cy="1032471"/>
            </a:xfrm>
            <a:prstGeom prst="line">
              <a:avLst/>
            </a:prstGeom>
            <a:noFill/>
            <a:ln w="28575" cap="flat" cmpd="sng" algn="ctr">
              <a:solidFill>
                <a:srgbClr val="FF99CC"/>
              </a:solidFill>
              <a:prstDash val="solid"/>
            </a:ln>
            <a:effectLst/>
          </p:spPr>
        </p:cxnSp>
        <p:cxnSp>
          <p:nvCxnSpPr>
            <p:cNvPr id="57" name="Straight Arrow Connector 56"/>
            <p:cNvCxnSpPr/>
            <p:nvPr/>
          </p:nvCxnSpPr>
          <p:spPr bwMode="auto">
            <a:xfrm rot="17700000" flipH="1">
              <a:off x="6530318" y="3039857"/>
              <a:ext cx="71438" cy="61914"/>
            </a:xfrm>
            <a:prstGeom prst="straightConnector1">
              <a:avLst/>
            </a:prstGeom>
            <a:noFill/>
            <a:ln w="28575" cap="flat" cmpd="sng" algn="ctr">
              <a:solidFill>
                <a:srgbClr val="FF99CC"/>
              </a:solidFill>
              <a:prstDash val="solid"/>
              <a:tailEnd type="stealth" w="lg" len="lg"/>
            </a:ln>
            <a:effectLst/>
          </p:spPr>
        </p:cxnSp>
      </p:grpSp>
      <p:sp>
        <p:nvSpPr>
          <p:cNvPr id="63" name="Rectangle 62"/>
          <p:cNvSpPr/>
          <p:nvPr/>
        </p:nvSpPr>
        <p:spPr>
          <a:xfrm>
            <a:off x="7000875" y="4095750"/>
            <a:ext cx="1282723" cy="400110"/>
          </a:xfrm>
          <a:prstGeom prst="rect">
            <a:avLst/>
          </a:prstGeom>
        </p:spPr>
        <p:txBody>
          <a:bodyPr wrap="none">
            <a:spAutoFit/>
          </a:bodyPr>
          <a:lstStyle/>
          <a:p>
            <a:r>
              <a:rPr lang="en-US" sz="2000" b="1"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Diamond</a:t>
            </a:r>
            <a:endParaRPr lang="en-US" sz="2000" b="1"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51" name="Group 15"/>
          <p:cNvGrpSpPr>
            <a:grpSpLocks/>
          </p:cNvGrpSpPr>
          <p:nvPr/>
        </p:nvGrpSpPr>
        <p:grpSpPr bwMode="auto">
          <a:xfrm>
            <a:off x="6654794" y="2552700"/>
            <a:ext cx="971544" cy="968389"/>
            <a:chOff x="933457" y="1195550"/>
            <a:chExt cx="971544" cy="968389"/>
          </a:xfrm>
          <a:effectLst>
            <a:glow rad="50800">
              <a:schemeClr val="tx1"/>
            </a:glow>
          </a:effectLst>
        </p:grpSpPr>
        <p:cxnSp>
          <p:nvCxnSpPr>
            <p:cNvPr id="52" name="Straight Connector 51"/>
            <p:cNvCxnSpPr/>
            <p:nvPr/>
          </p:nvCxnSpPr>
          <p:spPr>
            <a:xfrm>
              <a:off x="933457" y="1195550"/>
              <a:ext cx="971544" cy="968389"/>
            </a:xfrm>
            <a:prstGeom prst="line">
              <a:avLst/>
            </a:prstGeom>
            <a:noFill/>
            <a:ln w="28575" cap="flat" cmpd="sng" algn="ctr">
              <a:solidFill>
                <a:srgbClr val="FF99CC"/>
              </a:solidFill>
              <a:prstDash val="solid"/>
            </a:ln>
            <a:effectLst/>
          </p:spPr>
        </p:cxnSp>
        <p:cxnSp>
          <p:nvCxnSpPr>
            <p:cNvPr id="53" name="Straight Arrow Connector 52"/>
            <p:cNvCxnSpPr/>
            <p:nvPr/>
          </p:nvCxnSpPr>
          <p:spPr>
            <a:xfrm rot="2400000">
              <a:off x="1353110" y="1665132"/>
              <a:ext cx="90487" cy="1587"/>
            </a:xfrm>
            <a:prstGeom prst="straightConnector1">
              <a:avLst/>
            </a:prstGeom>
            <a:noFill/>
            <a:ln w="28575" cap="flat" cmpd="sng" algn="ctr">
              <a:solidFill>
                <a:srgbClr val="FF99CC"/>
              </a:solidFill>
              <a:prstDash val="solid"/>
              <a:tailEnd type="stealth" w="lg" len="lg"/>
            </a:ln>
            <a:effectLst/>
          </p:spPr>
        </p:cxnSp>
      </p:grpSp>
      <p:cxnSp>
        <p:nvCxnSpPr>
          <p:cNvPr id="54" name="Straight Connector 53"/>
          <p:cNvCxnSpPr/>
          <p:nvPr/>
        </p:nvCxnSpPr>
        <p:spPr>
          <a:xfrm rot="5400000">
            <a:off x="6977037" y="3531076"/>
            <a:ext cx="1280160" cy="1587"/>
          </a:xfrm>
          <a:prstGeom prst="line">
            <a:avLst/>
          </a:prstGeom>
          <a:noFill/>
          <a:ln w="38100" cap="flat" cmpd="sng" algn="ctr">
            <a:solidFill>
              <a:srgbClr val="FFC000"/>
            </a:solidFill>
            <a:prstDash val="sysDash"/>
          </a:ln>
          <a:effectLst>
            <a:glow rad="50800">
              <a:schemeClr val="tx1"/>
            </a:glow>
          </a:effectLst>
        </p:spPr>
      </p:cxnSp>
      <p:sp>
        <p:nvSpPr>
          <p:cNvPr id="126" name="Rectangle 125"/>
          <p:cNvSpPr/>
          <p:nvPr/>
        </p:nvSpPr>
        <p:spPr>
          <a:xfrm>
            <a:off x="468230" y="4440615"/>
            <a:ext cx="2793739" cy="584775"/>
          </a:xfrm>
          <a:prstGeom prst="rect">
            <a:avLst/>
          </a:prstGeom>
        </p:spPr>
        <p:txBody>
          <a:bodyPr wrap="square">
            <a:spAutoFit/>
          </a:bodyPr>
          <a:lstStyle/>
          <a:p>
            <a:pPr>
              <a:defRPr/>
            </a:pPr>
            <a:r>
              <a:rPr lang="en-US" sz="1600" kern="0"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Absolute refractive index of </a:t>
            </a:r>
            <a:r>
              <a:rPr lang="en-US" sz="1600" kern="0" dirty="0" smtClean="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Crown</a:t>
            </a:r>
            <a:r>
              <a:rPr lang="en-US" sz="1600" kern="0"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r>
            <a:r>
              <a:rPr lang="en-US" sz="1600" kern="0" dirty="0" smtClean="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glass</a:t>
            </a:r>
            <a:r>
              <a:rPr lang="en-US" sz="1600" kern="0"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r>
            <a:r>
              <a:rPr lang="en-US" sz="1600" kern="0"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is </a:t>
            </a:r>
            <a:r>
              <a:rPr lang="en-US" sz="1600" kern="0" dirty="0">
                <a:solidFill>
                  <a:srgbClr val="FFFF00"/>
                </a:solidFill>
                <a:effectLst>
                  <a:outerShdw blurRad="38100" dist="38100" dir="2700000" algn="tl">
                    <a:srgbClr val="000000">
                      <a:alpha val="43137"/>
                    </a:srgbClr>
                  </a:outerShdw>
                </a:effectLst>
                <a:latin typeface="Arial Black" panose="020B0A04020102020204" pitchFamily="34" charset="0"/>
                <a:cs typeface="Aharoni" panose="02010803020104030203" pitchFamily="2" charset="-79"/>
              </a:rPr>
              <a:t>1.52</a:t>
            </a:r>
            <a:r>
              <a:rPr lang="en-US" sz="1600" kern="0"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r>
          </a:p>
        </p:txBody>
      </p:sp>
      <p:sp>
        <p:nvSpPr>
          <p:cNvPr id="128" name="Rectangle 127"/>
          <p:cNvSpPr/>
          <p:nvPr/>
        </p:nvSpPr>
        <p:spPr>
          <a:xfrm>
            <a:off x="3463600" y="4426326"/>
            <a:ext cx="2690820" cy="584775"/>
          </a:xfrm>
          <a:prstGeom prst="rect">
            <a:avLst/>
          </a:prstGeom>
        </p:spPr>
        <p:txBody>
          <a:bodyPr wrap="square">
            <a:spAutoFit/>
          </a:bodyPr>
          <a:lstStyle/>
          <a:p>
            <a:pPr>
              <a:defRPr/>
            </a:pPr>
            <a:r>
              <a:rPr lang="en-US" sz="1600" kern="0"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Absolute refractive index of </a:t>
            </a:r>
            <a:r>
              <a:rPr lang="en-US" sz="1600" kern="0" dirty="0" smtClean="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Rock salt</a:t>
            </a:r>
            <a:r>
              <a:rPr lang="en-US" sz="1600" kern="0"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r>
            <a:r>
              <a:rPr lang="en-US" sz="1600" kern="0"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is </a:t>
            </a:r>
            <a:r>
              <a:rPr lang="en-US" sz="1600" kern="0" dirty="0" smtClean="0">
                <a:solidFill>
                  <a:srgbClr val="FFFF00"/>
                </a:solidFill>
                <a:effectLst>
                  <a:outerShdw blurRad="38100" dist="38100" dir="2700000" algn="tl">
                    <a:srgbClr val="000000">
                      <a:alpha val="43137"/>
                    </a:srgbClr>
                  </a:outerShdw>
                </a:effectLst>
                <a:latin typeface="Arial Black" panose="020B0A04020102020204" pitchFamily="34" charset="0"/>
                <a:cs typeface="Aharoni" panose="02010803020104030203" pitchFamily="2" charset="-79"/>
              </a:rPr>
              <a:t>1.54</a:t>
            </a:r>
            <a:endParaRPr lang="en-US" sz="1600" kern="0" dirty="0">
              <a:solidFill>
                <a:srgbClr val="FFFF00"/>
              </a:solidFill>
              <a:effectLst>
                <a:outerShdw blurRad="38100" dist="38100" dir="2700000" algn="tl">
                  <a:srgbClr val="000000">
                    <a:alpha val="43137"/>
                  </a:srgbClr>
                </a:outerShdw>
              </a:effectLst>
              <a:latin typeface="Arial Black" panose="020B0A04020102020204" pitchFamily="34" charset="0"/>
              <a:cs typeface="Aharoni" panose="02010803020104030203" pitchFamily="2" charset="-79"/>
            </a:endParaRPr>
          </a:p>
        </p:txBody>
      </p:sp>
      <p:sp>
        <p:nvSpPr>
          <p:cNvPr id="131" name="Rounded Rectangle 130"/>
          <p:cNvSpPr/>
          <p:nvPr/>
        </p:nvSpPr>
        <p:spPr>
          <a:xfrm>
            <a:off x="6283759" y="4400550"/>
            <a:ext cx="2631639" cy="636326"/>
          </a:xfrm>
          <a:prstGeom prst="roundRect">
            <a:avLst>
              <a:gd name="adj" fmla="val 6250"/>
            </a:avLst>
          </a:prstGeom>
          <a:solidFill>
            <a:schemeClr val="tx1">
              <a:lumMod val="65000"/>
              <a:lumOff val="3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0" name="Rectangle 129"/>
          <p:cNvSpPr/>
          <p:nvPr/>
        </p:nvSpPr>
        <p:spPr>
          <a:xfrm>
            <a:off x="6300780" y="4426326"/>
            <a:ext cx="2614620" cy="584775"/>
          </a:xfrm>
          <a:prstGeom prst="rect">
            <a:avLst/>
          </a:prstGeom>
        </p:spPr>
        <p:txBody>
          <a:bodyPr wrap="square">
            <a:spAutoFit/>
          </a:bodyPr>
          <a:lstStyle/>
          <a:p>
            <a:pPr>
              <a:defRPr/>
            </a:pPr>
            <a:r>
              <a:rPr lang="en-US" sz="1600" kern="0"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Absolute refractive index of </a:t>
            </a:r>
            <a:r>
              <a:rPr lang="en-US" sz="1600" kern="0"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diamond</a:t>
            </a:r>
            <a:r>
              <a:rPr lang="en-US" sz="1600" kern="0"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is </a:t>
            </a:r>
            <a:r>
              <a:rPr lang="en-US" sz="1600" kern="0" dirty="0">
                <a:solidFill>
                  <a:srgbClr val="FFFF00"/>
                </a:solidFill>
                <a:effectLst>
                  <a:outerShdw blurRad="38100" dist="38100" dir="2700000" algn="tl">
                    <a:srgbClr val="000000">
                      <a:alpha val="43137"/>
                    </a:srgbClr>
                  </a:outerShdw>
                </a:effectLst>
                <a:latin typeface="Arial Black" panose="020B0A04020102020204" pitchFamily="34" charset="0"/>
                <a:cs typeface="Aharoni" panose="02010803020104030203" pitchFamily="2" charset="-79"/>
              </a:rPr>
              <a:t>2.42</a:t>
            </a:r>
          </a:p>
        </p:txBody>
      </p:sp>
      <p:grpSp>
        <p:nvGrpSpPr>
          <p:cNvPr id="82" name="Group 81"/>
          <p:cNvGrpSpPr/>
          <p:nvPr/>
        </p:nvGrpSpPr>
        <p:grpSpPr>
          <a:xfrm>
            <a:off x="153769" y="3637235"/>
            <a:ext cx="5023950" cy="1250108"/>
            <a:chOff x="813354" y="-1513742"/>
            <a:chExt cx="5023950" cy="1250108"/>
          </a:xfrm>
        </p:grpSpPr>
        <p:sp>
          <p:nvSpPr>
            <p:cNvPr id="83" name="TextBox 82"/>
            <p:cNvSpPr txBox="1"/>
            <p:nvPr/>
          </p:nvSpPr>
          <p:spPr>
            <a:xfrm>
              <a:off x="1028276" y="-1466850"/>
              <a:ext cx="4809028" cy="1123712"/>
            </a:xfrm>
            <a:prstGeom prst="roundRect">
              <a:avLst/>
            </a:prstGeom>
            <a:solidFill>
              <a:schemeClr val="bg1"/>
            </a:solidFill>
            <a:ln w="28575">
              <a:solidFill>
                <a:schemeClr val="tx1"/>
              </a:solidFill>
            </a:ln>
          </p:spPr>
          <p:txBody>
            <a:bodyPr wrap="square" rtlCol="0">
              <a:spAutoFit/>
            </a:bodyPr>
            <a:lstStyle/>
            <a:p>
              <a:pPr marL="347663"/>
              <a:r>
                <a:rPr lang="en-US" sz="2000" b="1" dirty="0" smtClean="0">
                  <a:solidFill>
                    <a:srgbClr val="0000FF"/>
                  </a:solidFill>
                  <a:latin typeface="Aharoni" panose="02010803020104030203" pitchFamily="2" charset="-79"/>
                  <a:cs typeface="Aharoni" panose="02010803020104030203" pitchFamily="2" charset="-79"/>
                </a:rPr>
                <a:t>Conclusion:</a:t>
              </a:r>
            </a:p>
            <a:p>
              <a:pPr marL="347663"/>
              <a:r>
                <a:rPr lang="en-US" sz="2000" b="1" dirty="0" smtClean="0">
                  <a:solidFill>
                    <a:prstClr val="black"/>
                  </a:solidFill>
                  <a:latin typeface="Aharoni" panose="02010803020104030203" pitchFamily="2" charset="-79"/>
                  <a:cs typeface="Aharoni" panose="02010803020104030203" pitchFamily="2" charset="-79"/>
                </a:rPr>
                <a:t>Refractive index increases, the bending capacity increases</a:t>
              </a:r>
            </a:p>
          </p:txBody>
        </p:sp>
        <p:pic>
          <p:nvPicPr>
            <p:cNvPr id="84" name="Picture 2" descr="D:\d drive\MJ WORK\Pooja mam (physics)\Rashi mam\Refraction of light at plane surfaces\Raw\boy-clip-art-23478.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3354" y="-1513742"/>
              <a:ext cx="748032" cy="1250108"/>
            </a:xfrm>
            <a:prstGeom prst="rect">
              <a:avLst/>
            </a:prstGeom>
            <a:noFill/>
            <a:extLst>
              <a:ext uri="{909E8E84-426E-40DD-AFC4-6F175D3DCCD1}">
                <a14:hiddenFill xmlns:a14="http://schemas.microsoft.com/office/drawing/2010/main">
                  <a:solidFill>
                    <a:srgbClr val="FFFFFF"/>
                  </a:solidFill>
                </a14:hiddenFill>
              </a:ext>
            </a:extLst>
          </p:spPr>
        </p:pic>
      </p:grpSp>
      <p:sp>
        <p:nvSpPr>
          <p:cNvPr id="118" name="Rectangle 117"/>
          <p:cNvSpPr/>
          <p:nvPr/>
        </p:nvSpPr>
        <p:spPr>
          <a:xfrm>
            <a:off x="683771" y="2902326"/>
            <a:ext cx="2441304" cy="584775"/>
          </a:xfrm>
          <a:prstGeom prst="rect">
            <a:avLst/>
          </a:prstGeom>
        </p:spPr>
        <p:txBody>
          <a:bodyPr wrap="square">
            <a:spAutoFit/>
          </a:bodyPr>
          <a:lstStyle/>
          <a:p>
            <a:pPr>
              <a:defRPr/>
            </a:pPr>
            <a:r>
              <a:rPr lang="en-US" sz="1600" kern="0"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Absolute refractive index of </a:t>
            </a:r>
            <a:r>
              <a:rPr lang="en-US" sz="1600" kern="0" dirty="0" smtClean="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Air</a:t>
            </a:r>
            <a:r>
              <a:rPr lang="en-US" sz="1600" kern="0"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r>
            <a:r>
              <a:rPr lang="en-US" sz="1600" kern="0"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is </a:t>
            </a:r>
            <a:r>
              <a:rPr lang="en-US" sz="1600" kern="0" dirty="0">
                <a:solidFill>
                  <a:srgbClr val="FFFF00"/>
                </a:solidFill>
                <a:effectLst>
                  <a:outerShdw blurRad="38100" dist="38100" dir="2700000" algn="tl">
                    <a:srgbClr val="000000">
                      <a:alpha val="43137"/>
                    </a:srgbClr>
                  </a:outerShdw>
                </a:effectLst>
                <a:latin typeface="Arial Black" panose="020B0A04020102020204" pitchFamily="34" charset="0"/>
                <a:cs typeface="Aharoni" panose="02010803020104030203" pitchFamily="2" charset="-79"/>
              </a:rPr>
              <a:t>1.0003</a:t>
            </a:r>
            <a:r>
              <a:rPr lang="en-US" sz="1600" kern="0" dirty="0">
                <a:solidFill>
                  <a:prstClr val="white"/>
                </a:solidFill>
                <a:effectLst>
                  <a:outerShdw blurRad="38100" dist="38100" dir="2700000" algn="tl">
                    <a:srgbClr val="000000">
                      <a:alpha val="43137"/>
                    </a:srgbClr>
                  </a:outerShdw>
                </a:effectLst>
                <a:latin typeface="Arial Black" panose="020B0A04020102020204" pitchFamily="34" charset="0"/>
                <a:cs typeface="Aharoni" panose="02010803020104030203" pitchFamily="2" charset="-79"/>
              </a:rPr>
              <a:t> </a:t>
            </a:r>
          </a:p>
        </p:txBody>
      </p:sp>
      <p:sp>
        <p:nvSpPr>
          <p:cNvPr id="120" name="Rectangle 119"/>
          <p:cNvSpPr/>
          <p:nvPr/>
        </p:nvSpPr>
        <p:spPr>
          <a:xfrm>
            <a:off x="3620401" y="2902326"/>
            <a:ext cx="2441304" cy="584775"/>
          </a:xfrm>
          <a:prstGeom prst="rect">
            <a:avLst/>
          </a:prstGeom>
        </p:spPr>
        <p:txBody>
          <a:bodyPr wrap="square">
            <a:spAutoFit/>
          </a:bodyPr>
          <a:lstStyle/>
          <a:p>
            <a:pPr>
              <a:defRPr/>
            </a:pPr>
            <a:r>
              <a:rPr lang="en-US" sz="1600" kern="0"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Absolute refractive index of </a:t>
            </a:r>
            <a:r>
              <a:rPr lang="en-US" sz="1600" kern="0" dirty="0" smtClean="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Ice</a:t>
            </a:r>
            <a:r>
              <a:rPr lang="en-US" sz="1600" kern="0"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r>
            <a:r>
              <a:rPr lang="en-US" sz="1600" kern="0"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is </a:t>
            </a:r>
            <a:r>
              <a:rPr lang="en-US" sz="1600" kern="0" dirty="0">
                <a:solidFill>
                  <a:srgbClr val="FFFF00"/>
                </a:solidFill>
                <a:effectLst>
                  <a:outerShdw blurRad="38100" dist="38100" dir="2700000" algn="tl">
                    <a:srgbClr val="000000">
                      <a:alpha val="43137"/>
                    </a:srgbClr>
                  </a:outerShdw>
                </a:effectLst>
                <a:latin typeface="Arial Black" panose="020B0A04020102020204" pitchFamily="34" charset="0"/>
                <a:cs typeface="Aharoni" panose="02010803020104030203" pitchFamily="2" charset="-79"/>
              </a:rPr>
              <a:t>1.31</a:t>
            </a:r>
          </a:p>
        </p:txBody>
      </p:sp>
      <p:sp>
        <p:nvSpPr>
          <p:cNvPr id="122" name="Rectangle 121"/>
          <p:cNvSpPr/>
          <p:nvPr/>
        </p:nvSpPr>
        <p:spPr>
          <a:xfrm>
            <a:off x="6453180" y="2902326"/>
            <a:ext cx="2441304" cy="584775"/>
          </a:xfrm>
          <a:prstGeom prst="rect">
            <a:avLst/>
          </a:prstGeom>
        </p:spPr>
        <p:txBody>
          <a:bodyPr wrap="square">
            <a:spAutoFit/>
          </a:bodyPr>
          <a:lstStyle/>
          <a:p>
            <a:pPr>
              <a:defRPr/>
            </a:pPr>
            <a:r>
              <a:rPr lang="en-US" sz="1600" kern="0"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Absolute refractive index of </a:t>
            </a:r>
            <a:r>
              <a:rPr lang="en-US" sz="1600" kern="0"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water</a:t>
            </a:r>
            <a:r>
              <a:rPr lang="en-US" sz="1600" kern="0"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is </a:t>
            </a:r>
            <a:r>
              <a:rPr lang="en-US" sz="1600" kern="0" dirty="0" smtClean="0">
                <a:solidFill>
                  <a:srgbClr val="FFFF00"/>
                </a:solidFill>
                <a:effectLst>
                  <a:outerShdw blurRad="38100" dist="38100" dir="2700000" algn="tl">
                    <a:srgbClr val="000000">
                      <a:alpha val="43137"/>
                    </a:srgbClr>
                  </a:outerShdw>
                </a:effectLst>
                <a:latin typeface="Arial Black" panose="020B0A04020102020204" pitchFamily="34" charset="0"/>
                <a:cs typeface="Aharoni" panose="02010803020104030203" pitchFamily="2" charset="-79"/>
              </a:rPr>
              <a:t>1.33</a:t>
            </a:r>
            <a:endParaRPr lang="en-US" sz="1600" kern="0" dirty="0">
              <a:solidFill>
                <a:srgbClr val="FFFF00"/>
              </a:solidFill>
              <a:effectLst>
                <a:outerShdw blurRad="38100" dist="38100" dir="2700000" algn="tl">
                  <a:srgbClr val="000000">
                    <a:alpha val="43137"/>
                  </a:srgbClr>
                </a:outerShdw>
              </a:effectLst>
              <a:latin typeface="Arial Black" panose="020B0A04020102020204" pitchFamily="34" charset="0"/>
              <a:cs typeface="Aharoni" panose="02010803020104030203" pitchFamily="2" charset="-79"/>
            </a:endParaRPr>
          </a:p>
        </p:txBody>
      </p:sp>
    </p:spTree>
    <p:extLst>
      <p:ext uri="{BB962C8B-B14F-4D97-AF65-F5344CB8AC3E}">
        <p14:creationId xmlns:p14="http://schemas.microsoft.com/office/powerpoint/2010/main" val="318528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p:tgtEl>
                                          <p:spTgt spid="8"/>
                                        </p:tgtEl>
                                        <p:attrNameLst>
                                          <p:attrName>ppt_y</p:attrName>
                                        </p:attrNameLst>
                                      </p:cBhvr>
                                      <p:tavLst>
                                        <p:tav tm="0">
                                          <p:val>
                                            <p:strVal val="#ppt_y-#ppt_h*1.125000"/>
                                          </p:val>
                                        </p:tav>
                                        <p:tav tm="100000">
                                          <p:val>
                                            <p:strVal val="#ppt_y"/>
                                          </p:val>
                                        </p:tav>
                                      </p:tavLst>
                                    </p:anim>
                                    <p:animEffect transition="in" filter="wipe(down)">
                                      <p:cBhvr>
                                        <p:cTn id="8" dur="250"/>
                                        <p:tgtEl>
                                          <p:spTgt spid="8"/>
                                        </p:tgtEl>
                                      </p:cBhvr>
                                    </p:animEffect>
                                  </p:childTnLst>
                                </p:cTn>
                              </p:par>
                              <p:par>
                                <p:cTn id="9" presetID="16" presetClass="entr" presetSubtype="37"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250"/>
                                        <p:tgtEl>
                                          <p:spTgt spid="7"/>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04"/>
                                        </p:tgtEl>
                                        <p:attrNameLst>
                                          <p:attrName>style.visibility</p:attrName>
                                        </p:attrNameLst>
                                      </p:cBhvr>
                                      <p:to>
                                        <p:strVal val="visible"/>
                                      </p:to>
                                    </p:set>
                                    <p:anim calcmode="lin" valueType="num">
                                      <p:cBhvr>
                                        <p:cTn id="20" dur="500" fill="hold"/>
                                        <p:tgtEl>
                                          <p:spTgt spid="104"/>
                                        </p:tgtEl>
                                        <p:attrNameLst>
                                          <p:attrName>ppt_w</p:attrName>
                                        </p:attrNameLst>
                                      </p:cBhvr>
                                      <p:tavLst>
                                        <p:tav tm="0">
                                          <p:val>
                                            <p:fltVal val="0"/>
                                          </p:val>
                                        </p:tav>
                                        <p:tav tm="100000">
                                          <p:val>
                                            <p:strVal val="#ppt_w"/>
                                          </p:val>
                                        </p:tav>
                                      </p:tavLst>
                                    </p:anim>
                                    <p:anim calcmode="lin" valueType="num">
                                      <p:cBhvr>
                                        <p:cTn id="21" dur="500" fill="hold"/>
                                        <p:tgtEl>
                                          <p:spTgt spid="104"/>
                                        </p:tgtEl>
                                        <p:attrNameLst>
                                          <p:attrName>ppt_h</p:attrName>
                                        </p:attrNameLst>
                                      </p:cBhvr>
                                      <p:tavLst>
                                        <p:tav tm="0">
                                          <p:val>
                                            <p:fltVal val="0"/>
                                          </p:val>
                                        </p:tav>
                                        <p:tav tm="100000">
                                          <p:val>
                                            <p:strVal val="#ppt_h"/>
                                          </p:val>
                                        </p:tav>
                                      </p:tavLst>
                                    </p:anim>
                                    <p:animEffect transition="in" filter="fade">
                                      <p:cBhvr>
                                        <p:cTn id="22" dur="500"/>
                                        <p:tgtEl>
                                          <p:spTgt spid="104"/>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anim calcmode="lin" valueType="num">
                                      <p:cBhvr>
                                        <p:cTn id="25" dur="500" fill="hold"/>
                                        <p:tgtEl>
                                          <p:spTgt spid="105"/>
                                        </p:tgtEl>
                                        <p:attrNameLst>
                                          <p:attrName>ppt_w</p:attrName>
                                        </p:attrNameLst>
                                      </p:cBhvr>
                                      <p:tavLst>
                                        <p:tav tm="0">
                                          <p:val>
                                            <p:fltVal val="0"/>
                                          </p:val>
                                        </p:tav>
                                        <p:tav tm="100000">
                                          <p:val>
                                            <p:strVal val="#ppt_w"/>
                                          </p:val>
                                        </p:tav>
                                      </p:tavLst>
                                    </p:anim>
                                    <p:anim calcmode="lin" valueType="num">
                                      <p:cBhvr>
                                        <p:cTn id="26" dur="500" fill="hold"/>
                                        <p:tgtEl>
                                          <p:spTgt spid="105"/>
                                        </p:tgtEl>
                                        <p:attrNameLst>
                                          <p:attrName>ppt_h</p:attrName>
                                        </p:attrNameLst>
                                      </p:cBhvr>
                                      <p:tavLst>
                                        <p:tav tm="0">
                                          <p:val>
                                            <p:fltVal val="0"/>
                                          </p:val>
                                        </p:tav>
                                        <p:tav tm="100000">
                                          <p:val>
                                            <p:strVal val="#ppt_h"/>
                                          </p:val>
                                        </p:tav>
                                      </p:tavLst>
                                    </p:anim>
                                    <p:animEffect transition="in" filter="fade">
                                      <p:cBhvr>
                                        <p:cTn id="27" dur="500"/>
                                        <p:tgtEl>
                                          <p:spTgt spid="105"/>
                                        </p:tgtEl>
                                      </p:cBhvr>
                                    </p:animEffect>
                                  </p:childTnLst>
                                </p:cTn>
                              </p:par>
                              <p:par>
                                <p:cTn id="28" presetID="6" presetClass="emph" presetSubtype="0" repeatCount="3000" autoRev="1" fill="hold" grpId="2" nodeType="withEffect">
                                  <p:stCondLst>
                                    <p:cond delay="0"/>
                                  </p:stCondLst>
                                  <p:childTnLst>
                                    <p:animScale>
                                      <p:cBhvr>
                                        <p:cTn id="29" dur="250" fill="hold"/>
                                        <p:tgtEl>
                                          <p:spTgt spid="105"/>
                                        </p:tgtEl>
                                      </p:cBhvr>
                                      <p:by x="120000" y="120000"/>
                                    </p:animScale>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104"/>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0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nodeType="clickEffect">
                                  <p:stCondLst>
                                    <p:cond delay="0"/>
                                  </p:stCondLst>
                                  <p:childTnLst>
                                    <p:set>
                                      <p:cBhvr>
                                        <p:cTn id="39" dur="1" fill="hold">
                                          <p:stCondLst>
                                            <p:cond delay="0"/>
                                          </p:stCondLst>
                                        </p:cTn>
                                        <p:tgtEl>
                                          <p:spTgt spid="3075"/>
                                        </p:tgtEl>
                                        <p:attrNameLst>
                                          <p:attrName>style.visibility</p:attrName>
                                        </p:attrNameLst>
                                      </p:cBhvr>
                                      <p:to>
                                        <p:strVal val="visible"/>
                                      </p:to>
                                    </p:set>
                                    <p:animEffect transition="in" filter="fade">
                                      <p:cBhvr>
                                        <p:cTn id="40" dur="1000"/>
                                        <p:tgtEl>
                                          <p:spTgt spid="3075"/>
                                        </p:tgtEl>
                                      </p:cBhvr>
                                    </p:animEffect>
                                    <p:anim calcmode="lin" valueType="num">
                                      <p:cBhvr>
                                        <p:cTn id="41" dur="1000" fill="hold"/>
                                        <p:tgtEl>
                                          <p:spTgt spid="3075"/>
                                        </p:tgtEl>
                                        <p:attrNameLst>
                                          <p:attrName>ppt_x</p:attrName>
                                        </p:attrNameLst>
                                      </p:cBhvr>
                                      <p:tavLst>
                                        <p:tav tm="0">
                                          <p:val>
                                            <p:strVal val="#ppt_x"/>
                                          </p:val>
                                        </p:tav>
                                        <p:tav tm="100000">
                                          <p:val>
                                            <p:strVal val="#ppt_x"/>
                                          </p:val>
                                        </p:tav>
                                      </p:tavLst>
                                    </p:anim>
                                    <p:anim calcmode="lin" valueType="num">
                                      <p:cBhvr>
                                        <p:cTn id="42" dur="1000" fill="hold"/>
                                        <p:tgtEl>
                                          <p:spTgt spid="3075"/>
                                        </p:tgtEl>
                                        <p:attrNameLst>
                                          <p:attrName>ppt_y</p:attrName>
                                        </p:attrNameLst>
                                      </p:cBhvr>
                                      <p:tavLst>
                                        <p:tav tm="0">
                                          <p:val>
                                            <p:strVal val="#ppt_y-.1"/>
                                          </p:val>
                                        </p:tav>
                                        <p:tav tm="100000">
                                          <p:val>
                                            <p:strVal val="#ppt_y"/>
                                          </p:val>
                                        </p:tav>
                                      </p:tavLst>
                                    </p:anim>
                                  </p:childTnLst>
                                </p:cTn>
                              </p:par>
                              <p:par>
                                <p:cTn id="43" presetID="16" presetClass="entr" presetSubtype="21"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barn(inVertical)">
                                      <p:cBhvr>
                                        <p:cTn id="45" dur="500"/>
                                        <p:tgtEl>
                                          <p:spTgt spid="85"/>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wipe(left)">
                                      <p:cBhvr>
                                        <p:cTn id="48" dur="500"/>
                                        <p:tgtEl>
                                          <p:spTgt spid="5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up)">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up)">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8" fill="hold" grpId="0" nodeType="clickEffect">
                                  <p:stCondLst>
                                    <p:cond delay="0"/>
                                  </p:stCondLst>
                                  <p:childTnLst>
                                    <p:set>
                                      <p:cBhvr>
                                        <p:cTn id="67" dur="1" fill="hold">
                                          <p:stCondLst>
                                            <p:cond delay="0"/>
                                          </p:stCondLst>
                                        </p:cTn>
                                        <p:tgtEl>
                                          <p:spTgt spid="118"/>
                                        </p:tgtEl>
                                        <p:attrNameLst>
                                          <p:attrName>style.visibility</p:attrName>
                                        </p:attrNameLst>
                                      </p:cBhvr>
                                      <p:to>
                                        <p:strVal val="visible"/>
                                      </p:to>
                                    </p:set>
                                    <p:anim calcmode="lin" valueType="num">
                                      <p:cBhvr additive="base">
                                        <p:cTn id="68" dur="250"/>
                                        <p:tgtEl>
                                          <p:spTgt spid="118"/>
                                        </p:tgtEl>
                                        <p:attrNameLst>
                                          <p:attrName>ppt_x</p:attrName>
                                        </p:attrNameLst>
                                      </p:cBhvr>
                                      <p:tavLst>
                                        <p:tav tm="0">
                                          <p:val>
                                            <p:strVal val="#ppt_x-#ppt_w*1.125000"/>
                                          </p:val>
                                        </p:tav>
                                        <p:tav tm="100000">
                                          <p:val>
                                            <p:strVal val="#ppt_x"/>
                                          </p:val>
                                        </p:tav>
                                      </p:tavLst>
                                    </p:anim>
                                    <p:animEffect transition="in" filter="wipe(right)">
                                      <p:cBhvr>
                                        <p:cTn id="69" dur="250"/>
                                        <p:tgtEl>
                                          <p:spTgt spid="118"/>
                                        </p:tgtEl>
                                      </p:cBhvr>
                                    </p:animEffect>
                                  </p:childTnLst>
                                </p:cTn>
                              </p:par>
                              <p:par>
                                <p:cTn id="70" presetID="16" presetClass="entr" presetSubtype="21" fill="hold" grpId="0" nodeType="withEffect">
                                  <p:stCondLst>
                                    <p:cond delay="250"/>
                                  </p:stCondLst>
                                  <p:childTnLst>
                                    <p:set>
                                      <p:cBhvr>
                                        <p:cTn id="71" dur="1" fill="hold">
                                          <p:stCondLst>
                                            <p:cond delay="0"/>
                                          </p:stCondLst>
                                        </p:cTn>
                                        <p:tgtEl>
                                          <p:spTgt spid="119"/>
                                        </p:tgtEl>
                                        <p:attrNameLst>
                                          <p:attrName>style.visibility</p:attrName>
                                        </p:attrNameLst>
                                      </p:cBhvr>
                                      <p:to>
                                        <p:strVal val="visible"/>
                                      </p:to>
                                    </p:set>
                                    <p:animEffect transition="in" filter="barn(inVertical)">
                                      <p:cBhvr>
                                        <p:cTn id="72" dur="250"/>
                                        <p:tgtEl>
                                          <p:spTgt spid="11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4"/>
                                        </p:tgtEl>
                                        <p:attrNameLst>
                                          <p:attrName>style.visibility</p:attrName>
                                        </p:attrNameLst>
                                      </p:cBhvr>
                                      <p:to>
                                        <p:strVal val="visible"/>
                                      </p:to>
                                    </p:set>
                                    <p:animEffect transition="in" filter="wipe(left)">
                                      <p:cBhvr>
                                        <p:cTn id="77" dur="500"/>
                                        <p:tgtEl>
                                          <p:spTgt spid="64"/>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118"/>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119"/>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47" presetClass="entr" presetSubtype="0" fill="hold" nodeType="clickEffect">
                                  <p:stCondLst>
                                    <p:cond delay="0"/>
                                  </p:stCondLst>
                                  <p:childTnLst>
                                    <p:set>
                                      <p:cBhvr>
                                        <p:cTn id="87" dur="1" fill="hold">
                                          <p:stCondLst>
                                            <p:cond delay="0"/>
                                          </p:stCondLst>
                                        </p:cTn>
                                        <p:tgtEl>
                                          <p:spTgt spid="3076"/>
                                        </p:tgtEl>
                                        <p:attrNameLst>
                                          <p:attrName>style.visibility</p:attrName>
                                        </p:attrNameLst>
                                      </p:cBhvr>
                                      <p:to>
                                        <p:strVal val="visible"/>
                                      </p:to>
                                    </p:set>
                                    <p:animEffect transition="in" filter="fade">
                                      <p:cBhvr>
                                        <p:cTn id="88" dur="1000"/>
                                        <p:tgtEl>
                                          <p:spTgt spid="3076"/>
                                        </p:tgtEl>
                                      </p:cBhvr>
                                    </p:animEffect>
                                    <p:anim calcmode="lin" valueType="num">
                                      <p:cBhvr>
                                        <p:cTn id="89" dur="1000" fill="hold"/>
                                        <p:tgtEl>
                                          <p:spTgt spid="3076"/>
                                        </p:tgtEl>
                                        <p:attrNameLst>
                                          <p:attrName>ppt_x</p:attrName>
                                        </p:attrNameLst>
                                      </p:cBhvr>
                                      <p:tavLst>
                                        <p:tav tm="0">
                                          <p:val>
                                            <p:strVal val="#ppt_x"/>
                                          </p:val>
                                        </p:tav>
                                        <p:tav tm="100000">
                                          <p:val>
                                            <p:strVal val="#ppt_x"/>
                                          </p:val>
                                        </p:tav>
                                      </p:tavLst>
                                    </p:anim>
                                    <p:anim calcmode="lin" valueType="num">
                                      <p:cBhvr>
                                        <p:cTn id="90" dur="1000" fill="hold"/>
                                        <p:tgtEl>
                                          <p:spTgt spid="3076"/>
                                        </p:tgtEl>
                                        <p:attrNameLst>
                                          <p:attrName>ppt_y</p:attrName>
                                        </p:attrNameLst>
                                      </p:cBhvr>
                                      <p:tavLst>
                                        <p:tav tm="0">
                                          <p:val>
                                            <p:strVal val="#ppt_y-.1"/>
                                          </p:val>
                                        </p:tav>
                                        <p:tav tm="100000">
                                          <p:val>
                                            <p:strVal val="#ppt_y"/>
                                          </p:val>
                                        </p:tav>
                                      </p:tavLst>
                                    </p:anim>
                                  </p:childTnLst>
                                </p:cTn>
                              </p:par>
                              <p:par>
                                <p:cTn id="91" presetID="16" presetClass="entr" presetSubtype="21" fill="hold" nodeType="withEffect">
                                  <p:stCondLst>
                                    <p:cond delay="0"/>
                                  </p:stCondLst>
                                  <p:childTnLst>
                                    <p:set>
                                      <p:cBhvr>
                                        <p:cTn id="92" dur="1" fill="hold">
                                          <p:stCondLst>
                                            <p:cond delay="0"/>
                                          </p:stCondLst>
                                        </p:cTn>
                                        <p:tgtEl>
                                          <p:spTgt spid="88"/>
                                        </p:tgtEl>
                                        <p:attrNameLst>
                                          <p:attrName>style.visibility</p:attrName>
                                        </p:attrNameLst>
                                      </p:cBhvr>
                                      <p:to>
                                        <p:strVal val="visible"/>
                                      </p:to>
                                    </p:set>
                                    <p:animEffect transition="in" filter="barn(inVertical)">
                                      <p:cBhvr>
                                        <p:cTn id="93" dur="500"/>
                                        <p:tgtEl>
                                          <p:spTgt spid="88"/>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59"/>
                                        </p:tgtEl>
                                        <p:attrNameLst>
                                          <p:attrName>style.visibility</p:attrName>
                                        </p:attrNameLst>
                                      </p:cBhvr>
                                      <p:to>
                                        <p:strVal val="visible"/>
                                      </p:to>
                                    </p:set>
                                    <p:animEffect transition="in" filter="wipe(left)">
                                      <p:cBhvr>
                                        <p:cTn id="96" dur="500"/>
                                        <p:tgtEl>
                                          <p:spTgt spid="59"/>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wipe(up)">
                                      <p:cBhvr>
                                        <p:cTn id="101" dur="500"/>
                                        <p:tgtEl>
                                          <p:spTgt spid="2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wipe(up)">
                                      <p:cBhvr>
                                        <p:cTn id="106" dur="500"/>
                                        <p:tgtEl>
                                          <p:spTgt spid="26"/>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wipe(up)">
                                      <p:cBhvr>
                                        <p:cTn id="111" dur="500"/>
                                        <p:tgtEl>
                                          <p:spTgt spid="30"/>
                                        </p:tgtEl>
                                      </p:cBhvr>
                                    </p:animEffect>
                                  </p:childTnLst>
                                </p:cTn>
                              </p:par>
                            </p:childTnLst>
                          </p:cTn>
                        </p:par>
                      </p:childTnLst>
                    </p:cTn>
                  </p:par>
                  <p:par>
                    <p:cTn id="112" fill="hold">
                      <p:stCondLst>
                        <p:cond delay="indefinite"/>
                      </p:stCondLst>
                      <p:childTnLst>
                        <p:par>
                          <p:cTn id="113" fill="hold">
                            <p:stCondLst>
                              <p:cond delay="0"/>
                            </p:stCondLst>
                            <p:childTnLst>
                              <p:par>
                                <p:cTn id="114" presetID="12" presetClass="entr" presetSubtype="8" fill="hold" grpId="0" nodeType="clickEffect">
                                  <p:stCondLst>
                                    <p:cond delay="0"/>
                                  </p:stCondLst>
                                  <p:childTnLst>
                                    <p:set>
                                      <p:cBhvr>
                                        <p:cTn id="115" dur="1" fill="hold">
                                          <p:stCondLst>
                                            <p:cond delay="0"/>
                                          </p:stCondLst>
                                        </p:cTn>
                                        <p:tgtEl>
                                          <p:spTgt spid="120"/>
                                        </p:tgtEl>
                                        <p:attrNameLst>
                                          <p:attrName>style.visibility</p:attrName>
                                        </p:attrNameLst>
                                      </p:cBhvr>
                                      <p:to>
                                        <p:strVal val="visible"/>
                                      </p:to>
                                    </p:set>
                                    <p:anim calcmode="lin" valueType="num">
                                      <p:cBhvr additive="base">
                                        <p:cTn id="116" dur="250"/>
                                        <p:tgtEl>
                                          <p:spTgt spid="120"/>
                                        </p:tgtEl>
                                        <p:attrNameLst>
                                          <p:attrName>ppt_x</p:attrName>
                                        </p:attrNameLst>
                                      </p:cBhvr>
                                      <p:tavLst>
                                        <p:tav tm="0">
                                          <p:val>
                                            <p:strVal val="#ppt_x-#ppt_w*1.125000"/>
                                          </p:val>
                                        </p:tav>
                                        <p:tav tm="100000">
                                          <p:val>
                                            <p:strVal val="#ppt_x"/>
                                          </p:val>
                                        </p:tav>
                                      </p:tavLst>
                                    </p:anim>
                                    <p:animEffect transition="in" filter="wipe(right)">
                                      <p:cBhvr>
                                        <p:cTn id="117" dur="250"/>
                                        <p:tgtEl>
                                          <p:spTgt spid="120"/>
                                        </p:tgtEl>
                                      </p:cBhvr>
                                    </p:animEffect>
                                  </p:childTnLst>
                                </p:cTn>
                              </p:par>
                              <p:par>
                                <p:cTn id="118" presetID="16" presetClass="entr" presetSubtype="21" fill="hold" grpId="0" nodeType="withEffect">
                                  <p:stCondLst>
                                    <p:cond delay="250"/>
                                  </p:stCondLst>
                                  <p:childTnLst>
                                    <p:set>
                                      <p:cBhvr>
                                        <p:cTn id="119" dur="1" fill="hold">
                                          <p:stCondLst>
                                            <p:cond delay="0"/>
                                          </p:stCondLst>
                                        </p:cTn>
                                        <p:tgtEl>
                                          <p:spTgt spid="121"/>
                                        </p:tgtEl>
                                        <p:attrNameLst>
                                          <p:attrName>style.visibility</p:attrName>
                                        </p:attrNameLst>
                                      </p:cBhvr>
                                      <p:to>
                                        <p:strVal val="visible"/>
                                      </p:to>
                                    </p:set>
                                    <p:animEffect transition="in" filter="barn(inVertical)">
                                      <p:cBhvr>
                                        <p:cTn id="120" dur="250"/>
                                        <p:tgtEl>
                                          <p:spTgt spid="121"/>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65"/>
                                        </p:tgtEl>
                                        <p:attrNameLst>
                                          <p:attrName>style.visibility</p:attrName>
                                        </p:attrNameLst>
                                      </p:cBhvr>
                                      <p:to>
                                        <p:strVal val="visible"/>
                                      </p:to>
                                    </p:set>
                                    <p:animEffect transition="in" filter="wipe(left)">
                                      <p:cBhvr>
                                        <p:cTn id="125" dur="500"/>
                                        <p:tgtEl>
                                          <p:spTgt spid="65"/>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grpId="1" nodeType="clickEffect">
                                  <p:stCondLst>
                                    <p:cond delay="0"/>
                                  </p:stCondLst>
                                  <p:childTnLst>
                                    <p:set>
                                      <p:cBhvr>
                                        <p:cTn id="129" dur="1" fill="hold">
                                          <p:stCondLst>
                                            <p:cond delay="0"/>
                                          </p:stCondLst>
                                        </p:cTn>
                                        <p:tgtEl>
                                          <p:spTgt spid="120"/>
                                        </p:tgtEl>
                                        <p:attrNameLst>
                                          <p:attrName>style.visibility</p:attrName>
                                        </p:attrNameLst>
                                      </p:cBhvr>
                                      <p:to>
                                        <p:strVal val="hidden"/>
                                      </p:to>
                                    </p:set>
                                  </p:childTnLst>
                                </p:cTn>
                              </p:par>
                              <p:par>
                                <p:cTn id="130" presetID="1" presetClass="exit" presetSubtype="0" fill="hold" grpId="1" nodeType="withEffect">
                                  <p:stCondLst>
                                    <p:cond delay="0"/>
                                  </p:stCondLst>
                                  <p:childTnLst>
                                    <p:set>
                                      <p:cBhvr>
                                        <p:cTn id="131" dur="1" fill="hold">
                                          <p:stCondLst>
                                            <p:cond delay="0"/>
                                          </p:stCondLst>
                                        </p:cTn>
                                        <p:tgtEl>
                                          <p:spTgt spid="121"/>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47" presetClass="entr" presetSubtype="0" fill="hold" nodeType="clickEffect">
                                  <p:stCondLst>
                                    <p:cond delay="0"/>
                                  </p:stCondLst>
                                  <p:childTnLst>
                                    <p:set>
                                      <p:cBhvr>
                                        <p:cTn id="135" dur="1" fill="hold">
                                          <p:stCondLst>
                                            <p:cond delay="0"/>
                                          </p:stCondLst>
                                        </p:cTn>
                                        <p:tgtEl>
                                          <p:spTgt spid="3077"/>
                                        </p:tgtEl>
                                        <p:attrNameLst>
                                          <p:attrName>style.visibility</p:attrName>
                                        </p:attrNameLst>
                                      </p:cBhvr>
                                      <p:to>
                                        <p:strVal val="visible"/>
                                      </p:to>
                                    </p:set>
                                    <p:animEffect transition="in" filter="fade">
                                      <p:cBhvr>
                                        <p:cTn id="136" dur="1000"/>
                                        <p:tgtEl>
                                          <p:spTgt spid="3077"/>
                                        </p:tgtEl>
                                      </p:cBhvr>
                                    </p:animEffect>
                                    <p:anim calcmode="lin" valueType="num">
                                      <p:cBhvr>
                                        <p:cTn id="137" dur="1000" fill="hold"/>
                                        <p:tgtEl>
                                          <p:spTgt spid="3077"/>
                                        </p:tgtEl>
                                        <p:attrNameLst>
                                          <p:attrName>ppt_x</p:attrName>
                                        </p:attrNameLst>
                                      </p:cBhvr>
                                      <p:tavLst>
                                        <p:tav tm="0">
                                          <p:val>
                                            <p:strVal val="#ppt_x"/>
                                          </p:val>
                                        </p:tav>
                                        <p:tav tm="100000">
                                          <p:val>
                                            <p:strVal val="#ppt_x"/>
                                          </p:val>
                                        </p:tav>
                                      </p:tavLst>
                                    </p:anim>
                                    <p:anim calcmode="lin" valueType="num">
                                      <p:cBhvr>
                                        <p:cTn id="138" dur="1000" fill="hold"/>
                                        <p:tgtEl>
                                          <p:spTgt spid="3077"/>
                                        </p:tgtEl>
                                        <p:attrNameLst>
                                          <p:attrName>ppt_y</p:attrName>
                                        </p:attrNameLst>
                                      </p:cBhvr>
                                      <p:tavLst>
                                        <p:tav tm="0">
                                          <p:val>
                                            <p:strVal val="#ppt_y-.1"/>
                                          </p:val>
                                        </p:tav>
                                        <p:tav tm="100000">
                                          <p:val>
                                            <p:strVal val="#ppt_y"/>
                                          </p:val>
                                        </p:tav>
                                      </p:tavLst>
                                    </p:anim>
                                  </p:childTnLst>
                                </p:cTn>
                              </p:par>
                              <p:par>
                                <p:cTn id="139" presetID="16" presetClass="entr" presetSubtype="21" fill="hold" nodeType="withEffect">
                                  <p:stCondLst>
                                    <p:cond delay="0"/>
                                  </p:stCondLst>
                                  <p:childTnLst>
                                    <p:set>
                                      <p:cBhvr>
                                        <p:cTn id="140" dur="1" fill="hold">
                                          <p:stCondLst>
                                            <p:cond delay="0"/>
                                          </p:stCondLst>
                                        </p:cTn>
                                        <p:tgtEl>
                                          <p:spTgt spid="91"/>
                                        </p:tgtEl>
                                        <p:attrNameLst>
                                          <p:attrName>style.visibility</p:attrName>
                                        </p:attrNameLst>
                                      </p:cBhvr>
                                      <p:to>
                                        <p:strVal val="visible"/>
                                      </p:to>
                                    </p:set>
                                    <p:animEffect transition="in" filter="barn(inVertical)">
                                      <p:cBhvr>
                                        <p:cTn id="141" dur="500"/>
                                        <p:tgtEl>
                                          <p:spTgt spid="91"/>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60"/>
                                        </p:tgtEl>
                                        <p:attrNameLst>
                                          <p:attrName>style.visibility</p:attrName>
                                        </p:attrNameLst>
                                      </p:cBhvr>
                                      <p:to>
                                        <p:strVal val="visible"/>
                                      </p:to>
                                    </p:set>
                                    <p:animEffect transition="in" filter="wipe(left)">
                                      <p:cBhvr>
                                        <p:cTn id="144" dur="500"/>
                                        <p:tgtEl>
                                          <p:spTgt spid="60"/>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1" fill="hold" nodeType="clickEffect">
                                  <p:stCondLst>
                                    <p:cond delay="0"/>
                                  </p:stCondLst>
                                  <p:childTnLst>
                                    <p:set>
                                      <p:cBhvr>
                                        <p:cTn id="148" dur="1" fill="hold">
                                          <p:stCondLst>
                                            <p:cond delay="0"/>
                                          </p:stCondLst>
                                        </p:cTn>
                                        <p:tgtEl>
                                          <p:spTgt spid="33"/>
                                        </p:tgtEl>
                                        <p:attrNameLst>
                                          <p:attrName>style.visibility</p:attrName>
                                        </p:attrNameLst>
                                      </p:cBhvr>
                                      <p:to>
                                        <p:strVal val="visible"/>
                                      </p:to>
                                    </p:set>
                                    <p:animEffect transition="in" filter="wipe(up)">
                                      <p:cBhvr>
                                        <p:cTn id="149" dur="500"/>
                                        <p:tgtEl>
                                          <p:spTgt spid="33"/>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1" fill="hold" nodeType="clickEffect">
                                  <p:stCondLst>
                                    <p:cond delay="0"/>
                                  </p:stCondLst>
                                  <p:childTnLst>
                                    <p:set>
                                      <p:cBhvr>
                                        <p:cTn id="153" dur="1" fill="hold">
                                          <p:stCondLst>
                                            <p:cond delay="0"/>
                                          </p:stCondLst>
                                        </p:cTn>
                                        <p:tgtEl>
                                          <p:spTgt spid="70"/>
                                        </p:tgtEl>
                                        <p:attrNameLst>
                                          <p:attrName>style.visibility</p:attrName>
                                        </p:attrNameLst>
                                      </p:cBhvr>
                                      <p:to>
                                        <p:strVal val="visible"/>
                                      </p:to>
                                    </p:set>
                                    <p:animEffect transition="in" filter="wipe(up)">
                                      <p:cBhvr>
                                        <p:cTn id="154" dur="500"/>
                                        <p:tgtEl>
                                          <p:spTgt spid="70"/>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1" fill="hold" nodeType="clickEffect">
                                  <p:stCondLst>
                                    <p:cond delay="0"/>
                                  </p:stCondLst>
                                  <p:childTnLst>
                                    <p:set>
                                      <p:cBhvr>
                                        <p:cTn id="158" dur="1" fill="hold">
                                          <p:stCondLst>
                                            <p:cond delay="0"/>
                                          </p:stCondLst>
                                        </p:cTn>
                                        <p:tgtEl>
                                          <p:spTgt spid="34"/>
                                        </p:tgtEl>
                                        <p:attrNameLst>
                                          <p:attrName>style.visibility</p:attrName>
                                        </p:attrNameLst>
                                      </p:cBhvr>
                                      <p:to>
                                        <p:strVal val="visible"/>
                                      </p:to>
                                    </p:set>
                                    <p:animEffect transition="in" filter="wipe(up)">
                                      <p:cBhvr>
                                        <p:cTn id="159" dur="500"/>
                                        <p:tgtEl>
                                          <p:spTgt spid="34"/>
                                        </p:tgtEl>
                                      </p:cBhvr>
                                    </p:animEffect>
                                  </p:childTnLst>
                                </p:cTn>
                              </p:par>
                            </p:childTnLst>
                          </p:cTn>
                        </p:par>
                      </p:childTnLst>
                    </p:cTn>
                  </p:par>
                  <p:par>
                    <p:cTn id="160" fill="hold">
                      <p:stCondLst>
                        <p:cond delay="indefinite"/>
                      </p:stCondLst>
                      <p:childTnLst>
                        <p:par>
                          <p:cTn id="161" fill="hold">
                            <p:stCondLst>
                              <p:cond delay="0"/>
                            </p:stCondLst>
                            <p:childTnLst>
                              <p:par>
                                <p:cTn id="162" presetID="12" presetClass="entr" presetSubtype="8" fill="hold" grpId="0" nodeType="clickEffect">
                                  <p:stCondLst>
                                    <p:cond delay="0"/>
                                  </p:stCondLst>
                                  <p:childTnLst>
                                    <p:set>
                                      <p:cBhvr>
                                        <p:cTn id="163" dur="1" fill="hold">
                                          <p:stCondLst>
                                            <p:cond delay="0"/>
                                          </p:stCondLst>
                                        </p:cTn>
                                        <p:tgtEl>
                                          <p:spTgt spid="122"/>
                                        </p:tgtEl>
                                        <p:attrNameLst>
                                          <p:attrName>style.visibility</p:attrName>
                                        </p:attrNameLst>
                                      </p:cBhvr>
                                      <p:to>
                                        <p:strVal val="visible"/>
                                      </p:to>
                                    </p:set>
                                    <p:anim calcmode="lin" valueType="num">
                                      <p:cBhvr additive="base">
                                        <p:cTn id="164" dur="250"/>
                                        <p:tgtEl>
                                          <p:spTgt spid="122"/>
                                        </p:tgtEl>
                                        <p:attrNameLst>
                                          <p:attrName>ppt_x</p:attrName>
                                        </p:attrNameLst>
                                      </p:cBhvr>
                                      <p:tavLst>
                                        <p:tav tm="0">
                                          <p:val>
                                            <p:strVal val="#ppt_x-#ppt_w*1.125000"/>
                                          </p:val>
                                        </p:tav>
                                        <p:tav tm="100000">
                                          <p:val>
                                            <p:strVal val="#ppt_x"/>
                                          </p:val>
                                        </p:tav>
                                      </p:tavLst>
                                    </p:anim>
                                    <p:animEffect transition="in" filter="wipe(right)">
                                      <p:cBhvr>
                                        <p:cTn id="165" dur="250"/>
                                        <p:tgtEl>
                                          <p:spTgt spid="122"/>
                                        </p:tgtEl>
                                      </p:cBhvr>
                                    </p:animEffect>
                                  </p:childTnLst>
                                </p:cTn>
                              </p:par>
                              <p:par>
                                <p:cTn id="166" presetID="16" presetClass="entr" presetSubtype="21" fill="hold" grpId="0" nodeType="withEffect">
                                  <p:stCondLst>
                                    <p:cond delay="250"/>
                                  </p:stCondLst>
                                  <p:childTnLst>
                                    <p:set>
                                      <p:cBhvr>
                                        <p:cTn id="167" dur="1" fill="hold">
                                          <p:stCondLst>
                                            <p:cond delay="0"/>
                                          </p:stCondLst>
                                        </p:cTn>
                                        <p:tgtEl>
                                          <p:spTgt spid="123"/>
                                        </p:tgtEl>
                                        <p:attrNameLst>
                                          <p:attrName>style.visibility</p:attrName>
                                        </p:attrNameLst>
                                      </p:cBhvr>
                                      <p:to>
                                        <p:strVal val="visible"/>
                                      </p:to>
                                    </p:set>
                                    <p:animEffect transition="in" filter="barn(inVertical)">
                                      <p:cBhvr>
                                        <p:cTn id="168" dur="250"/>
                                        <p:tgtEl>
                                          <p:spTgt spid="123"/>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66"/>
                                        </p:tgtEl>
                                        <p:attrNameLst>
                                          <p:attrName>style.visibility</p:attrName>
                                        </p:attrNameLst>
                                      </p:cBhvr>
                                      <p:to>
                                        <p:strVal val="visible"/>
                                      </p:to>
                                    </p:set>
                                    <p:animEffect transition="in" filter="wipe(left)">
                                      <p:cBhvr>
                                        <p:cTn id="173" dur="500"/>
                                        <p:tgtEl>
                                          <p:spTgt spid="66"/>
                                        </p:tgtEl>
                                      </p:cBhvr>
                                    </p:animEffec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grpId="1" nodeType="clickEffect">
                                  <p:stCondLst>
                                    <p:cond delay="0"/>
                                  </p:stCondLst>
                                  <p:childTnLst>
                                    <p:set>
                                      <p:cBhvr>
                                        <p:cTn id="177" dur="1" fill="hold">
                                          <p:stCondLst>
                                            <p:cond delay="0"/>
                                          </p:stCondLst>
                                        </p:cTn>
                                        <p:tgtEl>
                                          <p:spTgt spid="122"/>
                                        </p:tgtEl>
                                        <p:attrNameLst>
                                          <p:attrName>style.visibility</p:attrName>
                                        </p:attrNameLst>
                                      </p:cBhvr>
                                      <p:to>
                                        <p:strVal val="hidden"/>
                                      </p:to>
                                    </p:set>
                                  </p:childTnLst>
                                </p:cTn>
                              </p:par>
                              <p:par>
                                <p:cTn id="178" presetID="1" presetClass="exit" presetSubtype="0" fill="hold" grpId="1" nodeType="withEffect">
                                  <p:stCondLst>
                                    <p:cond delay="0"/>
                                  </p:stCondLst>
                                  <p:childTnLst>
                                    <p:set>
                                      <p:cBhvr>
                                        <p:cTn id="179" dur="1" fill="hold">
                                          <p:stCondLst>
                                            <p:cond delay="0"/>
                                          </p:stCondLst>
                                        </p:cTn>
                                        <p:tgtEl>
                                          <p:spTgt spid="123"/>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17"/>
                                        </p:tgtEl>
                                        <p:attrNameLst>
                                          <p:attrName>style.visibility</p:attrName>
                                        </p:attrNameLst>
                                      </p:cBhvr>
                                      <p:to>
                                        <p:strVal val="visible"/>
                                      </p:to>
                                    </p:set>
                                    <p:animEffect transition="in" filter="wipe(left)">
                                      <p:cBhvr>
                                        <p:cTn id="184" dur="500"/>
                                        <p:tgtEl>
                                          <p:spTgt spid="17"/>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61"/>
                                        </p:tgtEl>
                                        <p:attrNameLst>
                                          <p:attrName>style.visibility</p:attrName>
                                        </p:attrNameLst>
                                      </p:cBhvr>
                                      <p:to>
                                        <p:strVal val="visible"/>
                                      </p:to>
                                    </p:set>
                                    <p:animEffect transition="in" filter="wipe(down)">
                                      <p:cBhvr>
                                        <p:cTn id="187" dur="500"/>
                                        <p:tgtEl>
                                          <p:spTgt spid="61"/>
                                        </p:tgtEl>
                                      </p:cBhvr>
                                    </p:animEffect>
                                  </p:childTnLst>
                                </p:cTn>
                              </p:par>
                              <p:par>
                                <p:cTn id="188" presetID="16" presetClass="entr" presetSubtype="21" fill="hold" nodeType="withEffect">
                                  <p:stCondLst>
                                    <p:cond delay="0"/>
                                  </p:stCondLst>
                                  <p:childTnLst>
                                    <p:set>
                                      <p:cBhvr>
                                        <p:cTn id="189" dur="1" fill="hold">
                                          <p:stCondLst>
                                            <p:cond delay="0"/>
                                          </p:stCondLst>
                                        </p:cTn>
                                        <p:tgtEl>
                                          <p:spTgt spid="94"/>
                                        </p:tgtEl>
                                        <p:attrNameLst>
                                          <p:attrName>style.visibility</p:attrName>
                                        </p:attrNameLst>
                                      </p:cBhvr>
                                      <p:to>
                                        <p:strVal val="visible"/>
                                      </p:to>
                                    </p:set>
                                    <p:animEffect transition="in" filter="barn(inVertical)">
                                      <p:cBhvr>
                                        <p:cTn id="190" dur="500"/>
                                        <p:tgtEl>
                                          <p:spTgt spid="94"/>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1" fill="hold" nodeType="clickEffect">
                                  <p:stCondLst>
                                    <p:cond delay="0"/>
                                  </p:stCondLst>
                                  <p:childTnLst>
                                    <p:set>
                                      <p:cBhvr>
                                        <p:cTn id="194" dur="1" fill="hold">
                                          <p:stCondLst>
                                            <p:cond delay="0"/>
                                          </p:stCondLst>
                                        </p:cTn>
                                        <p:tgtEl>
                                          <p:spTgt spid="40"/>
                                        </p:tgtEl>
                                        <p:attrNameLst>
                                          <p:attrName>style.visibility</p:attrName>
                                        </p:attrNameLst>
                                      </p:cBhvr>
                                      <p:to>
                                        <p:strVal val="visible"/>
                                      </p:to>
                                    </p:set>
                                    <p:animEffect transition="in" filter="wipe(up)">
                                      <p:cBhvr>
                                        <p:cTn id="195" dur="500"/>
                                        <p:tgtEl>
                                          <p:spTgt spid="40"/>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nodeType="clickEffect">
                                  <p:stCondLst>
                                    <p:cond delay="0"/>
                                  </p:stCondLst>
                                  <p:childTnLst>
                                    <p:set>
                                      <p:cBhvr>
                                        <p:cTn id="199" dur="1" fill="hold">
                                          <p:stCondLst>
                                            <p:cond delay="0"/>
                                          </p:stCondLst>
                                        </p:cTn>
                                        <p:tgtEl>
                                          <p:spTgt spid="37"/>
                                        </p:tgtEl>
                                        <p:attrNameLst>
                                          <p:attrName>style.visibility</p:attrName>
                                        </p:attrNameLst>
                                      </p:cBhvr>
                                      <p:to>
                                        <p:strVal val="visible"/>
                                      </p:to>
                                    </p:set>
                                    <p:animEffect transition="in" filter="wipe(left)">
                                      <p:cBhvr>
                                        <p:cTn id="200" dur="500"/>
                                        <p:tgtEl>
                                          <p:spTgt spid="37"/>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fill="hold" nodeType="clickEffect">
                                  <p:stCondLst>
                                    <p:cond delay="0"/>
                                  </p:stCondLst>
                                  <p:childTnLst>
                                    <p:set>
                                      <p:cBhvr>
                                        <p:cTn id="204" dur="1" fill="hold">
                                          <p:stCondLst>
                                            <p:cond delay="0"/>
                                          </p:stCondLst>
                                        </p:cTn>
                                        <p:tgtEl>
                                          <p:spTgt spid="41"/>
                                        </p:tgtEl>
                                        <p:attrNameLst>
                                          <p:attrName>style.visibility</p:attrName>
                                        </p:attrNameLst>
                                      </p:cBhvr>
                                      <p:to>
                                        <p:strVal val="visible"/>
                                      </p:to>
                                    </p:set>
                                    <p:animEffect transition="in" filter="wipe(left)">
                                      <p:cBhvr>
                                        <p:cTn id="205" dur="500"/>
                                        <p:tgtEl>
                                          <p:spTgt spid="41"/>
                                        </p:tgtEl>
                                      </p:cBhvr>
                                    </p:animEffect>
                                  </p:childTnLst>
                                </p:cTn>
                              </p:par>
                            </p:childTnLst>
                          </p:cTn>
                        </p:par>
                      </p:childTnLst>
                    </p:cTn>
                  </p:par>
                  <p:par>
                    <p:cTn id="206" fill="hold">
                      <p:stCondLst>
                        <p:cond delay="indefinite"/>
                      </p:stCondLst>
                      <p:childTnLst>
                        <p:par>
                          <p:cTn id="207" fill="hold">
                            <p:stCondLst>
                              <p:cond delay="0"/>
                            </p:stCondLst>
                            <p:childTnLst>
                              <p:par>
                                <p:cTn id="208" presetID="12" presetClass="entr" presetSubtype="8" fill="hold" grpId="0" nodeType="clickEffect">
                                  <p:stCondLst>
                                    <p:cond delay="0"/>
                                  </p:stCondLst>
                                  <p:childTnLst>
                                    <p:set>
                                      <p:cBhvr>
                                        <p:cTn id="209" dur="1" fill="hold">
                                          <p:stCondLst>
                                            <p:cond delay="0"/>
                                          </p:stCondLst>
                                        </p:cTn>
                                        <p:tgtEl>
                                          <p:spTgt spid="126"/>
                                        </p:tgtEl>
                                        <p:attrNameLst>
                                          <p:attrName>style.visibility</p:attrName>
                                        </p:attrNameLst>
                                      </p:cBhvr>
                                      <p:to>
                                        <p:strVal val="visible"/>
                                      </p:to>
                                    </p:set>
                                    <p:anim calcmode="lin" valueType="num">
                                      <p:cBhvr additive="base">
                                        <p:cTn id="210" dur="250"/>
                                        <p:tgtEl>
                                          <p:spTgt spid="126"/>
                                        </p:tgtEl>
                                        <p:attrNameLst>
                                          <p:attrName>ppt_x</p:attrName>
                                        </p:attrNameLst>
                                      </p:cBhvr>
                                      <p:tavLst>
                                        <p:tav tm="0">
                                          <p:val>
                                            <p:strVal val="#ppt_x-#ppt_w*1.125000"/>
                                          </p:val>
                                        </p:tav>
                                        <p:tav tm="100000">
                                          <p:val>
                                            <p:strVal val="#ppt_x"/>
                                          </p:val>
                                        </p:tav>
                                      </p:tavLst>
                                    </p:anim>
                                    <p:animEffect transition="in" filter="wipe(right)">
                                      <p:cBhvr>
                                        <p:cTn id="211" dur="250"/>
                                        <p:tgtEl>
                                          <p:spTgt spid="126"/>
                                        </p:tgtEl>
                                      </p:cBhvr>
                                    </p:animEffect>
                                  </p:childTnLst>
                                </p:cTn>
                              </p:par>
                              <p:par>
                                <p:cTn id="212" presetID="16" presetClass="entr" presetSubtype="21" fill="hold" grpId="0" nodeType="withEffect">
                                  <p:stCondLst>
                                    <p:cond delay="250"/>
                                  </p:stCondLst>
                                  <p:childTnLst>
                                    <p:set>
                                      <p:cBhvr>
                                        <p:cTn id="213" dur="1" fill="hold">
                                          <p:stCondLst>
                                            <p:cond delay="0"/>
                                          </p:stCondLst>
                                        </p:cTn>
                                        <p:tgtEl>
                                          <p:spTgt spid="127"/>
                                        </p:tgtEl>
                                        <p:attrNameLst>
                                          <p:attrName>style.visibility</p:attrName>
                                        </p:attrNameLst>
                                      </p:cBhvr>
                                      <p:to>
                                        <p:strVal val="visible"/>
                                      </p:to>
                                    </p:set>
                                    <p:animEffect transition="in" filter="barn(inVertical)">
                                      <p:cBhvr>
                                        <p:cTn id="214" dur="250"/>
                                        <p:tgtEl>
                                          <p:spTgt spid="127"/>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8" fill="hold" grpId="0" nodeType="clickEffect">
                                  <p:stCondLst>
                                    <p:cond delay="0"/>
                                  </p:stCondLst>
                                  <p:childTnLst>
                                    <p:set>
                                      <p:cBhvr>
                                        <p:cTn id="218" dur="1" fill="hold">
                                          <p:stCondLst>
                                            <p:cond delay="0"/>
                                          </p:stCondLst>
                                        </p:cTn>
                                        <p:tgtEl>
                                          <p:spTgt spid="67"/>
                                        </p:tgtEl>
                                        <p:attrNameLst>
                                          <p:attrName>style.visibility</p:attrName>
                                        </p:attrNameLst>
                                      </p:cBhvr>
                                      <p:to>
                                        <p:strVal val="visible"/>
                                      </p:to>
                                    </p:set>
                                    <p:animEffect transition="in" filter="wipe(left)">
                                      <p:cBhvr>
                                        <p:cTn id="219" dur="500"/>
                                        <p:tgtEl>
                                          <p:spTgt spid="67"/>
                                        </p:tgtEl>
                                      </p:cBhvr>
                                    </p:animEffect>
                                  </p:childTnLst>
                                </p:cTn>
                              </p:par>
                            </p:childTnLst>
                          </p:cTn>
                        </p:par>
                      </p:childTnLst>
                    </p:cTn>
                  </p:par>
                  <p:par>
                    <p:cTn id="220" fill="hold">
                      <p:stCondLst>
                        <p:cond delay="indefinite"/>
                      </p:stCondLst>
                      <p:childTnLst>
                        <p:par>
                          <p:cTn id="221" fill="hold">
                            <p:stCondLst>
                              <p:cond delay="0"/>
                            </p:stCondLst>
                            <p:childTnLst>
                              <p:par>
                                <p:cTn id="222" presetID="1" presetClass="exit" presetSubtype="0" fill="hold" grpId="1" nodeType="clickEffect">
                                  <p:stCondLst>
                                    <p:cond delay="0"/>
                                  </p:stCondLst>
                                  <p:childTnLst>
                                    <p:set>
                                      <p:cBhvr>
                                        <p:cTn id="223" dur="1" fill="hold">
                                          <p:stCondLst>
                                            <p:cond delay="0"/>
                                          </p:stCondLst>
                                        </p:cTn>
                                        <p:tgtEl>
                                          <p:spTgt spid="126"/>
                                        </p:tgtEl>
                                        <p:attrNameLst>
                                          <p:attrName>style.visibility</p:attrName>
                                        </p:attrNameLst>
                                      </p:cBhvr>
                                      <p:to>
                                        <p:strVal val="hidden"/>
                                      </p:to>
                                    </p:set>
                                  </p:childTnLst>
                                </p:cTn>
                              </p:par>
                              <p:par>
                                <p:cTn id="224" presetID="1" presetClass="exit" presetSubtype="0" fill="hold" grpId="1" nodeType="withEffect">
                                  <p:stCondLst>
                                    <p:cond delay="0"/>
                                  </p:stCondLst>
                                  <p:childTnLst>
                                    <p:set>
                                      <p:cBhvr>
                                        <p:cTn id="225" dur="1" fill="hold">
                                          <p:stCondLst>
                                            <p:cond delay="0"/>
                                          </p:stCondLst>
                                        </p:cTn>
                                        <p:tgtEl>
                                          <p:spTgt spid="127"/>
                                        </p:tgtEl>
                                        <p:attrNameLst>
                                          <p:attrName>style.visibility</p:attrName>
                                        </p:attrNameLst>
                                      </p:cBhvr>
                                      <p:to>
                                        <p:strVal val="hidden"/>
                                      </p:to>
                                    </p:set>
                                  </p:childTnLst>
                                </p:cTn>
                              </p:par>
                            </p:childTnLst>
                          </p:cTn>
                        </p:par>
                      </p:childTnLst>
                    </p:cTn>
                  </p:par>
                  <p:par>
                    <p:cTn id="226" fill="hold">
                      <p:stCondLst>
                        <p:cond delay="indefinite"/>
                      </p:stCondLst>
                      <p:childTnLst>
                        <p:par>
                          <p:cTn id="227" fill="hold">
                            <p:stCondLst>
                              <p:cond delay="0"/>
                            </p:stCondLst>
                            <p:childTnLst>
                              <p:par>
                                <p:cTn id="228" presetID="22" presetClass="entr" presetSubtype="8" fill="hold" nodeType="clickEffect">
                                  <p:stCondLst>
                                    <p:cond delay="0"/>
                                  </p:stCondLst>
                                  <p:childTnLst>
                                    <p:set>
                                      <p:cBhvr>
                                        <p:cTn id="229" dur="1" fill="hold">
                                          <p:stCondLst>
                                            <p:cond delay="0"/>
                                          </p:stCondLst>
                                        </p:cTn>
                                        <p:tgtEl>
                                          <p:spTgt spid="18"/>
                                        </p:tgtEl>
                                        <p:attrNameLst>
                                          <p:attrName>style.visibility</p:attrName>
                                        </p:attrNameLst>
                                      </p:cBhvr>
                                      <p:to>
                                        <p:strVal val="visible"/>
                                      </p:to>
                                    </p:set>
                                    <p:animEffect transition="in" filter="wipe(left)">
                                      <p:cBhvr>
                                        <p:cTn id="230" dur="500"/>
                                        <p:tgtEl>
                                          <p:spTgt spid="18"/>
                                        </p:tgtEl>
                                      </p:cBhvr>
                                    </p:animEffect>
                                  </p:childTnLst>
                                </p:cTn>
                              </p:par>
                              <p:par>
                                <p:cTn id="231" presetID="16" presetClass="entr" presetSubtype="21" fill="hold" nodeType="withEffect">
                                  <p:stCondLst>
                                    <p:cond delay="0"/>
                                  </p:stCondLst>
                                  <p:childTnLst>
                                    <p:set>
                                      <p:cBhvr>
                                        <p:cTn id="232" dur="1" fill="hold">
                                          <p:stCondLst>
                                            <p:cond delay="0"/>
                                          </p:stCondLst>
                                        </p:cTn>
                                        <p:tgtEl>
                                          <p:spTgt spid="97"/>
                                        </p:tgtEl>
                                        <p:attrNameLst>
                                          <p:attrName>style.visibility</p:attrName>
                                        </p:attrNameLst>
                                      </p:cBhvr>
                                      <p:to>
                                        <p:strVal val="visible"/>
                                      </p:to>
                                    </p:set>
                                    <p:animEffect transition="in" filter="barn(inVertical)">
                                      <p:cBhvr>
                                        <p:cTn id="233" dur="500"/>
                                        <p:tgtEl>
                                          <p:spTgt spid="97"/>
                                        </p:tgtEl>
                                      </p:cBhvr>
                                    </p:animEffect>
                                  </p:childTnLst>
                                </p:cTn>
                              </p:par>
                              <p:par>
                                <p:cTn id="234" presetID="22" presetClass="entr" presetSubtype="8" fill="hold" grpId="0" nodeType="withEffect">
                                  <p:stCondLst>
                                    <p:cond delay="0"/>
                                  </p:stCondLst>
                                  <p:childTnLst>
                                    <p:set>
                                      <p:cBhvr>
                                        <p:cTn id="235" dur="1" fill="hold">
                                          <p:stCondLst>
                                            <p:cond delay="0"/>
                                          </p:stCondLst>
                                        </p:cTn>
                                        <p:tgtEl>
                                          <p:spTgt spid="62"/>
                                        </p:tgtEl>
                                        <p:attrNameLst>
                                          <p:attrName>style.visibility</p:attrName>
                                        </p:attrNameLst>
                                      </p:cBhvr>
                                      <p:to>
                                        <p:strVal val="visible"/>
                                      </p:to>
                                    </p:set>
                                    <p:animEffect transition="in" filter="wipe(left)">
                                      <p:cBhvr>
                                        <p:cTn id="236" dur="500"/>
                                        <p:tgtEl>
                                          <p:spTgt spid="62"/>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1" fill="hold" nodeType="clickEffect">
                                  <p:stCondLst>
                                    <p:cond delay="0"/>
                                  </p:stCondLst>
                                  <p:childTnLst>
                                    <p:set>
                                      <p:cBhvr>
                                        <p:cTn id="240" dur="1" fill="hold">
                                          <p:stCondLst>
                                            <p:cond delay="0"/>
                                          </p:stCondLst>
                                        </p:cTn>
                                        <p:tgtEl>
                                          <p:spTgt spid="47"/>
                                        </p:tgtEl>
                                        <p:attrNameLst>
                                          <p:attrName>style.visibility</p:attrName>
                                        </p:attrNameLst>
                                      </p:cBhvr>
                                      <p:to>
                                        <p:strVal val="visible"/>
                                      </p:to>
                                    </p:set>
                                    <p:animEffect transition="in" filter="wipe(up)">
                                      <p:cBhvr>
                                        <p:cTn id="241" dur="500"/>
                                        <p:tgtEl>
                                          <p:spTgt spid="47"/>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1" fill="hold" nodeType="clickEffect">
                                  <p:stCondLst>
                                    <p:cond delay="0"/>
                                  </p:stCondLst>
                                  <p:childTnLst>
                                    <p:set>
                                      <p:cBhvr>
                                        <p:cTn id="245" dur="1" fill="hold">
                                          <p:stCondLst>
                                            <p:cond delay="0"/>
                                          </p:stCondLst>
                                        </p:cTn>
                                        <p:tgtEl>
                                          <p:spTgt spid="44"/>
                                        </p:tgtEl>
                                        <p:attrNameLst>
                                          <p:attrName>style.visibility</p:attrName>
                                        </p:attrNameLst>
                                      </p:cBhvr>
                                      <p:to>
                                        <p:strVal val="visible"/>
                                      </p:to>
                                    </p:set>
                                    <p:animEffect transition="in" filter="wipe(up)">
                                      <p:cBhvr>
                                        <p:cTn id="246" dur="500"/>
                                        <p:tgtEl>
                                          <p:spTgt spid="44"/>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1" fill="hold" nodeType="clickEffect">
                                  <p:stCondLst>
                                    <p:cond delay="0"/>
                                  </p:stCondLst>
                                  <p:childTnLst>
                                    <p:set>
                                      <p:cBhvr>
                                        <p:cTn id="250" dur="1" fill="hold">
                                          <p:stCondLst>
                                            <p:cond delay="0"/>
                                          </p:stCondLst>
                                        </p:cTn>
                                        <p:tgtEl>
                                          <p:spTgt spid="48"/>
                                        </p:tgtEl>
                                        <p:attrNameLst>
                                          <p:attrName>style.visibility</p:attrName>
                                        </p:attrNameLst>
                                      </p:cBhvr>
                                      <p:to>
                                        <p:strVal val="visible"/>
                                      </p:to>
                                    </p:set>
                                    <p:animEffect transition="in" filter="wipe(up)">
                                      <p:cBhvr>
                                        <p:cTn id="251" dur="500"/>
                                        <p:tgtEl>
                                          <p:spTgt spid="48"/>
                                        </p:tgtEl>
                                      </p:cBhvr>
                                    </p:animEffect>
                                  </p:childTnLst>
                                </p:cTn>
                              </p:par>
                            </p:childTnLst>
                          </p:cTn>
                        </p:par>
                      </p:childTnLst>
                    </p:cTn>
                  </p:par>
                  <p:par>
                    <p:cTn id="252" fill="hold">
                      <p:stCondLst>
                        <p:cond delay="indefinite"/>
                      </p:stCondLst>
                      <p:childTnLst>
                        <p:par>
                          <p:cTn id="253" fill="hold">
                            <p:stCondLst>
                              <p:cond delay="0"/>
                            </p:stCondLst>
                            <p:childTnLst>
                              <p:par>
                                <p:cTn id="254" presetID="12" presetClass="entr" presetSubtype="8" fill="hold" grpId="0" nodeType="clickEffect">
                                  <p:stCondLst>
                                    <p:cond delay="0"/>
                                  </p:stCondLst>
                                  <p:childTnLst>
                                    <p:set>
                                      <p:cBhvr>
                                        <p:cTn id="255" dur="1" fill="hold">
                                          <p:stCondLst>
                                            <p:cond delay="0"/>
                                          </p:stCondLst>
                                        </p:cTn>
                                        <p:tgtEl>
                                          <p:spTgt spid="128"/>
                                        </p:tgtEl>
                                        <p:attrNameLst>
                                          <p:attrName>style.visibility</p:attrName>
                                        </p:attrNameLst>
                                      </p:cBhvr>
                                      <p:to>
                                        <p:strVal val="visible"/>
                                      </p:to>
                                    </p:set>
                                    <p:anim calcmode="lin" valueType="num">
                                      <p:cBhvr additive="base">
                                        <p:cTn id="256" dur="250"/>
                                        <p:tgtEl>
                                          <p:spTgt spid="128"/>
                                        </p:tgtEl>
                                        <p:attrNameLst>
                                          <p:attrName>ppt_x</p:attrName>
                                        </p:attrNameLst>
                                      </p:cBhvr>
                                      <p:tavLst>
                                        <p:tav tm="0">
                                          <p:val>
                                            <p:strVal val="#ppt_x-#ppt_w*1.125000"/>
                                          </p:val>
                                        </p:tav>
                                        <p:tav tm="100000">
                                          <p:val>
                                            <p:strVal val="#ppt_x"/>
                                          </p:val>
                                        </p:tav>
                                      </p:tavLst>
                                    </p:anim>
                                    <p:animEffect transition="in" filter="wipe(right)">
                                      <p:cBhvr>
                                        <p:cTn id="257" dur="250"/>
                                        <p:tgtEl>
                                          <p:spTgt spid="128"/>
                                        </p:tgtEl>
                                      </p:cBhvr>
                                    </p:animEffect>
                                  </p:childTnLst>
                                </p:cTn>
                              </p:par>
                              <p:par>
                                <p:cTn id="258" presetID="16" presetClass="entr" presetSubtype="21" fill="hold" grpId="0" nodeType="withEffect">
                                  <p:stCondLst>
                                    <p:cond delay="250"/>
                                  </p:stCondLst>
                                  <p:childTnLst>
                                    <p:set>
                                      <p:cBhvr>
                                        <p:cTn id="259" dur="1" fill="hold">
                                          <p:stCondLst>
                                            <p:cond delay="0"/>
                                          </p:stCondLst>
                                        </p:cTn>
                                        <p:tgtEl>
                                          <p:spTgt spid="129"/>
                                        </p:tgtEl>
                                        <p:attrNameLst>
                                          <p:attrName>style.visibility</p:attrName>
                                        </p:attrNameLst>
                                      </p:cBhvr>
                                      <p:to>
                                        <p:strVal val="visible"/>
                                      </p:to>
                                    </p:set>
                                    <p:animEffect transition="in" filter="barn(inVertical)">
                                      <p:cBhvr>
                                        <p:cTn id="260" dur="250"/>
                                        <p:tgtEl>
                                          <p:spTgt spid="129"/>
                                        </p:tgtEl>
                                      </p:cBhvr>
                                    </p:animEffect>
                                  </p:childTnLst>
                                </p:cTn>
                              </p:par>
                            </p:childTnLst>
                          </p:cTn>
                        </p:par>
                      </p:childTnLst>
                    </p:cTn>
                  </p:par>
                  <p:par>
                    <p:cTn id="261" fill="hold">
                      <p:stCondLst>
                        <p:cond delay="indefinite"/>
                      </p:stCondLst>
                      <p:childTnLst>
                        <p:par>
                          <p:cTn id="262" fill="hold">
                            <p:stCondLst>
                              <p:cond delay="0"/>
                            </p:stCondLst>
                            <p:childTnLst>
                              <p:par>
                                <p:cTn id="263" presetID="22" presetClass="entr" presetSubtype="8" fill="hold" grpId="0" nodeType="clickEffect">
                                  <p:stCondLst>
                                    <p:cond delay="0"/>
                                  </p:stCondLst>
                                  <p:childTnLst>
                                    <p:set>
                                      <p:cBhvr>
                                        <p:cTn id="264" dur="1" fill="hold">
                                          <p:stCondLst>
                                            <p:cond delay="0"/>
                                          </p:stCondLst>
                                        </p:cTn>
                                        <p:tgtEl>
                                          <p:spTgt spid="68"/>
                                        </p:tgtEl>
                                        <p:attrNameLst>
                                          <p:attrName>style.visibility</p:attrName>
                                        </p:attrNameLst>
                                      </p:cBhvr>
                                      <p:to>
                                        <p:strVal val="visible"/>
                                      </p:to>
                                    </p:set>
                                    <p:animEffect transition="in" filter="wipe(left)">
                                      <p:cBhvr>
                                        <p:cTn id="265" dur="500"/>
                                        <p:tgtEl>
                                          <p:spTgt spid="68"/>
                                        </p:tgtEl>
                                      </p:cBhvr>
                                    </p:animEffect>
                                  </p:childTnLst>
                                </p:cTn>
                              </p:par>
                            </p:childTnLst>
                          </p:cTn>
                        </p:par>
                      </p:childTnLst>
                    </p:cTn>
                  </p:par>
                  <p:par>
                    <p:cTn id="266" fill="hold">
                      <p:stCondLst>
                        <p:cond delay="indefinite"/>
                      </p:stCondLst>
                      <p:childTnLst>
                        <p:par>
                          <p:cTn id="267" fill="hold">
                            <p:stCondLst>
                              <p:cond delay="0"/>
                            </p:stCondLst>
                            <p:childTnLst>
                              <p:par>
                                <p:cTn id="268" presetID="1" presetClass="exit" presetSubtype="0" fill="hold" grpId="1" nodeType="clickEffect">
                                  <p:stCondLst>
                                    <p:cond delay="0"/>
                                  </p:stCondLst>
                                  <p:childTnLst>
                                    <p:set>
                                      <p:cBhvr>
                                        <p:cTn id="269" dur="1" fill="hold">
                                          <p:stCondLst>
                                            <p:cond delay="0"/>
                                          </p:stCondLst>
                                        </p:cTn>
                                        <p:tgtEl>
                                          <p:spTgt spid="128"/>
                                        </p:tgtEl>
                                        <p:attrNameLst>
                                          <p:attrName>style.visibility</p:attrName>
                                        </p:attrNameLst>
                                      </p:cBhvr>
                                      <p:to>
                                        <p:strVal val="hidden"/>
                                      </p:to>
                                    </p:set>
                                  </p:childTnLst>
                                </p:cTn>
                              </p:par>
                              <p:par>
                                <p:cTn id="270" presetID="1" presetClass="exit" presetSubtype="0" fill="hold" grpId="1" nodeType="withEffect">
                                  <p:stCondLst>
                                    <p:cond delay="0"/>
                                  </p:stCondLst>
                                  <p:childTnLst>
                                    <p:set>
                                      <p:cBhvr>
                                        <p:cTn id="271" dur="1" fill="hold">
                                          <p:stCondLst>
                                            <p:cond delay="0"/>
                                          </p:stCondLst>
                                        </p:cTn>
                                        <p:tgtEl>
                                          <p:spTgt spid="129"/>
                                        </p:tgtEl>
                                        <p:attrNameLst>
                                          <p:attrName>style.visibility</p:attrName>
                                        </p:attrNameLst>
                                      </p:cBhvr>
                                      <p:to>
                                        <p:strVal val="hidden"/>
                                      </p:to>
                                    </p:set>
                                  </p:childTnLst>
                                </p:cTn>
                              </p:par>
                            </p:childTnLst>
                          </p:cTn>
                        </p:par>
                      </p:childTnLst>
                    </p:cTn>
                  </p:par>
                  <p:par>
                    <p:cTn id="272" fill="hold">
                      <p:stCondLst>
                        <p:cond delay="indefinite"/>
                      </p:stCondLst>
                      <p:childTnLst>
                        <p:par>
                          <p:cTn id="273" fill="hold">
                            <p:stCondLst>
                              <p:cond delay="0"/>
                            </p:stCondLst>
                            <p:childTnLst>
                              <p:par>
                                <p:cTn id="274" presetID="47" presetClass="entr" presetSubtype="0" fill="hold" nodeType="clickEffect">
                                  <p:stCondLst>
                                    <p:cond delay="0"/>
                                  </p:stCondLst>
                                  <p:childTnLst>
                                    <p:set>
                                      <p:cBhvr>
                                        <p:cTn id="275" dur="1" fill="hold">
                                          <p:stCondLst>
                                            <p:cond delay="0"/>
                                          </p:stCondLst>
                                        </p:cTn>
                                        <p:tgtEl>
                                          <p:spTgt spid="2051"/>
                                        </p:tgtEl>
                                        <p:attrNameLst>
                                          <p:attrName>style.visibility</p:attrName>
                                        </p:attrNameLst>
                                      </p:cBhvr>
                                      <p:to>
                                        <p:strVal val="visible"/>
                                      </p:to>
                                    </p:set>
                                    <p:animEffect transition="in" filter="fade">
                                      <p:cBhvr>
                                        <p:cTn id="276" dur="1000"/>
                                        <p:tgtEl>
                                          <p:spTgt spid="2051"/>
                                        </p:tgtEl>
                                      </p:cBhvr>
                                    </p:animEffect>
                                    <p:anim calcmode="lin" valueType="num">
                                      <p:cBhvr>
                                        <p:cTn id="277" dur="1000" fill="hold"/>
                                        <p:tgtEl>
                                          <p:spTgt spid="2051"/>
                                        </p:tgtEl>
                                        <p:attrNameLst>
                                          <p:attrName>ppt_x</p:attrName>
                                        </p:attrNameLst>
                                      </p:cBhvr>
                                      <p:tavLst>
                                        <p:tav tm="0">
                                          <p:val>
                                            <p:strVal val="#ppt_x"/>
                                          </p:val>
                                        </p:tav>
                                        <p:tav tm="100000">
                                          <p:val>
                                            <p:strVal val="#ppt_x"/>
                                          </p:val>
                                        </p:tav>
                                      </p:tavLst>
                                    </p:anim>
                                    <p:anim calcmode="lin" valueType="num">
                                      <p:cBhvr>
                                        <p:cTn id="278" dur="1000" fill="hold"/>
                                        <p:tgtEl>
                                          <p:spTgt spid="2051"/>
                                        </p:tgtEl>
                                        <p:attrNameLst>
                                          <p:attrName>ppt_y</p:attrName>
                                        </p:attrNameLst>
                                      </p:cBhvr>
                                      <p:tavLst>
                                        <p:tav tm="0">
                                          <p:val>
                                            <p:strVal val="#ppt_y-.1"/>
                                          </p:val>
                                        </p:tav>
                                        <p:tav tm="100000">
                                          <p:val>
                                            <p:strVal val="#ppt_y"/>
                                          </p:val>
                                        </p:tav>
                                      </p:tavLst>
                                    </p:anim>
                                  </p:childTnLst>
                                </p:cTn>
                              </p:par>
                              <p:par>
                                <p:cTn id="279" presetID="22" presetClass="entr" presetSubtype="8" fill="hold" grpId="0" nodeType="withEffect">
                                  <p:stCondLst>
                                    <p:cond delay="0"/>
                                  </p:stCondLst>
                                  <p:childTnLst>
                                    <p:set>
                                      <p:cBhvr>
                                        <p:cTn id="280" dur="1" fill="hold">
                                          <p:stCondLst>
                                            <p:cond delay="0"/>
                                          </p:stCondLst>
                                        </p:cTn>
                                        <p:tgtEl>
                                          <p:spTgt spid="63"/>
                                        </p:tgtEl>
                                        <p:attrNameLst>
                                          <p:attrName>style.visibility</p:attrName>
                                        </p:attrNameLst>
                                      </p:cBhvr>
                                      <p:to>
                                        <p:strVal val="visible"/>
                                      </p:to>
                                    </p:set>
                                    <p:animEffect transition="in" filter="wipe(left)">
                                      <p:cBhvr>
                                        <p:cTn id="281" dur="500"/>
                                        <p:tgtEl>
                                          <p:spTgt spid="63"/>
                                        </p:tgtEl>
                                      </p:cBhvr>
                                    </p:animEffect>
                                  </p:childTnLst>
                                </p:cTn>
                              </p:par>
                              <p:par>
                                <p:cTn id="282" presetID="16" presetClass="entr" presetSubtype="21" fill="hold" nodeType="withEffect">
                                  <p:stCondLst>
                                    <p:cond delay="0"/>
                                  </p:stCondLst>
                                  <p:childTnLst>
                                    <p:set>
                                      <p:cBhvr>
                                        <p:cTn id="283" dur="1" fill="hold">
                                          <p:stCondLst>
                                            <p:cond delay="0"/>
                                          </p:stCondLst>
                                        </p:cTn>
                                        <p:tgtEl>
                                          <p:spTgt spid="100"/>
                                        </p:tgtEl>
                                        <p:attrNameLst>
                                          <p:attrName>style.visibility</p:attrName>
                                        </p:attrNameLst>
                                      </p:cBhvr>
                                      <p:to>
                                        <p:strVal val="visible"/>
                                      </p:to>
                                    </p:set>
                                    <p:animEffect transition="in" filter="barn(inVertical)">
                                      <p:cBhvr>
                                        <p:cTn id="284" dur="500"/>
                                        <p:tgtEl>
                                          <p:spTgt spid="100"/>
                                        </p:tgtEl>
                                      </p:cBhvr>
                                    </p:animEffect>
                                  </p:childTnLst>
                                </p:cTn>
                              </p:par>
                            </p:childTnLst>
                          </p:cTn>
                        </p:par>
                      </p:childTnLst>
                    </p:cTn>
                  </p:par>
                  <p:par>
                    <p:cTn id="285" fill="hold">
                      <p:stCondLst>
                        <p:cond delay="indefinite"/>
                      </p:stCondLst>
                      <p:childTnLst>
                        <p:par>
                          <p:cTn id="286" fill="hold">
                            <p:stCondLst>
                              <p:cond delay="0"/>
                            </p:stCondLst>
                            <p:childTnLst>
                              <p:par>
                                <p:cTn id="287" presetID="22" presetClass="entr" presetSubtype="1" fill="hold" nodeType="clickEffect">
                                  <p:stCondLst>
                                    <p:cond delay="0"/>
                                  </p:stCondLst>
                                  <p:childTnLst>
                                    <p:set>
                                      <p:cBhvr>
                                        <p:cTn id="288" dur="1" fill="hold">
                                          <p:stCondLst>
                                            <p:cond delay="0"/>
                                          </p:stCondLst>
                                        </p:cTn>
                                        <p:tgtEl>
                                          <p:spTgt spid="54"/>
                                        </p:tgtEl>
                                        <p:attrNameLst>
                                          <p:attrName>style.visibility</p:attrName>
                                        </p:attrNameLst>
                                      </p:cBhvr>
                                      <p:to>
                                        <p:strVal val="visible"/>
                                      </p:to>
                                    </p:set>
                                    <p:animEffect transition="in" filter="wipe(up)">
                                      <p:cBhvr>
                                        <p:cTn id="289" dur="500"/>
                                        <p:tgtEl>
                                          <p:spTgt spid="54"/>
                                        </p:tgtEl>
                                      </p:cBhvr>
                                    </p:animEffect>
                                  </p:childTnLst>
                                </p:cTn>
                              </p:par>
                            </p:childTnLst>
                          </p:cTn>
                        </p:par>
                      </p:childTnLst>
                    </p:cTn>
                  </p:par>
                  <p:par>
                    <p:cTn id="290" fill="hold">
                      <p:stCondLst>
                        <p:cond delay="indefinite"/>
                      </p:stCondLst>
                      <p:childTnLst>
                        <p:par>
                          <p:cTn id="291" fill="hold">
                            <p:stCondLst>
                              <p:cond delay="0"/>
                            </p:stCondLst>
                            <p:childTnLst>
                              <p:par>
                                <p:cTn id="292" presetID="22" presetClass="entr" presetSubtype="8" fill="hold" nodeType="clickEffect">
                                  <p:stCondLst>
                                    <p:cond delay="0"/>
                                  </p:stCondLst>
                                  <p:childTnLst>
                                    <p:set>
                                      <p:cBhvr>
                                        <p:cTn id="293" dur="1" fill="hold">
                                          <p:stCondLst>
                                            <p:cond delay="0"/>
                                          </p:stCondLst>
                                        </p:cTn>
                                        <p:tgtEl>
                                          <p:spTgt spid="51"/>
                                        </p:tgtEl>
                                        <p:attrNameLst>
                                          <p:attrName>style.visibility</p:attrName>
                                        </p:attrNameLst>
                                      </p:cBhvr>
                                      <p:to>
                                        <p:strVal val="visible"/>
                                      </p:to>
                                    </p:set>
                                    <p:animEffect transition="in" filter="wipe(left)">
                                      <p:cBhvr>
                                        <p:cTn id="294" dur="500"/>
                                        <p:tgtEl>
                                          <p:spTgt spid="51"/>
                                        </p:tgtEl>
                                      </p:cBhvr>
                                    </p:animEffect>
                                  </p:childTnLst>
                                </p:cTn>
                              </p:par>
                            </p:childTnLst>
                          </p:cTn>
                        </p:par>
                      </p:childTnLst>
                    </p:cTn>
                  </p:par>
                  <p:par>
                    <p:cTn id="295" fill="hold">
                      <p:stCondLst>
                        <p:cond delay="indefinite"/>
                      </p:stCondLst>
                      <p:childTnLst>
                        <p:par>
                          <p:cTn id="296" fill="hold">
                            <p:stCondLst>
                              <p:cond delay="0"/>
                            </p:stCondLst>
                            <p:childTnLst>
                              <p:par>
                                <p:cTn id="297" presetID="22" presetClass="entr" presetSubtype="1" fill="hold" nodeType="clickEffect">
                                  <p:stCondLst>
                                    <p:cond delay="0"/>
                                  </p:stCondLst>
                                  <p:childTnLst>
                                    <p:set>
                                      <p:cBhvr>
                                        <p:cTn id="298" dur="1" fill="hold">
                                          <p:stCondLst>
                                            <p:cond delay="0"/>
                                          </p:stCondLst>
                                        </p:cTn>
                                        <p:tgtEl>
                                          <p:spTgt spid="55"/>
                                        </p:tgtEl>
                                        <p:attrNameLst>
                                          <p:attrName>style.visibility</p:attrName>
                                        </p:attrNameLst>
                                      </p:cBhvr>
                                      <p:to>
                                        <p:strVal val="visible"/>
                                      </p:to>
                                    </p:set>
                                    <p:animEffect transition="in" filter="wipe(up)">
                                      <p:cBhvr>
                                        <p:cTn id="299" dur="500"/>
                                        <p:tgtEl>
                                          <p:spTgt spid="55"/>
                                        </p:tgtEl>
                                      </p:cBhvr>
                                    </p:animEffect>
                                  </p:childTnLst>
                                </p:cTn>
                              </p:par>
                            </p:childTnLst>
                          </p:cTn>
                        </p:par>
                      </p:childTnLst>
                    </p:cTn>
                  </p:par>
                  <p:par>
                    <p:cTn id="300" fill="hold">
                      <p:stCondLst>
                        <p:cond delay="indefinite"/>
                      </p:stCondLst>
                      <p:childTnLst>
                        <p:par>
                          <p:cTn id="301" fill="hold">
                            <p:stCondLst>
                              <p:cond delay="0"/>
                            </p:stCondLst>
                            <p:childTnLst>
                              <p:par>
                                <p:cTn id="302" presetID="12" presetClass="entr" presetSubtype="8" fill="hold" grpId="0" nodeType="clickEffect">
                                  <p:stCondLst>
                                    <p:cond delay="0"/>
                                  </p:stCondLst>
                                  <p:childTnLst>
                                    <p:set>
                                      <p:cBhvr>
                                        <p:cTn id="303" dur="1" fill="hold">
                                          <p:stCondLst>
                                            <p:cond delay="0"/>
                                          </p:stCondLst>
                                        </p:cTn>
                                        <p:tgtEl>
                                          <p:spTgt spid="130"/>
                                        </p:tgtEl>
                                        <p:attrNameLst>
                                          <p:attrName>style.visibility</p:attrName>
                                        </p:attrNameLst>
                                      </p:cBhvr>
                                      <p:to>
                                        <p:strVal val="visible"/>
                                      </p:to>
                                    </p:set>
                                    <p:anim calcmode="lin" valueType="num">
                                      <p:cBhvr additive="base">
                                        <p:cTn id="304" dur="250"/>
                                        <p:tgtEl>
                                          <p:spTgt spid="130"/>
                                        </p:tgtEl>
                                        <p:attrNameLst>
                                          <p:attrName>ppt_x</p:attrName>
                                        </p:attrNameLst>
                                      </p:cBhvr>
                                      <p:tavLst>
                                        <p:tav tm="0">
                                          <p:val>
                                            <p:strVal val="#ppt_x-#ppt_w*1.125000"/>
                                          </p:val>
                                        </p:tav>
                                        <p:tav tm="100000">
                                          <p:val>
                                            <p:strVal val="#ppt_x"/>
                                          </p:val>
                                        </p:tav>
                                      </p:tavLst>
                                    </p:anim>
                                    <p:animEffect transition="in" filter="wipe(right)">
                                      <p:cBhvr>
                                        <p:cTn id="305" dur="250"/>
                                        <p:tgtEl>
                                          <p:spTgt spid="130"/>
                                        </p:tgtEl>
                                      </p:cBhvr>
                                    </p:animEffect>
                                  </p:childTnLst>
                                </p:cTn>
                              </p:par>
                              <p:par>
                                <p:cTn id="306" presetID="16" presetClass="entr" presetSubtype="21" fill="hold" grpId="0" nodeType="withEffect">
                                  <p:stCondLst>
                                    <p:cond delay="250"/>
                                  </p:stCondLst>
                                  <p:childTnLst>
                                    <p:set>
                                      <p:cBhvr>
                                        <p:cTn id="307" dur="1" fill="hold">
                                          <p:stCondLst>
                                            <p:cond delay="0"/>
                                          </p:stCondLst>
                                        </p:cTn>
                                        <p:tgtEl>
                                          <p:spTgt spid="131"/>
                                        </p:tgtEl>
                                        <p:attrNameLst>
                                          <p:attrName>style.visibility</p:attrName>
                                        </p:attrNameLst>
                                      </p:cBhvr>
                                      <p:to>
                                        <p:strVal val="visible"/>
                                      </p:to>
                                    </p:set>
                                    <p:animEffect transition="in" filter="barn(inVertical)">
                                      <p:cBhvr>
                                        <p:cTn id="308" dur="250"/>
                                        <p:tgtEl>
                                          <p:spTgt spid="131"/>
                                        </p:tgtEl>
                                      </p:cBhvr>
                                    </p:animEffect>
                                  </p:childTnLst>
                                </p:cTn>
                              </p:par>
                            </p:childTnLst>
                          </p:cTn>
                        </p:par>
                      </p:childTnLst>
                    </p:cTn>
                  </p:par>
                  <p:par>
                    <p:cTn id="309" fill="hold">
                      <p:stCondLst>
                        <p:cond delay="indefinite"/>
                      </p:stCondLst>
                      <p:childTnLst>
                        <p:par>
                          <p:cTn id="310" fill="hold">
                            <p:stCondLst>
                              <p:cond delay="0"/>
                            </p:stCondLst>
                            <p:childTnLst>
                              <p:par>
                                <p:cTn id="311" presetID="22" presetClass="entr" presetSubtype="8" fill="hold" grpId="0" nodeType="clickEffect">
                                  <p:stCondLst>
                                    <p:cond delay="0"/>
                                  </p:stCondLst>
                                  <p:childTnLst>
                                    <p:set>
                                      <p:cBhvr>
                                        <p:cTn id="312" dur="1" fill="hold">
                                          <p:stCondLst>
                                            <p:cond delay="0"/>
                                          </p:stCondLst>
                                        </p:cTn>
                                        <p:tgtEl>
                                          <p:spTgt spid="69"/>
                                        </p:tgtEl>
                                        <p:attrNameLst>
                                          <p:attrName>style.visibility</p:attrName>
                                        </p:attrNameLst>
                                      </p:cBhvr>
                                      <p:to>
                                        <p:strVal val="visible"/>
                                      </p:to>
                                    </p:set>
                                    <p:animEffect transition="in" filter="wipe(left)">
                                      <p:cBhvr>
                                        <p:cTn id="313" dur="500"/>
                                        <p:tgtEl>
                                          <p:spTgt spid="69"/>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xit" presetSubtype="0" fill="hold" grpId="1" nodeType="clickEffect">
                                  <p:stCondLst>
                                    <p:cond delay="0"/>
                                  </p:stCondLst>
                                  <p:childTnLst>
                                    <p:set>
                                      <p:cBhvr>
                                        <p:cTn id="317" dur="1" fill="hold">
                                          <p:stCondLst>
                                            <p:cond delay="0"/>
                                          </p:stCondLst>
                                        </p:cTn>
                                        <p:tgtEl>
                                          <p:spTgt spid="130"/>
                                        </p:tgtEl>
                                        <p:attrNameLst>
                                          <p:attrName>style.visibility</p:attrName>
                                        </p:attrNameLst>
                                      </p:cBhvr>
                                      <p:to>
                                        <p:strVal val="hidden"/>
                                      </p:to>
                                    </p:set>
                                  </p:childTnLst>
                                </p:cTn>
                              </p:par>
                              <p:par>
                                <p:cTn id="318" presetID="1" presetClass="exit" presetSubtype="0" fill="hold" grpId="1" nodeType="withEffect">
                                  <p:stCondLst>
                                    <p:cond delay="0"/>
                                  </p:stCondLst>
                                  <p:childTnLst>
                                    <p:set>
                                      <p:cBhvr>
                                        <p:cTn id="319" dur="1" fill="hold">
                                          <p:stCondLst>
                                            <p:cond delay="0"/>
                                          </p:stCondLst>
                                        </p:cTn>
                                        <p:tgtEl>
                                          <p:spTgt spid="131"/>
                                        </p:tgtEl>
                                        <p:attrNameLst>
                                          <p:attrName>style.visibility</p:attrName>
                                        </p:attrNameLst>
                                      </p:cBhvr>
                                      <p:to>
                                        <p:strVal val="hidden"/>
                                      </p:to>
                                    </p:set>
                                  </p:childTnLst>
                                </p:cTn>
                              </p:par>
                            </p:childTnLst>
                          </p:cTn>
                        </p:par>
                      </p:childTnLst>
                    </p:cTn>
                  </p:par>
                  <p:par>
                    <p:cTn id="320" fill="hold">
                      <p:stCondLst>
                        <p:cond delay="indefinite"/>
                      </p:stCondLst>
                      <p:childTnLst>
                        <p:par>
                          <p:cTn id="321" fill="hold">
                            <p:stCondLst>
                              <p:cond delay="0"/>
                            </p:stCondLst>
                            <p:childTnLst>
                              <p:par>
                                <p:cTn id="322" presetID="16" presetClass="entr" presetSubtype="21" fill="hold" nodeType="clickEffect">
                                  <p:stCondLst>
                                    <p:cond delay="0"/>
                                  </p:stCondLst>
                                  <p:childTnLst>
                                    <p:set>
                                      <p:cBhvr>
                                        <p:cTn id="323" dur="1" fill="hold">
                                          <p:stCondLst>
                                            <p:cond delay="0"/>
                                          </p:stCondLst>
                                        </p:cTn>
                                        <p:tgtEl>
                                          <p:spTgt spid="82"/>
                                        </p:tgtEl>
                                        <p:attrNameLst>
                                          <p:attrName>style.visibility</p:attrName>
                                        </p:attrNameLst>
                                      </p:cBhvr>
                                      <p:to>
                                        <p:strVal val="visible"/>
                                      </p:to>
                                    </p:set>
                                    <p:animEffect transition="in" filter="barn(inVertical)">
                                      <p:cBhvr>
                                        <p:cTn id="32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p:bldP spid="17" grpId="0" animBg="1"/>
      <p:bldP spid="61" grpId="0"/>
      <p:bldP spid="62" grpId="0"/>
      <p:bldP spid="67" grpId="0"/>
      <p:bldP spid="68" grpId="0"/>
      <p:bldP spid="69" grpId="0"/>
      <p:bldP spid="105" grpId="0"/>
      <p:bldP spid="105" grpId="1"/>
      <p:bldP spid="105" grpId="2"/>
      <p:bldP spid="58" grpId="0"/>
      <p:bldP spid="64" grpId="0"/>
      <p:bldP spid="59" grpId="0"/>
      <p:bldP spid="65" grpId="0"/>
      <p:bldP spid="60" grpId="0"/>
      <p:bldP spid="66" grpId="0"/>
      <p:bldP spid="119" grpId="0" animBg="1"/>
      <p:bldP spid="119" grpId="1" animBg="1"/>
      <p:bldP spid="121" grpId="0" animBg="1"/>
      <p:bldP spid="121" grpId="1" animBg="1"/>
      <p:bldP spid="123" grpId="0" animBg="1"/>
      <p:bldP spid="123" grpId="1" animBg="1"/>
      <p:bldP spid="127" grpId="0" animBg="1"/>
      <p:bldP spid="127" grpId="1" animBg="1"/>
      <p:bldP spid="129" grpId="0" animBg="1"/>
      <p:bldP spid="129" grpId="1" animBg="1"/>
      <p:bldP spid="63" grpId="0"/>
      <p:bldP spid="126" grpId="0"/>
      <p:bldP spid="126" grpId="1"/>
      <p:bldP spid="128" grpId="0"/>
      <p:bldP spid="128" grpId="1"/>
      <p:bldP spid="131" grpId="0" animBg="1"/>
      <p:bldP spid="131" grpId="1" animBg="1"/>
      <p:bldP spid="130" grpId="0"/>
      <p:bldP spid="130" grpId="1"/>
      <p:bldP spid="118" grpId="0"/>
      <p:bldP spid="118" grpId="1"/>
      <p:bldP spid="120" grpId="0"/>
      <p:bldP spid="120" grpId="1"/>
      <p:bldP spid="122" grpId="0"/>
      <p:bldP spid="12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D:\d drive\MJ WORK\Pooja mam (physics)\CBSE (X)\Light - Reflection and Refraction\900_Rizwana-Khan_Purple Gradient Background.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20000" b="2000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81428" y="514350"/>
            <a:ext cx="8976159" cy="762306"/>
            <a:chOff x="415925" y="849422"/>
            <a:chExt cx="8976159" cy="762306"/>
          </a:xfrm>
        </p:grpSpPr>
        <p:sp>
          <p:nvSpPr>
            <p:cNvPr id="8" name="Rectangle 7"/>
            <p:cNvSpPr/>
            <p:nvPr/>
          </p:nvSpPr>
          <p:spPr>
            <a:xfrm>
              <a:off x="1162484" y="1533523"/>
              <a:ext cx="8229600" cy="78205"/>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p:nvPr/>
          </p:nvGrpSpPr>
          <p:grpSpPr>
            <a:xfrm>
              <a:off x="415925" y="888423"/>
              <a:ext cx="755703" cy="692727"/>
              <a:chOff x="415925" y="285750"/>
              <a:chExt cx="755703" cy="692727"/>
            </a:xfrm>
          </p:grpSpPr>
          <p:sp>
            <p:nvSpPr>
              <p:cNvPr id="11" name="Rectangle 10"/>
              <p:cNvSpPr/>
              <p:nvPr/>
            </p:nvSpPr>
            <p:spPr>
              <a:xfrm>
                <a:off x="415925" y="285750"/>
                <a:ext cx="755703" cy="692727"/>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571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black"/>
                  </a:solidFill>
                  <a:latin typeface="Aharoni" pitchFamily="2" charset="-79"/>
                  <a:cs typeface="Aharoni" pitchFamily="2" charset="-79"/>
                </a:endParaRPr>
              </a:p>
            </p:txBody>
          </p:sp>
          <p:sp>
            <p:nvSpPr>
              <p:cNvPr id="12" name="Rectangle 11"/>
              <p:cNvSpPr/>
              <p:nvPr/>
            </p:nvSpPr>
            <p:spPr>
              <a:xfrm>
                <a:off x="468744" y="324422"/>
                <a:ext cx="665567" cy="646331"/>
              </a:xfrm>
              <a:prstGeom prst="rect">
                <a:avLst/>
              </a:prstGeom>
            </p:spPr>
            <p:txBody>
              <a:bodyPr wrap="none">
                <a:spAutoFit/>
              </a:bodyPr>
              <a:lstStyle/>
              <a:p>
                <a:pPr algn="ctr"/>
                <a:r>
                  <a:rPr lang="en-US" sz="3600" dirty="0">
                    <a:ln w="12700">
                      <a:solidFill>
                        <a:prstClr val="black"/>
                      </a:solidFill>
                    </a:ln>
                    <a:solidFill>
                      <a:prstClr val="white"/>
                    </a:solidFill>
                    <a:latin typeface="Aharoni" pitchFamily="2" charset="-79"/>
                    <a:cs typeface="Aharoni" pitchFamily="2" charset="-79"/>
                  </a:rPr>
                  <a:t>Q.</a:t>
                </a:r>
              </a:p>
            </p:txBody>
          </p:sp>
        </p:grpSp>
        <p:sp>
          <p:nvSpPr>
            <p:cNvPr id="10" name="Rectangle 9"/>
            <p:cNvSpPr/>
            <p:nvPr/>
          </p:nvSpPr>
          <p:spPr>
            <a:xfrm>
              <a:off x="1162484" y="849422"/>
              <a:ext cx="7575612" cy="707886"/>
            </a:xfrm>
            <a:prstGeom prst="rect">
              <a:avLst/>
            </a:prstGeom>
          </p:spPr>
          <p:txBody>
            <a:bodyPr wrap="square">
              <a:spAutoFit/>
            </a:bodyPr>
            <a:lstStyle/>
            <a:p>
              <a:pPr>
                <a:tabLst>
                  <a:tab pos="266700" algn="ctr"/>
                </a:tabLst>
              </a:pPr>
              <a:r>
                <a:rPr lang="en-US" sz="2000" dirty="0">
                  <a:solidFill>
                    <a:schemeClr val="bg1"/>
                  </a:solidFill>
                  <a:latin typeface="Tw Cen MT" panose="020B0602020104020603" pitchFamily="34" charset="0"/>
                </a:rPr>
                <a:t>The refractive index of diamond is 2.42. What is the meaning of this statement</a:t>
              </a:r>
              <a:r>
                <a:rPr lang="en-US" sz="2000" b="1" dirty="0">
                  <a:solidFill>
                    <a:schemeClr val="bg1"/>
                  </a:solidFill>
                  <a:latin typeface="Tw Cen MT" panose="020B0602020104020603" pitchFamily="34" charset="0"/>
                </a:rPr>
                <a:t>?</a:t>
              </a:r>
            </a:p>
          </p:txBody>
        </p:sp>
      </p:grpSp>
      <p:sp>
        <p:nvSpPr>
          <p:cNvPr id="13" name="Rectangle 12"/>
          <p:cNvSpPr/>
          <p:nvPr/>
        </p:nvSpPr>
        <p:spPr>
          <a:xfrm>
            <a:off x="154258" y="1581150"/>
            <a:ext cx="689611" cy="400110"/>
          </a:xfrm>
          <a:prstGeom prst="rect">
            <a:avLst/>
          </a:prstGeom>
        </p:spPr>
        <p:txBody>
          <a:bodyPr wrap="none">
            <a:spAutoFit/>
          </a:bodyPr>
          <a:lstStyle/>
          <a:p>
            <a:pPr algn="ctr"/>
            <a:r>
              <a:rPr lang="en-US" sz="2000" dirty="0">
                <a:ln w="12700">
                  <a:solidFill>
                    <a:prstClr val="black"/>
                  </a:solidFill>
                </a:ln>
                <a:solidFill>
                  <a:schemeClr val="bg1"/>
                </a:solidFill>
                <a:latin typeface="Aharoni" pitchFamily="2" charset="-79"/>
                <a:cs typeface="Aharoni" pitchFamily="2" charset="-79"/>
              </a:rPr>
              <a:t>Ans.</a:t>
            </a:r>
          </a:p>
        </p:txBody>
      </p:sp>
      <p:sp>
        <p:nvSpPr>
          <p:cNvPr id="16" name="Rectangle 15"/>
          <p:cNvSpPr/>
          <p:nvPr/>
        </p:nvSpPr>
        <p:spPr>
          <a:xfrm>
            <a:off x="154258" y="1981260"/>
            <a:ext cx="7803200" cy="707886"/>
          </a:xfrm>
          <a:prstGeom prst="rect">
            <a:avLst/>
          </a:prstGeom>
        </p:spPr>
        <p:txBody>
          <a:bodyPr wrap="square">
            <a:spAutoFit/>
          </a:bodyPr>
          <a:lstStyle/>
          <a:p>
            <a:pPr>
              <a:tabLst>
                <a:tab pos="406400" algn="ctr"/>
              </a:tabLst>
            </a:pPr>
            <a:r>
              <a:rPr lang="en-US" sz="2000" dirty="0">
                <a:solidFill>
                  <a:schemeClr val="bg1"/>
                </a:solidFill>
                <a:latin typeface="Tw Cen MT" panose="020B0602020104020603" pitchFamily="34" charset="0"/>
                <a:cs typeface="Aharoni" pitchFamily="2" charset="-79"/>
              </a:rPr>
              <a:t>The refractive index of diamond 2.42 suggests that, the speed of light in </a:t>
            </a:r>
            <a:r>
              <a:rPr lang="en-US" sz="2000" dirty="0" smtClean="0">
                <a:solidFill>
                  <a:schemeClr val="bg1"/>
                </a:solidFill>
                <a:latin typeface="Tw Cen MT" panose="020B0602020104020603" pitchFamily="34" charset="0"/>
                <a:cs typeface="Aharoni" pitchFamily="2" charset="-79"/>
              </a:rPr>
              <a:t>diamond will </a:t>
            </a:r>
            <a:r>
              <a:rPr lang="en-US" sz="2000" dirty="0">
                <a:solidFill>
                  <a:schemeClr val="bg1"/>
                </a:solidFill>
                <a:latin typeface="Tw Cen MT" panose="020B0602020104020603" pitchFamily="34" charset="0"/>
                <a:cs typeface="Aharoni" pitchFamily="2" charset="-79"/>
              </a:rPr>
              <a:t>reduce by a factor 2.42 as compared to its speed in air.</a:t>
            </a:r>
          </a:p>
        </p:txBody>
      </p:sp>
    </p:spTree>
    <p:extLst>
      <p:ext uri="{BB962C8B-B14F-4D97-AF65-F5344CB8AC3E}">
        <p14:creationId xmlns:p14="http://schemas.microsoft.com/office/powerpoint/2010/main" val="320098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 drive\MJ WORK\Pooja mam (physics)\State board\10th State\Gravitation\bg_site.pn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b="3571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D:\d drive\MJ WORK\Pooja mam (physics)\CBSE(VIII) Physics\REFRACTION AND DISPERSION OF LIGHT\Raw\mirror-png-1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4634" y="1827831"/>
            <a:ext cx="3027731" cy="19092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26169" y="768350"/>
            <a:ext cx="3091663" cy="53457"/>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57428" y="361950"/>
            <a:ext cx="3429145" cy="461665"/>
          </a:xfrm>
          <a:prstGeom prst="rect">
            <a:avLst/>
          </a:prstGeom>
        </p:spPr>
        <p:txBody>
          <a:bodyPr wrap="none">
            <a:spAutoFit/>
          </a:bodyPr>
          <a:lstStyle/>
          <a:p>
            <a:pPr algn="ctr">
              <a:defRPr/>
            </a:pPr>
            <a:r>
              <a:rPr lang="en-US" sz="24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REFRACTION </a:t>
            </a:r>
            <a:r>
              <a:rPr lang="en-US" sz="24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OF LIGHT</a:t>
            </a:r>
          </a:p>
        </p:txBody>
      </p:sp>
      <p:sp>
        <p:nvSpPr>
          <p:cNvPr id="6" name="Rectangle 5"/>
          <p:cNvSpPr/>
          <p:nvPr/>
        </p:nvSpPr>
        <p:spPr>
          <a:xfrm>
            <a:off x="4295774" y="1000661"/>
            <a:ext cx="4467226" cy="1631216"/>
          </a:xfrm>
          <a:prstGeom prst="rect">
            <a:avLst/>
          </a:prstGeom>
        </p:spPr>
        <p:txBody>
          <a:bodyPr wrap="square">
            <a:spAutoFit/>
          </a:bodyPr>
          <a:lstStyle/>
          <a:p>
            <a:pPr>
              <a:defRPr/>
            </a:pPr>
            <a:r>
              <a:rPr lang="en-US" sz="2000" kern="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Change in the direction of propagation of a ray of light, when it travels obliquely from one medium to another transparent medium, is called </a:t>
            </a:r>
            <a:r>
              <a:rPr lang="en-US" sz="2000" kern="0"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refraction of light</a:t>
            </a:r>
            <a:r>
              <a:rPr lang="en-US" sz="2000" kern="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t>
            </a:r>
          </a:p>
        </p:txBody>
      </p:sp>
      <p:sp>
        <p:nvSpPr>
          <p:cNvPr id="8" name="TextBox 7"/>
          <p:cNvSpPr txBox="1"/>
          <p:nvPr/>
        </p:nvSpPr>
        <p:spPr>
          <a:xfrm>
            <a:off x="601980" y="1556289"/>
            <a:ext cx="330540" cy="338554"/>
          </a:xfrm>
          <a:prstGeom prst="rect">
            <a:avLst/>
          </a:prstGeom>
          <a:noFill/>
        </p:spPr>
        <p:txBody>
          <a:bodyPr wrap="none" rtlCol="0">
            <a:spAutoFit/>
          </a:bodyPr>
          <a:lstStyle/>
          <a:p>
            <a:r>
              <a:rPr lang="en-US" sz="16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a:t>
            </a:r>
            <a:endPar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9" name="TextBox 8"/>
          <p:cNvSpPr txBox="1"/>
          <p:nvPr/>
        </p:nvSpPr>
        <p:spPr>
          <a:xfrm>
            <a:off x="3840480" y="1541049"/>
            <a:ext cx="311304" cy="338554"/>
          </a:xfrm>
          <a:prstGeom prst="rect">
            <a:avLst/>
          </a:prstGeom>
          <a:noFill/>
        </p:spPr>
        <p:txBody>
          <a:bodyPr wrap="none" rtlCol="0">
            <a:spAutoFit/>
          </a:bodyPr>
          <a:lstStyle/>
          <a:p>
            <a:r>
              <a:rPr lang="en-US" sz="16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B</a:t>
            </a:r>
            <a:endPar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0" name="TextBox 9"/>
          <p:cNvSpPr txBox="1"/>
          <p:nvPr/>
        </p:nvSpPr>
        <p:spPr>
          <a:xfrm>
            <a:off x="3723693" y="3674649"/>
            <a:ext cx="306494" cy="338554"/>
          </a:xfrm>
          <a:prstGeom prst="rect">
            <a:avLst/>
          </a:prstGeom>
          <a:noFill/>
        </p:spPr>
        <p:txBody>
          <a:bodyPr wrap="none" rtlCol="0">
            <a:spAutoFit/>
          </a:bodyPr>
          <a:lstStyle/>
          <a:p>
            <a:r>
              <a:rPr lang="en-US" sz="16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a:t>
            </a:r>
            <a:endPar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1" name="TextBox 10"/>
          <p:cNvSpPr txBox="1"/>
          <p:nvPr/>
        </p:nvSpPr>
        <p:spPr>
          <a:xfrm>
            <a:off x="616362" y="3598449"/>
            <a:ext cx="327334" cy="338554"/>
          </a:xfrm>
          <a:prstGeom prst="rect">
            <a:avLst/>
          </a:prstGeom>
          <a:noFill/>
        </p:spPr>
        <p:txBody>
          <a:bodyPr wrap="none" rtlCol="0">
            <a:spAutoFit/>
          </a:bodyPr>
          <a:lstStyle/>
          <a:p>
            <a:r>
              <a:rPr lang="en-US" sz="16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a:t>
            </a:r>
            <a:endPar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12" name="Group 15"/>
          <p:cNvGrpSpPr/>
          <p:nvPr/>
        </p:nvGrpSpPr>
        <p:grpSpPr>
          <a:xfrm>
            <a:off x="691552" y="574871"/>
            <a:ext cx="1270016" cy="1252960"/>
            <a:chOff x="609601" y="868539"/>
            <a:chExt cx="1270016" cy="1252960"/>
          </a:xfrm>
          <a:effectLst>
            <a:outerShdw blurRad="50800" dist="38100" dir="8100000" algn="tr" rotWithShape="0">
              <a:prstClr val="black">
                <a:alpha val="40000"/>
              </a:prstClr>
            </a:outerShdw>
          </a:effectLst>
        </p:grpSpPr>
        <p:cxnSp>
          <p:nvCxnSpPr>
            <p:cNvPr id="13" name="Straight Connector 12"/>
            <p:cNvCxnSpPr/>
            <p:nvPr/>
          </p:nvCxnSpPr>
          <p:spPr>
            <a:xfrm>
              <a:off x="609601" y="868539"/>
              <a:ext cx="1270016" cy="1252960"/>
            </a:xfrm>
            <a:prstGeom prst="line">
              <a:avLst/>
            </a:prstGeom>
            <a:noFill/>
            <a:ln w="38100" cap="flat" cmpd="sng" algn="ctr">
              <a:solidFill>
                <a:srgbClr val="FF00FF"/>
              </a:solidFill>
              <a:prstDash val="solid"/>
            </a:ln>
            <a:effectLst/>
          </p:spPr>
        </p:cxnSp>
        <p:cxnSp>
          <p:nvCxnSpPr>
            <p:cNvPr id="14" name="Straight Arrow Connector 13"/>
            <p:cNvCxnSpPr/>
            <p:nvPr/>
          </p:nvCxnSpPr>
          <p:spPr>
            <a:xfrm rot="2580000">
              <a:off x="1226051" y="1519008"/>
              <a:ext cx="91440" cy="1588"/>
            </a:xfrm>
            <a:prstGeom prst="straightConnector1">
              <a:avLst/>
            </a:prstGeom>
            <a:noFill/>
            <a:ln w="38100" cap="flat" cmpd="sng" algn="ctr">
              <a:solidFill>
                <a:srgbClr val="FF00FF"/>
              </a:solidFill>
              <a:prstDash val="solid"/>
              <a:tailEnd type="stealth" w="lg" len="lg"/>
            </a:ln>
            <a:effectLst/>
          </p:spPr>
        </p:cxnSp>
      </p:grpSp>
      <p:sp>
        <p:nvSpPr>
          <p:cNvPr id="15" name="TextBox 14"/>
          <p:cNvSpPr txBox="1"/>
          <p:nvPr/>
        </p:nvSpPr>
        <p:spPr>
          <a:xfrm>
            <a:off x="381000" y="386381"/>
            <a:ext cx="308098" cy="338554"/>
          </a:xfrm>
          <a:prstGeom prst="rect">
            <a:avLst/>
          </a:prstGeom>
          <a:noFill/>
        </p:spPr>
        <p:txBody>
          <a:bodyPr wrap="none" rtlCol="0">
            <a:spAutoFit/>
          </a:bodyPr>
          <a:lstStyle/>
          <a:p>
            <a:r>
              <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a:t>
            </a:r>
          </a:p>
        </p:txBody>
      </p:sp>
      <p:sp>
        <p:nvSpPr>
          <p:cNvPr id="16" name="TextBox 15"/>
          <p:cNvSpPr txBox="1"/>
          <p:nvPr/>
        </p:nvSpPr>
        <p:spPr>
          <a:xfrm>
            <a:off x="1600200" y="1910381"/>
            <a:ext cx="352982" cy="338554"/>
          </a:xfrm>
          <a:prstGeom prst="rect">
            <a:avLst/>
          </a:prstGeom>
          <a:noFill/>
        </p:spPr>
        <p:txBody>
          <a:bodyPr wrap="none" rtlCol="0">
            <a:spAutoFit/>
          </a:bodyPr>
          <a:lstStyle/>
          <a:p>
            <a:r>
              <a:rPr lang="en-US" sz="16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Q</a:t>
            </a:r>
            <a:endPar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cxnSp>
        <p:nvCxnSpPr>
          <p:cNvPr id="17" name="Straight Connector 16"/>
          <p:cNvCxnSpPr/>
          <p:nvPr/>
        </p:nvCxnSpPr>
        <p:spPr>
          <a:xfrm rot="5400000">
            <a:off x="915149" y="1845352"/>
            <a:ext cx="2145610" cy="0"/>
          </a:xfrm>
          <a:prstGeom prst="line">
            <a:avLst/>
          </a:prstGeom>
          <a:noFill/>
          <a:ln w="38100" cap="flat" cmpd="sng" algn="ctr">
            <a:solidFill>
              <a:schemeClr val="bg1"/>
            </a:solidFill>
            <a:prstDash val="sysDash"/>
          </a:ln>
          <a:effectLst/>
        </p:spPr>
      </p:cxnSp>
      <p:cxnSp>
        <p:nvCxnSpPr>
          <p:cNvPr id="18" name="Straight Connector 17"/>
          <p:cNvCxnSpPr/>
          <p:nvPr/>
        </p:nvCxnSpPr>
        <p:spPr>
          <a:xfrm flipH="1">
            <a:off x="2841367" y="2848911"/>
            <a:ext cx="0" cy="2017408"/>
          </a:xfrm>
          <a:prstGeom prst="line">
            <a:avLst/>
          </a:prstGeom>
          <a:noFill/>
          <a:ln w="38100" cap="flat" cmpd="sng" algn="ctr">
            <a:solidFill>
              <a:schemeClr val="bg1"/>
            </a:solidFill>
            <a:prstDash val="sysDash"/>
          </a:ln>
          <a:effectLst/>
        </p:spPr>
      </p:cxnSp>
      <p:grpSp>
        <p:nvGrpSpPr>
          <p:cNvPr id="19" name="Group 38"/>
          <p:cNvGrpSpPr/>
          <p:nvPr/>
        </p:nvGrpSpPr>
        <p:grpSpPr>
          <a:xfrm>
            <a:off x="2859299" y="3667744"/>
            <a:ext cx="1372660" cy="1262075"/>
            <a:chOff x="592436" y="935476"/>
            <a:chExt cx="1372660" cy="1262075"/>
          </a:xfrm>
          <a:effectLst>
            <a:outerShdw blurRad="50800" dist="38100" dir="8100000" algn="tr" rotWithShape="0">
              <a:prstClr val="black">
                <a:alpha val="40000"/>
              </a:prstClr>
            </a:outerShdw>
          </a:effectLst>
        </p:grpSpPr>
        <p:cxnSp>
          <p:nvCxnSpPr>
            <p:cNvPr id="20" name="Straight Connector 19"/>
            <p:cNvCxnSpPr/>
            <p:nvPr/>
          </p:nvCxnSpPr>
          <p:spPr>
            <a:xfrm>
              <a:off x="592436" y="935476"/>
              <a:ext cx="1372660" cy="1262075"/>
            </a:xfrm>
            <a:prstGeom prst="line">
              <a:avLst/>
            </a:prstGeom>
            <a:noFill/>
            <a:ln w="38100" cap="flat" cmpd="sng" algn="ctr">
              <a:solidFill>
                <a:srgbClr val="FF00FF"/>
              </a:solidFill>
              <a:prstDash val="solid"/>
            </a:ln>
            <a:effectLst/>
          </p:spPr>
        </p:cxnSp>
        <p:cxnSp>
          <p:nvCxnSpPr>
            <p:cNvPr id="21" name="Straight Arrow Connector 20"/>
            <p:cNvCxnSpPr/>
            <p:nvPr/>
          </p:nvCxnSpPr>
          <p:spPr>
            <a:xfrm rot="2400000">
              <a:off x="1160894" y="1509522"/>
              <a:ext cx="91440" cy="1588"/>
            </a:xfrm>
            <a:prstGeom prst="straightConnector1">
              <a:avLst/>
            </a:prstGeom>
            <a:noFill/>
            <a:ln w="38100" cap="flat" cmpd="sng" algn="ctr">
              <a:solidFill>
                <a:srgbClr val="FF00FF"/>
              </a:solidFill>
              <a:prstDash val="solid"/>
              <a:tailEnd type="stealth" w="lg" len="lg"/>
            </a:ln>
            <a:effectLst/>
          </p:spPr>
        </p:cxnSp>
      </p:grpSp>
      <p:cxnSp>
        <p:nvCxnSpPr>
          <p:cNvPr id="22" name="Straight Connector 21"/>
          <p:cNvCxnSpPr/>
          <p:nvPr/>
        </p:nvCxnSpPr>
        <p:spPr>
          <a:xfrm>
            <a:off x="1977443" y="1843706"/>
            <a:ext cx="2599482" cy="2476319"/>
          </a:xfrm>
          <a:prstGeom prst="line">
            <a:avLst/>
          </a:prstGeom>
          <a:noFill/>
          <a:ln w="38100" cap="flat" cmpd="sng" algn="ctr">
            <a:solidFill>
              <a:srgbClr val="FFFF00"/>
            </a:solidFill>
            <a:prstDash val="dash"/>
            <a:tailEnd type="stealth" w="lg" len="lg"/>
          </a:ln>
          <a:effectLst>
            <a:outerShdw blurRad="50800" dist="38100" dir="5400000" algn="t" rotWithShape="0">
              <a:prstClr val="black">
                <a:alpha val="40000"/>
              </a:prstClr>
            </a:outerShdw>
          </a:effectLst>
        </p:spPr>
      </p:cxnSp>
      <p:sp>
        <p:nvSpPr>
          <p:cNvPr id="23" name="TextBox 22"/>
          <p:cNvSpPr txBox="1"/>
          <p:nvPr/>
        </p:nvSpPr>
        <p:spPr>
          <a:xfrm>
            <a:off x="2544408" y="3675899"/>
            <a:ext cx="312906" cy="338554"/>
          </a:xfrm>
          <a:prstGeom prst="rect">
            <a:avLst/>
          </a:prstGeom>
          <a:noFill/>
        </p:spPr>
        <p:txBody>
          <a:bodyPr wrap="none" rtlCol="0">
            <a:spAutoFit/>
          </a:bodyPr>
          <a:lstStyle/>
          <a:p>
            <a:r>
              <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a:t>
            </a:r>
          </a:p>
        </p:txBody>
      </p:sp>
      <p:sp>
        <p:nvSpPr>
          <p:cNvPr id="24" name="TextBox 23"/>
          <p:cNvSpPr txBox="1"/>
          <p:nvPr/>
        </p:nvSpPr>
        <p:spPr>
          <a:xfrm>
            <a:off x="3828633" y="4717018"/>
            <a:ext cx="301686" cy="338554"/>
          </a:xfrm>
          <a:prstGeom prst="rect">
            <a:avLst/>
          </a:prstGeom>
          <a:noFill/>
        </p:spPr>
        <p:txBody>
          <a:bodyPr wrap="none" rtlCol="0">
            <a:spAutoFit/>
          </a:bodyPr>
          <a:lstStyle/>
          <a:p>
            <a:r>
              <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a:t>
            </a:r>
          </a:p>
        </p:txBody>
      </p:sp>
      <p:sp>
        <p:nvSpPr>
          <p:cNvPr id="25" name="TextBox 24"/>
          <p:cNvSpPr txBox="1"/>
          <p:nvPr/>
        </p:nvSpPr>
        <p:spPr>
          <a:xfrm>
            <a:off x="3239750" y="3635573"/>
            <a:ext cx="417102" cy="307777"/>
          </a:xfrm>
          <a:prstGeom prst="rect">
            <a:avLst/>
          </a:prstGeom>
          <a:noFill/>
        </p:spPr>
        <p:txBody>
          <a:bodyPr wrap="none" rtlCol="0">
            <a:spAutoFit/>
          </a:bodyPr>
          <a:lstStyle/>
          <a:p>
            <a:r>
              <a:rPr lang="en-US" sz="1400" b="1" dirty="0" smtClean="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air</a:t>
            </a:r>
            <a:endParaRPr lang="en-US" sz="1400" b="1"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6" name="TextBox 25"/>
          <p:cNvSpPr txBox="1"/>
          <p:nvPr/>
        </p:nvSpPr>
        <p:spPr>
          <a:xfrm>
            <a:off x="3147824" y="1578173"/>
            <a:ext cx="417102" cy="307777"/>
          </a:xfrm>
          <a:prstGeom prst="rect">
            <a:avLst/>
          </a:prstGeom>
          <a:noFill/>
        </p:spPr>
        <p:txBody>
          <a:bodyPr wrap="none" rtlCol="0">
            <a:spAutoFit/>
          </a:bodyPr>
          <a:lstStyle/>
          <a:p>
            <a:r>
              <a:rPr lang="en-US" sz="1400" b="1" dirty="0" smtClean="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air</a:t>
            </a:r>
            <a:endParaRPr lang="en-US" sz="1400" b="1"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7" name="TextBox 26"/>
          <p:cNvSpPr txBox="1"/>
          <p:nvPr/>
        </p:nvSpPr>
        <p:spPr>
          <a:xfrm>
            <a:off x="3049240" y="1863057"/>
            <a:ext cx="614271" cy="307777"/>
          </a:xfrm>
          <a:prstGeom prst="rect">
            <a:avLst/>
          </a:prstGeom>
          <a:noFill/>
        </p:spPr>
        <p:txBody>
          <a:bodyPr wrap="none" rtlCol="0">
            <a:spAutoFit/>
          </a:bodyPr>
          <a:lstStyle/>
          <a:p>
            <a:r>
              <a:rPr lang="en-US" sz="1400" b="1" dirty="0" smtClean="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glass</a:t>
            </a:r>
            <a:endParaRPr lang="en-US" sz="1400" b="1"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8" name="Arc 27"/>
          <p:cNvSpPr/>
          <p:nvPr/>
        </p:nvSpPr>
        <p:spPr>
          <a:xfrm rot="18969086">
            <a:off x="1768546" y="1536047"/>
            <a:ext cx="274320" cy="274320"/>
          </a:xfrm>
          <a:prstGeom prst="arc">
            <a:avLst>
              <a:gd name="adj1" fmla="val 14373954"/>
              <a:gd name="adj2" fmla="val 20959060"/>
            </a:avLst>
          </a:prstGeom>
          <a:noFill/>
          <a:ln w="38100" cap="flat" cmpd="sng" algn="ctr">
            <a:solidFill>
              <a:srgbClr val="FFFF00"/>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Bookman Old Style" panose="02050604050505020204" pitchFamily="18" charset="0"/>
            </a:endParaRPr>
          </a:p>
        </p:txBody>
      </p:sp>
      <p:sp>
        <p:nvSpPr>
          <p:cNvPr id="29" name="Arc 28"/>
          <p:cNvSpPr/>
          <p:nvPr/>
        </p:nvSpPr>
        <p:spPr>
          <a:xfrm rot="18714757" flipV="1">
            <a:off x="2810890" y="3727300"/>
            <a:ext cx="274320" cy="274320"/>
          </a:xfrm>
          <a:prstGeom prst="arc">
            <a:avLst>
              <a:gd name="adj1" fmla="val 10215058"/>
              <a:gd name="adj2" fmla="val 18436413"/>
            </a:avLst>
          </a:prstGeom>
          <a:noFill/>
          <a:ln w="38100"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Bookman Old Style" panose="02050604050505020204" pitchFamily="18" charset="0"/>
            </a:endParaRPr>
          </a:p>
        </p:txBody>
      </p:sp>
      <p:grpSp>
        <p:nvGrpSpPr>
          <p:cNvPr id="30" name="Group 36"/>
          <p:cNvGrpSpPr/>
          <p:nvPr/>
        </p:nvGrpSpPr>
        <p:grpSpPr>
          <a:xfrm>
            <a:off x="1980276" y="1867141"/>
            <a:ext cx="883786" cy="1807746"/>
            <a:chOff x="1904076" y="2166560"/>
            <a:chExt cx="883786" cy="1807746"/>
          </a:xfrm>
          <a:effectLst>
            <a:outerShdw blurRad="50800" dist="38100" dir="8100000" sx="99000" sy="99000" algn="tr" rotWithShape="0">
              <a:prstClr val="black"/>
            </a:outerShdw>
          </a:effectLst>
        </p:grpSpPr>
        <p:cxnSp>
          <p:nvCxnSpPr>
            <p:cNvPr id="31" name="Straight Connector 30"/>
            <p:cNvCxnSpPr/>
            <p:nvPr/>
          </p:nvCxnSpPr>
          <p:spPr>
            <a:xfrm>
              <a:off x="1904076" y="2166560"/>
              <a:ext cx="883786" cy="1807746"/>
            </a:xfrm>
            <a:prstGeom prst="line">
              <a:avLst/>
            </a:prstGeom>
            <a:noFill/>
            <a:ln w="38100" cap="flat" cmpd="sng" algn="ctr">
              <a:solidFill>
                <a:srgbClr val="FF00FF"/>
              </a:solidFill>
              <a:prstDash val="solid"/>
            </a:ln>
            <a:effectLst/>
          </p:spPr>
        </p:cxnSp>
        <p:cxnSp>
          <p:nvCxnSpPr>
            <p:cNvPr id="32" name="Straight Arrow Connector 31"/>
            <p:cNvCxnSpPr/>
            <p:nvPr/>
          </p:nvCxnSpPr>
          <p:spPr>
            <a:xfrm rot="3540000">
              <a:off x="2355531" y="3175123"/>
              <a:ext cx="91440" cy="1588"/>
            </a:xfrm>
            <a:prstGeom prst="straightConnector1">
              <a:avLst/>
            </a:prstGeom>
            <a:noFill/>
            <a:ln w="38100" cap="flat" cmpd="sng" algn="ctr">
              <a:solidFill>
                <a:srgbClr val="FF00FF"/>
              </a:solidFill>
              <a:prstDash val="solid"/>
              <a:tailEnd type="stealth" w="lg" len="lg"/>
            </a:ln>
            <a:effectLst/>
          </p:spPr>
        </p:cxnSp>
      </p:grpSp>
      <p:sp>
        <p:nvSpPr>
          <p:cNvPr id="33" name="Arc 32"/>
          <p:cNvSpPr/>
          <p:nvPr/>
        </p:nvSpPr>
        <p:spPr>
          <a:xfrm rot="21227556" flipV="1">
            <a:off x="1962480" y="2164676"/>
            <a:ext cx="274320" cy="274320"/>
          </a:xfrm>
          <a:prstGeom prst="arc">
            <a:avLst>
              <a:gd name="adj1" fmla="val 12671791"/>
              <a:gd name="adj2" fmla="val 19600148"/>
            </a:avLst>
          </a:prstGeom>
          <a:noFill/>
          <a:ln w="38100" cap="flat" cmpd="sng" algn="ctr">
            <a:solidFill>
              <a:srgbClr val="FFFF00"/>
            </a:solidFill>
            <a:prstDash val="solid"/>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Bookman Old Style" panose="02050604050505020204" pitchFamily="18" charset="0"/>
            </a:endParaRPr>
          </a:p>
        </p:txBody>
      </p:sp>
      <p:sp>
        <p:nvSpPr>
          <p:cNvPr id="34" name="TextBox 33"/>
          <p:cNvSpPr txBox="1"/>
          <p:nvPr/>
        </p:nvSpPr>
        <p:spPr>
          <a:xfrm>
            <a:off x="1740428" y="1242596"/>
            <a:ext cx="240772" cy="338554"/>
          </a:xfrm>
          <a:prstGeom prst="rect">
            <a:avLst/>
          </a:prstGeom>
          <a:noFill/>
        </p:spPr>
        <p:txBody>
          <a:bodyPr wrap="none" rtlCol="0">
            <a:spAutoFit/>
          </a:bodyPr>
          <a:lstStyle/>
          <a:p>
            <a:r>
              <a:rPr lang="en-US" sz="1600" b="1" dirty="0" err="1"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a:t>
            </a:r>
            <a:endPar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5" name="TextBox 34"/>
          <p:cNvSpPr txBox="1"/>
          <p:nvPr/>
        </p:nvSpPr>
        <p:spPr>
          <a:xfrm>
            <a:off x="1981200" y="2419350"/>
            <a:ext cx="269626" cy="338554"/>
          </a:xfrm>
          <a:prstGeom prst="rect">
            <a:avLst/>
          </a:prstGeom>
          <a:noFill/>
        </p:spPr>
        <p:txBody>
          <a:bodyPr wrap="none" rtlCol="0">
            <a:spAutoFit/>
          </a:bodyPr>
          <a:lstStyle/>
          <a:p>
            <a:r>
              <a:rPr lang="en-US" sz="1600" b="1" dirty="0" err="1" smtClean="0">
                <a:solidFill>
                  <a:prstClr val="black"/>
                </a:solidFill>
                <a:latin typeface="Aharoni" panose="02010803020104030203" pitchFamily="2" charset="-79"/>
                <a:cs typeface="Aharoni" panose="02010803020104030203" pitchFamily="2" charset="-79"/>
              </a:rPr>
              <a:t>r</a:t>
            </a:r>
            <a:endParaRPr lang="en-US" sz="1600" b="1" dirty="0">
              <a:solidFill>
                <a:prstClr val="black"/>
              </a:solidFill>
              <a:latin typeface="Aharoni" panose="02010803020104030203" pitchFamily="2" charset="-79"/>
              <a:cs typeface="Aharoni" panose="02010803020104030203" pitchFamily="2" charset="-79"/>
            </a:endParaRPr>
          </a:p>
        </p:txBody>
      </p:sp>
      <p:sp>
        <p:nvSpPr>
          <p:cNvPr id="36" name="TextBox 35"/>
          <p:cNvSpPr txBox="1"/>
          <p:nvPr/>
        </p:nvSpPr>
        <p:spPr>
          <a:xfrm>
            <a:off x="2832820" y="3950693"/>
            <a:ext cx="301686" cy="338554"/>
          </a:xfrm>
          <a:prstGeom prst="rect">
            <a:avLst/>
          </a:prstGeom>
          <a:noFill/>
        </p:spPr>
        <p:txBody>
          <a:bodyPr wrap="none" rtlCol="0">
            <a:spAutoFit/>
          </a:bodyPr>
          <a:lstStyle/>
          <a:p>
            <a:r>
              <a:rPr lang="en-US" sz="1600" b="1" dirty="0" err="1">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e</a:t>
            </a:r>
            <a:endPar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7" name="TextBox 36"/>
          <p:cNvSpPr txBox="1"/>
          <p:nvPr/>
        </p:nvSpPr>
        <p:spPr>
          <a:xfrm>
            <a:off x="3032760" y="3301269"/>
            <a:ext cx="614271" cy="307777"/>
          </a:xfrm>
          <a:prstGeom prst="rect">
            <a:avLst/>
          </a:prstGeom>
          <a:noFill/>
        </p:spPr>
        <p:txBody>
          <a:bodyPr wrap="none" rtlCol="0">
            <a:spAutoFit/>
          </a:bodyPr>
          <a:lstStyle/>
          <a:p>
            <a:r>
              <a:rPr lang="en-US" sz="1400" b="1" dirty="0" smtClean="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glass</a:t>
            </a:r>
            <a:endParaRPr lang="en-US" sz="1400" b="1"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8" name="TextBox 37"/>
          <p:cNvSpPr txBox="1"/>
          <p:nvPr/>
        </p:nvSpPr>
        <p:spPr>
          <a:xfrm>
            <a:off x="2921801" y="2150649"/>
            <a:ext cx="869149" cy="307777"/>
          </a:xfrm>
          <a:prstGeom prst="rect">
            <a:avLst/>
          </a:prstGeom>
          <a:noFill/>
        </p:spPr>
        <p:txBody>
          <a:bodyPr wrap="none" rtlCol="0">
            <a:spAutoFit/>
          </a:bodyPr>
          <a:lstStyle/>
          <a:p>
            <a:r>
              <a:rPr lang="en-US" sz="14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(denser)</a:t>
            </a:r>
            <a:endParaRPr lang="en-US" sz="14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9" name="TextBox 38"/>
          <p:cNvSpPr txBox="1"/>
          <p:nvPr/>
        </p:nvSpPr>
        <p:spPr>
          <a:xfrm>
            <a:off x="2992333" y="1329161"/>
            <a:ext cx="728084" cy="307777"/>
          </a:xfrm>
          <a:prstGeom prst="rect">
            <a:avLst/>
          </a:prstGeom>
          <a:noFill/>
        </p:spPr>
        <p:txBody>
          <a:bodyPr wrap="none" rtlCol="0">
            <a:spAutoFit/>
          </a:bodyPr>
          <a:lstStyle/>
          <a:p>
            <a:r>
              <a:rPr lang="en-US" sz="14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(rarer)</a:t>
            </a:r>
            <a:endParaRPr lang="en-US" sz="14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0" name="TextBox 39"/>
          <p:cNvSpPr txBox="1"/>
          <p:nvPr/>
        </p:nvSpPr>
        <p:spPr>
          <a:xfrm flipH="1">
            <a:off x="4236804" y="4702373"/>
            <a:ext cx="1401996" cy="307777"/>
          </a:xfrm>
          <a:prstGeom prst="rect">
            <a:avLst/>
          </a:prstGeom>
          <a:noFill/>
        </p:spPr>
        <p:txBody>
          <a:bodyPr wrap="square" rtlCol="0">
            <a:spAutoFit/>
          </a:bodyPr>
          <a:lstStyle/>
          <a:p>
            <a:r>
              <a:rPr lang="en-US" sz="14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Emergent ray</a:t>
            </a:r>
            <a:endParaRPr lang="en-US" sz="14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41" name="Group 63"/>
          <p:cNvGrpSpPr/>
          <p:nvPr/>
        </p:nvGrpSpPr>
        <p:grpSpPr>
          <a:xfrm>
            <a:off x="1728090" y="1848080"/>
            <a:ext cx="894645" cy="985654"/>
            <a:chOff x="1549622" y="3093977"/>
            <a:chExt cx="894645" cy="985654"/>
          </a:xfrm>
        </p:grpSpPr>
        <p:sp>
          <p:nvSpPr>
            <p:cNvPr id="42" name="Arc 41"/>
            <p:cNvSpPr/>
            <p:nvPr/>
          </p:nvSpPr>
          <p:spPr>
            <a:xfrm rot="6489728">
              <a:off x="1532557" y="3111042"/>
              <a:ext cx="928776" cy="894645"/>
            </a:xfrm>
            <a:prstGeom prst="arc">
              <a:avLst/>
            </a:prstGeom>
            <a:noFill/>
            <a:ln w="38100" cap="flat" cmpd="sng" algn="ctr">
              <a:solidFill>
                <a:srgbClr val="00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mj-lt"/>
              </a:endParaRPr>
            </a:p>
          </p:txBody>
        </p:sp>
        <p:cxnSp>
          <p:nvCxnSpPr>
            <p:cNvPr id="43" name="Straight Connector 42"/>
            <p:cNvCxnSpPr/>
            <p:nvPr/>
          </p:nvCxnSpPr>
          <p:spPr>
            <a:xfrm rot="10800000" flipV="1">
              <a:off x="1827454" y="3938954"/>
              <a:ext cx="142022" cy="51936"/>
            </a:xfrm>
            <a:prstGeom prst="line">
              <a:avLst/>
            </a:prstGeom>
            <a:noFill/>
            <a:ln w="38100" cap="flat" cmpd="sng" algn="ctr">
              <a:solidFill>
                <a:srgbClr val="00FFFF"/>
              </a:solidFill>
              <a:prstDash val="solid"/>
            </a:ln>
            <a:effectLst>
              <a:outerShdw blurRad="40000" dist="23000" dir="5400000" rotWithShape="0">
                <a:srgbClr val="000000">
                  <a:alpha val="35000"/>
                </a:srgbClr>
              </a:outerShdw>
            </a:effectLst>
          </p:spPr>
        </p:cxnSp>
        <p:cxnSp>
          <p:nvCxnSpPr>
            <p:cNvPr id="44" name="Straight Connector 43"/>
            <p:cNvCxnSpPr/>
            <p:nvPr/>
          </p:nvCxnSpPr>
          <p:spPr>
            <a:xfrm>
              <a:off x="1827454" y="3982221"/>
              <a:ext cx="101829" cy="97410"/>
            </a:xfrm>
            <a:prstGeom prst="line">
              <a:avLst/>
            </a:prstGeom>
            <a:noFill/>
            <a:ln w="38100" cap="flat" cmpd="sng" algn="ctr">
              <a:solidFill>
                <a:srgbClr val="00FFFF"/>
              </a:solidFill>
              <a:prstDash val="solid"/>
            </a:ln>
            <a:effectLst>
              <a:outerShdw blurRad="40000" dist="23000" dir="5400000" rotWithShape="0">
                <a:srgbClr val="000000">
                  <a:alpha val="35000"/>
                </a:srgbClr>
              </a:outerShdw>
            </a:effectLst>
          </p:spPr>
        </p:cxnSp>
      </p:grpSp>
      <p:sp>
        <p:nvSpPr>
          <p:cNvPr id="45" name="TextBox 44"/>
          <p:cNvSpPr txBox="1"/>
          <p:nvPr/>
        </p:nvSpPr>
        <p:spPr>
          <a:xfrm flipH="1">
            <a:off x="4419599" y="2961864"/>
            <a:ext cx="4343399" cy="408623"/>
          </a:xfrm>
          <a:prstGeom prst="roundRect">
            <a:avLst/>
          </a:prstGeom>
          <a:solidFill>
            <a:schemeClr val="bg1">
              <a:alpha val="80000"/>
            </a:schemeClr>
          </a:solidFill>
          <a:ln>
            <a:solidFill>
              <a:schemeClr val="tx1"/>
            </a:solidFill>
          </a:ln>
        </p:spPr>
        <p:txBody>
          <a:bodyPr wrap="square" rtlCol="0">
            <a:spAutoFit/>
          </a:bodyPr>
          <a:lstStyle/>
          <a:p>
            <a:r>
              <a:rPr lang="en-US" b="1" dirty="0" smtClean="0">
                <a:solidFill>
                  <a:srgbClr val="0000FF"/>
                </a:solidFill>
                <a:latin typeface="Aharoni" panose="02010803020104030203" pitchFamily="2" charset="-79"/>
                <a:cs typeface="Aharoni" panose="02010803020104030203" pitchFamily="2" charset="-79"/>
              </a:rPr>
              <a:t>Rarer to Denser: </a:t>
            </a:r>
            <a:r>
              <a:rPr lang="en-US" b="1" dirty="0" smtClean="0">
                <a:solidFill>
                  <a:prstClr val="black"/>
                </a:solidFill>
                <a:latin typeface="Aharoni" panose="02010803020104030203" pitchFamily="2" charset="-79"/>
                <a:cs typeface="Aharoni" panose="02010803020104030203" pitchFamily="2" charset="-79"/>
              </a:rPr>
              <a:t>towards normal</a:t>
            </a:r>
            <a:endParaRPr lang="en-US" b="1" dirty="0">
              <a:solidFill>
                <a:prstClr val="black"/>
              </a:solidFill>
              <a:latin typeface="Aharoni" panose="02010803020104030203" pitchFamily="2" charset="-79"/>
              <a:cs typeface="Aharoni" panose="02010803020104030203" pitchFamily="2" charset="-79"/>
            </a:endParaRPr>
          </a:p>
        </p:txBody>
      </p:sp>
      <p:cxnSp>
        <p:nvCxnSpPr>
          <p:cNvPr id="46" name="Straight Connector 45"/>
          <p:cNvCxnSpPr/>
          <p:nvPr/>
        </p:nvCxnSpPr>
        <p:spPr>
          <a:xfrm>
            <a:off x="2856918" y="3667744"/>
            <a:ext cx="673764" cy="1233940"/>
          </a:xfrm>
          <a:prstGeom prst="line">
            <a:avLst/>
          </a:prstGeom>
          <a:noFill/>
          <a:ln w="38100" cap="flat" cmpd="sng" algn="ctr">
            <a:solidFill>
              <a:srgbClr val="FF99CC"/>
            </a:solidFill>
            <a:prstDash val="dash"/>
            <a:tailEnd type="stealth" w="lg" len="lg"/>
          </a:ln>
          <a:effectLst>
            <a:outerShdw blurRad="50800" dist="38100" dir="5400000" algn="t" rotWithShape="0">
              <a:prstClr val="black">
                <a:alpha val="40000"/>
              </a:prstClr>
            </a:outerShdw>
          </a:effectLst>
        </p:spPr>
      </p:cxnSp>
      <p:sp>
        <p:nvSpPr>
          <p:cNvPr id="47" name="TextBox 46"/>
          <p:cNvSpPr txBox="1"/>
          <p:nvPr/>
        </p:nvSpPr>
        <p:spPr>
          <a:xfrm flipH="1">
            <a:off x="4419600" y="3534727"/>
            <a:ext cx="4343399" cy="408623"/>
          </a:xfrm>
          <a:prstGeom prst="roundRect">
            <a:avLst/>
          </a:prstGeom>
          <a:solidFill>
            <a:schemeClr val="bg1">
              <a:alpha val="80000"/>
            </a:schemeClr>
          </a:solidFill>
          <a:ln>
            <a:solidFill>
              <a:schemeClr val="tx1"/>
            </a:solidFill>
          </a:ln>
        </p:spPr>
        <p:txBody>
          <a:bodyPr wrap="square" rtlCol="0">
            <a:spAutoFit/>
          </a:bodyPr>
          <a:lstStyle/>
          <a:p>
            <a:r>
              <a:rPr lang="en-US" b="1" dirty="0" smtClean="0">
                <a:solidFill>
                  <a:srgbClr val="0000FF"/>
                </a:solidFill>
                <a:latin typeface="Aharoni" panose="02010803020104030203" pitchFamily="2" charset="-79"/>
                <a:cs typeface="Aharoni" panose="02010803020104030203" pitchFamily="2" charset="-79"/>
              </a:rPr>
              <a:t>Denser to Rarer: </a:t>
            </a:r>
            <a:r>
              <a:rPr lang="en-US" b="1" dirty="0" smtClean="0">
                <a:solidFill>
                  <a:prstClr val="black"/>
                </a:solidFill>
                <a:latin typeface="Aharoni" panose="02010803020104030203" pitchFamily="2" charset="-79"/>
                <a:cs typeface="Aharoni" panose="02010803020104030203" pitchFamily="2" charset="-79"/>
              </a:rPr>
              <a:t>away from normal</a:t>
            </a:r>
            <a:endParaRPr lang="en-US" b="1" dirty="0">
              <a:solidFill>
                <a:prstClr val="black"/>
              </a:solidFill>
              <a:latin typeface="Aharoni" panose="02010803020104030203" pitchFamily="2" charset="-79"/>
              <a:cs typeface="Aharoni" panose="02010803020104030203" pitchFamily="2" charset="-79"/>
            </a:endParaRPr>
          </a:p>
        </p:txBody>
      </p:sp>
      <p:grpSp>
        <p:nvGrpSpPr>
          <p:cNvPr id="48" name="Group 73"/>
          <p:cNvGrpSpPr/>
          <p:nvPr/>
        </p:nvGrpSpPr>
        <p:grpSpPr>
          <a:xfrm rot="19344852" flipH="1">
            <a:off x="2595632" y="3603162"/>
            <a:ext cx="1237441" cy="1174105"/>
            <a:chOff x="1549622" y="3093977"/>
            <a:chExt cx="894645" cy="985654"/>
          </a:xfrm>
        </p:grpSpPr>
        <p:sp>
          <p:nvSpPr>
            <p:cNvPr id="49" name="Arc 48"/>
            <p:cNvSpPr/>
            <p:nvPr/>
          </p:nvSpPr>
          <p:spPr>
            <a:xfrm rot="6489728">
              <a:off x="1532557" y="3111042"/>
              <a:ext cx="928776" cy="894645"/>
            </a:xfrm>
            <a:prstGeom prst="arc">
              <a:avLst/>
            </a:prstGeom>
            <a:noFill/>
            <a:ln w="38100" cap="flat" cmpd="sng" algn="ctr">
              <a:solidFill>
                <a:srgbClr val="00FFFF"/>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Bookman Old Style" panose="02050604050505020204" pitchFamily="18" charset="0"/>
              </a:endParaRPr>
            </a:p>
          </p:txBody>
        </p:sp>
        <p:cxnSp>
          <p:nvCxnSpPr>
            <p:cNvPr id="50" name="Straight Connector 49"/>
            <p:cNvCxnSpPr/>
            <p:nvPr/>
          </p:nvCxnSpPr>
          <p:spPr>
            <a:xfrm rot="10800000" flipV="1">
              <a:off x="1827454" y="3938954"/>
              <a:ext cx="142022" cy="51936"/>
            </a:xfrm>
            <a:prstGeom prst="line">
              <a:avLst/>
            </a:prstGeom>
            <a:noFill/>
            <a:ln w="38100" cap="flat" cmpd="sng" algn="ctr">
              <a:solidFill>
                <a:srgbClr val="00FFFF"/>
              </a:solidFill>
              <a:prstDash val="solid"/>
            </a:ln>
            <a:effectLst>
              <a:outerShdw blurRad="40000" dist="23000" dir="5400000" rotWithShape="0">
                <a:srgbClr val="000000">
                  <a:alpha val="35000"/>
                </a:srgbClr>
              </a:outerShdw>
            </a:effectLst>
          </p:spPr>
        </p:cxnSp>
        <p:cxnSp>
          <p:nvCxnSpPr>
            <p:cNvPr id="51" name="Straight Connector 50"/>
            <p:cNvCxnSpPr/>
            <p:nvPr/>
          </p:nvCxnSpPr>
          <p:spPr>
            <a:xfrm>
              <a:off x="1827454" y="3982221"/>
              <a:ext cx="101829" cy="97410"/>
            </a:xfrm>
            <a:prstGeom prst="line">
              <a:avLst/>
            </a:prstGeom>
            <a:noFill/>
            <a:ln w="38100" cap="flat" cmpd="sng" algn="ctr">
              <a:solidFill>
                <a:srgbClr val="00FFFF"/>
              </a:solidFill>
              <a:prstDash val="solid"/>
            </a:ln>
            <a:effectLst>
              <a:outerShdw blurRad="40000" dist="23000" dir="5400000" rotWithShape="0">
                <a:srgbClr val="000000">
                  <a:alpha val="35000"/>
                </a:srgbClr>
              </a:outerShdw>
            </a:effectLst>
          </p:spPr>
        </p:cxnSp>
      </p:grpSp>
      <p:sp>
        <p:nvSpPr>
          <p:cNvPr id="52" name="TextBox 51"/>
          <p:cNvSpPr txBox="1"/>
          <p:nvPr/>
        </p:nvSpPr>
        <p:spPr>
          <a:xfrm>
            <a:off x="1304810" y="495852"/>
            <a:ext cx="1390088" cy="307777"/>
          </a:xfrm>
          <a:prstGeom prst="rect">
            <a:avLst/>
          </a:prstGeom>
          <a:noFill/>
        </p:spPr>
        <p:txBody>
          <a:bodyPr wrap="square" rtlCol="0">
            <a:spAutoFit/>
          </a:bodyPr>
          <a:lstStyle/>
          <a:p>
            <a:pPr algn="ctr">
              <a:defRPr/>
            </a:pPr>
            <a:r>
              <a:rPr lang="en-US" sz="1400" b="1" kern="0"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Incident ray</a:t>
            </a:r>
            <a:endParaRPr lang="en-US" sz="1400" b="1" kern="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53" name="TextBox 52"/>
          <p:cNvSpPr txBox="1"/>
          <p:nvPr/>
        </p:nvSpPr>
        <p:spPr>
          <a:xfrm>
            <a:off x="2018736" y="1021729"/>
            <a:ext cx="949449" cy="307777"/>
          </a:xfrm>
          <a:prstGeom prst="rect">
            <a:avLst/>
          </a:prstGeom>
          <a:noFill/>
        </p:spPr>
        <p:txBody>
          <a:bodyPr wrap="square" rtlCol="0">
            <a:spAutoFit/>
          </a:bodyPr>
          <a:lstStyle/>
          <a:p>
            <a:pPr>
              <a:defRPr/>
            </a:pPr>
            <a:r>
              <a:rPr lang="en-US" sz="1400" b="1" kern="0"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Normal</a:t>
            </a:r>
            <a:endParaRPr lang="en-US" sz="1400" b="1" kern="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54" name="TextBox 53"/>
          <p:cNvSpPr txBox="1"/>
          <p:nvPr/>
        </p:nvSpPr>
        <p:spPr>
          <a:xfrm>
            <a:off x="1059621" y="2933700"/>
            <a:ext cx="1390088" cy="307777"/>
          </a:xfrm>
          <a:prstGeom prst="rect">
            <a:avLst/>
          </a:prstGeom>
          <a:noFill/>
        </p:spPr>
        <p:txBody>
          <a:bodyPr wrap="square" rtlCol="0">
            <a:spAutoFit/>
          </a:bodyPr>
          <a:lstStyle/>
          <a:p>
            <a:pPr algn="ctr">
              <a:defRPr/>
            </a:pPr>
            <a:r>
              <a:rPr lang="en-US" sz="1400" b="1" kern="0"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Refracted ray</a:t>
            </a:r>
            <a:endParaRPr lang="en-US" sz="1400" b="1" kern="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55" name="Rounded Rectangle 54"/>
          <p:cNvSpPr/>
          <p:nvPr/>
        </p:nvSpPr>
        <p:spPr>
          <a:xfrm>
            <a:off x="4278754" y="971549"/>
            <a:ext cx="4484246" cy="1660327"/>
          </a:xfrm>
          <a:prstGeom prst="roundRect">
            <a:avLst>
              <a:gd name="adj" fmla="val 6250"/>
            </a:avLst>
          </a:prstGeom>
          <a:no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622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p:tgtEl>
                                          <p:spTgt spid="5"/>
                                        </p:tgtEl>
                                        <p:attrNameLst>
                                          <p:attrName>ppt_y</p:attrName>
                                        </p:attrNameLst>
                                      </p:cBhvr>
                                      <p:tavLst>
                                        <p:tav tm="0">
                                          <p:val>
                                            <p:strVal val="#ppt_y-#ppt_h*1.125000"/>
                                          </p:val>
                                        </p:tav>
                                        <p:tav tm="100000">
                                          <p:val>
                                            <p:strVal val="#ppt_y"/>
                                          </p:val>
                                        </p:tav>
                                      </p:tavLst>
                                    </p:anim>
                                    <p:animEffect transition="in" filter="wipe(down)">
                                      <p:cBhvr>
                                        <p:cTn id="8" dur="250"/>
                                        <p:tgtEl>
                                          <p:spTgt spid="5"/>
                                        </p:tgtEl>
                                      </p:cBhvr>
                                    </p:animEffect>
                                  </p:childTnLst>
                                </p:cTn>
                              </p:par>
                              <p:par>
                                <p:cTn id="9" presetID="16" presetClass="entr" presetSubtype="37"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25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250"/>
                                        <p:tgtEl>
                                          <p:spTgt spid="6"/>
                                        </p:tgtEl>
                                        <p:attrNameLst>
                                          <p:attrName>ppt_x</p:attrName>
                                        </p:attrNameLst>
                                      </p:cBhvr>
                                      <p:tavLst>
                                        <p:tav tm="0">
                                          <p:val>
                                            <p:strVal val="#ppt_x-#ppt_w*1.125000"/>
                                          </p:val>
                                        </p:tav>
                                        <p:tav tm="100000">
                                          <p:val>
                                            <p:strVal val="#ppt_x"/>
                                          </p:val>
                                        </p:tav>
                                      </p:tavLst>
                                    </p:anim>
                                    <p:animEffect transition="in" filter="wipe(right)">
                                      <p:cBhvr>
                                        <p:cTn id="17" dur="250"/>
                                        <p:tgtEl>
                                          <p:spTgt spid="6"/>
                                        </p:tgtEl>
                                      </p:cBhvr>
                                    </p:animEffect>
                                  </p:childTnLst>
                                </p:cTn>
                              </p:par>
                              <p:par>
                                <p:cTn id="18" presetID="16" presetClass="entr" presetSubtype="21" fill="hold" grpId="0" nodeType="withEffect">
                                  <p:stCondLst>
                                    <p:cond delay="250"/>
                                  </p:stCondLst>
                                  <p:childTnLst>
                                    <p:set>
                                      <p:cBhvr>
                                        <p:cTn id="19" dur="1" fill="hold">
                                          <p:stCondLst>
                                            <p:cond delay="0"/>
                                          </p:stCondLst>
                                        </p:cTn>
                                        <p:tgtEl>
                                          <p:spTgt spid="55"/>
                                        </p:tgtEl>
                                        <p:attrNameLst>
                                          <p:attrName>style.visibility</p:attrName>
                                        </p:attrNameLst>
                                      </p:cBhvr>
                                      <p:to>
                                        <p:strVal val="visible"/>
                                      </p:to>
                                    </p:set>
                                    <p:animEffect transition="in" filter="barn(inVertical)">
                                      <p:cBhvr>
                                        <p:cTn id="20" dur="250"/>
                                        <p:tgtEl>
                                          <p:spTgt spid="5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0-#ppt_w/2"/>
                                          </p:val>
                                        </p:tav>
                                        <p:tav tm="100000">
                                          <p:val>
                                            <p:strVal val="#ppt_x"/>
                                          </p:val>
                                        </p:tav>
                                      </p:tavLst>
                                    </p:anim>
                                    <p:anim calcmode="lin" valueType="num">
                                      <p:cBhvr additive="base">
                                        <p:cTn id="26"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par>
                                <p:cTn id="34" presetID="53"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53"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par>
                                <p:cTn id="44" presetID="53"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Effect transition="in" filter="fade">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55"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p:cTn id="53" dur="1000" fill="hold"/>
                                        <p:tgtEl>
                                          <p:spTgt spid="26"/>
                                        </p:tgtEl>
                                        <p:attrNameLst>
                                          <p:attrName>ppt_w</p:attrName>
                                        </p:attrNameLst>
                                      </p:cBhvr>
                                      <p:tavLst>
                                        <p:tav tm="0">
                                          <p:val>
                                            <p:strVal val="#ppt_w*0.70"/>
                                          </p:val>
                                        </p:tav>
                                        <p:tav tm="100000">
                                          <p:val>
                                            <p:strVal val="#ppt_w"/>
                                          </p:val>
                                        </p:tav>
                                      </p:tavLst>
                                    </p:anim>
                                    <p:anim calcmode="lin" valueType="num">
                                      <p:cBhvr>
                                        <p:cTn id="54" dur="1000" fill="hold"/>
                                        <p:tgtEl>
                                          <p:spTgt spid="26"/>
                                        </p:tgtEl>
                                        <p:attrNameLst>
                                          <p:attrName>ppt_h</p:attrName>
                                        </p:attrNameLst>
                                      </p:cBhvr>
                                      <p:tavLst>
                                        <p:tav tm="0">
                                          <p:val>
                                            <p:strVal val="#ppt_h"/>
                                          </p:val>
                                        </p:tav>
                                        <p:tav tm="100000">
                                          <p:val>
                                            <p:strVal val="#ppt_h"/>
                                          </p:val>
                                        </p:tav>
                                      </p:tavLst>
                                    </p:anim>
                                    <p:animEffect transition="in" filter="fade">
                                      <p:cBhvr>
                                        <p:cTn id="55" dur="10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55"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p:cTn id="60" dur="1000" fill="hold"/>
                                        <p:tgtEl>
                                          <p:spTgt spid="27"/>
                                        </p:tgtEl>
                                        <p:attrNameLst>
                                          <p:attrName>ppt_w</p:attrName>
                                        </p:attrNameLst>
                                      </p:cBhvr>
                                      <p:tavLst>
                                        <p:tav tm="0">
                                          <p:val>
                                            <p:strVal val="#ppt_w*0.70"/>
                                          </p:val>
                                        </p:tav>
                                        <p:tav tm="100000">
                                          <p:val>
                                            <p:strVal val="#ppt_w"/>
                                          </p:val>
                                        </p:tav>
                                      </p:tavLst>
                                    </p:anim>
                                    <p:anim calcmode="lin" valueType="num">
                                      <p:cBhvr>
                                        <p:cTn id="61" dur="1000" fill="hold"/>
                                        <p:tgtEl>
                                          <p:spTgt spid="27"/>
                                        </p:tgtEl>
                                        <p:attrNameLst>
                                          <p:attrName>ppt_h</p:attrName>
                                        </p:attrNameLst>
                                      </p:cBhvr>
                                      <p:tavLst>
                                        <p:tav tm="0">
                                          <p:val>
                                            <p:strVal val="#ppt_h"/>
                                          </p:val>
                                        </p:tav>
                                        <p:tav tm="100000">
                                          <p:val>
                                            <p:strVal val="#ppt_h"/>
                                          </p:val>
                                        </p:tav>
                                      </p:tavLst>
                                    </p:anim>
                                    <p:animEffect transition="in" filter="fade">
                                      <p:cBhvr>
                                        <p:cTn id="62" dur="10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55"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p:cTn id="67" dur="1000" fill="hold"/>
                                        <p:tgtEl>
                                          <p:spTgt spid="38"/>
                                        </p:tgtEl>
                                        <p:attrNameLst>
                                          <p:attrName>ppt_w</p:attrName>
                                        </p:attrNameLst>
                                      </p:cBhvr>
                                      <p:tavLst>
                                        <p:tav tm="0">
                                          <p:val>
                                            <p:strVal val="#ppt_w*0.70"/>
                                          </p:val>
                                        </p:tav>
                                        <p:tav tm="100000">
                                          <p:val>
                                            <p:strVal val="#ppt_w"/>
                                          </p:val>
                                        </p:tav>
                                      </p:tavLst>
                                    </p:anim>
                                    <p:anim calcmode="lin" valueType="num">
                                      <p:cBhvr>
                                        <p:cTn id="68" dur="1000" fill="hold"/>
                                        <p:tgtEl>
                                          <p:spTgt spid="38"/>
                                        </p:tgtEl>
                                        <p:attrNameLst>
                                          <p:attrName>ppt_h</p:attrName>
                                        </p:attrNameLst>
                                      </p:cBhvr>
                                      <p:tavLst>
                                        <p:tav tm="0">
                                          <p:val>
                                            <p:strVal val="#ppt_h"/>
                                          </p:val>
                                        </p:tav>
                                        <p:tav tm="100000">
                                          <p:val>
                                            <p:strVal val="#ppt_h"/>
                                          </p:val>
                                        </p:tav>
                                      </p:tavLst>
                                    </p:anim>
                                    <p:animEffect transition="in" filter="fade">
                                      <p:cBhvr>
                                        <p:cTn id="69" dur="10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55" presetClass="entr" presetSubtype="0" fill="hold" grpId="0" nodeType="clickEffect">
                                  <p:stCondLst>
                                    <p:cond delay="0"/>
                                  </p:stCondLst>
                                  <p:childTnLst>
                                    <p:set>
                                      <p:cBhvr>
                                        <p:cTn id="73" dur="1" fill="hold">
                                          <p:stCondLst>
                                            <p:cond delay="0"/>
                                          </p:stCondLst>
                                        </p:cTn>
                                        <p:tgtEl>
                                          <p:spTgt spid="39"/>
                                        </p:tgtEl>
                                        <p:attrNameLst>
                                          <p:attrName>style.visibility</p:attrName>
                                        </p:attrNameLst>
                                      </p:cBhvr>
                                      <p:to>
                                        <p:strVal val="visible"/>
                                      </p:to>
                                    </p:set>
                                    <p:anim calcmode="lin" valueType="num">
                                      <p:cBhvr>
                                        <p:cTn id="74" dur="1000" fill="hold"/>
                                        <p:tgtEl>
                                          <p:spTgt spid="39"/>
                                        </p:tgtEl>
                                        <p:attrNameLst>
                                          <p:attrName>ppt_w</p:attrName>
                                        </p:attrNameLst>
                                      </p:cBhvr>
                                      <p:tavLst>
                                        <p:tav tm="0">
                                          <p:val>
                                            <p:strVal val="#ppt_w*0.70"/>
                                          </p:val>
                                        </p:tav>
                                        <p:tav tm="100000">
                                          <p:val>
                                            <p:strVal val="#ppt_w"/>
                                          </p:val>
                                        </p:tav>
                                      </p:tavLst>
                                    </p:anim>
                                    <p:anim calcmode="lin" valueType="num">
                                      <p:cBhvr>
                                        <p:cTn id="75" dur="1000" fill="hold"/>
                                        <p:tgtEl>
                                          <p:spTgt spid="39"/>
                                        </p:tgtEl>
                                        <p:attrNameLst>
                                          <p:attrName>ppt_h</p:attrName>
                                        </p:attrNameLst>
                                      </p:cBhvr>
                                      <p:tavLst>
                                        <p:tav tm="0">
                                          <p:val>
                                            <p:strVal val="#ppt_h"/>
                                          </p:val>
                                        </p:tav>
                                        <p:tav tm="100000">
                                          <p:val>
                                            <p:strVal val="#ppt_h"/>
                                          </p:val>
                                        </p:tav>
                                      </p:tavLst>
                                    </p:anim>
                                    <p:animEffect transition="in" filter="fade">
                                      <p:cBhvr>
                                        <p:cTn id="76" dur="1000"/>
                                        <p:tgtEl>
                                          <p:spTgt spid="3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wipe(up)">
                                      <p:cBhvr>
                                        <p:cTn id="81" dur="1000"/>
                                        <p:tgtEl>
                                          <p:spTgt spid="1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childTnLst>
                          </p:cTn>
                        </p:par>
                      </p:childTnLst>
                    </p:cTn>
                  </p:par>
                  <p:par>
                    <p:cTn id="85" fill="hold">
                      <p:stCondLst>
                        <p:cond delay="indefinite"/>
                      </p:stCondLst>
                      <p:childTnLst>
                        <p:par>
                          <p:cTn id="86" fill="hold">
                            <p:stCondLst>
                              <p:cond delay="0"/>
                            </p:stCondLst>
                            <p:childTnLst>
                              <p:par>
                                <p:cTn id="87" presetID="53" presetClass="entr" presetSubtype="0" fill="hold" grpId="0" nodeType="clickEffect">
                                  <p:stCondLst>
                                    <p:cond delay="0"/>
                                  </p:stCondLst>
                                  <p:childTnLst>
                                    <p:set>
                                      <p:cBhvr>
                                        <p:cTn id="88" dur="1" fill="hold">
                                          <p:stCondLst>
                                            <p:cond delay="0"/>
                                          </p:stCondLst>
                                        </p:cTn>
                                        <p:tgtEl>
                                          <p:spTgt spid="15"/>
                                        </p:tgtEl>
                                        <p:attrNameLst>
                                          <p:attrName>style.visibility</p:attrName>
                                        </p:attrNameLst>
                                      </p:cBhvr>
                                      <p:to>
                                        <p:strVal val="visible"/>
                                      </p:to>
                                    </p:set>
                                    <p:anim calcmode="lin" valueType="num">
                                      <p:cBhvr>
                                        <p:cTn id="89" dur="500" fill="hold"/>
                                        <p:tgtEl>
                                          <p:spTgt spid="15"/>
                                        </p:tgtEl>
                                        <p:attrNameLst>
                                          <p:attrName>ppt_w</p:attrName>
                                        </p:attrNameLst>
                                      </p:cBhvr>
                                      <p:tavLst>
                                        <p:tav tm="0">
                                          <p:val>
                                            <p:fltVal val="0"/>
                                          </p:val>
                                        </p:tav>
                                        <p:tav tm="100000">
                                          <p:val>
                                            <p:strVal val="#ppt_w"/>
                                          </p:val>
                                        </p:tav>
                                      </p:tavLst>
                                    </p:anim>
                                    <p:anim calcmode="lin" valueType="num">
                                      <p:cBhvr>
                                        <p:cTn id="90" dur="500" fill="hold"/>
                                        <p:tgtEl>
                                          <p:spTgt spid="15"/>
                                        </p:tgtEl>
                                        <p:attrNameLst>
                                          <p:attrName>ppt_h</p:attrName>
                                        </p:attrNameLst>
                                      </p:cBhvr>
                                      <p:tavLst>
                                        <p:tav tm="0">
                                          <p:val>
                                            <p:fltVal val="0"/>
                                          </p:val>
                                        </p:tav>
                                        <p:tav tm="100000">
                                          <p:val>
                                            <p:strVal val="#ppt_h"/>
                                          </p:val>
                                        </p:tav>
                                      </p:tavLst>
                                    </p:anim>
                                    <p:animEffect transition="in" filter="fade">
                                      <p:cBhvr>
                                        <p:cTn id="91" dur="500"/>
                                        <p:tgtEl>
                                          <p:spTgt spid="15"/>
                                        </p:tgtEl>
                                      </p:cBhvr>
                                    </p:animEffect>
                                  </p:childTnLst>
                                </p:cTn>
                              </p:par>
                              <p:par>
                                <p:cTn id="92" presetID="53" presetClass="entr" presetSubtype="0" fill="hold" grpId="0" nodeType="withEffect">
                                  <p:stCondLst>
                                    <p:cond delay="0"/>
                                  </p:stCondLst>
                                  <p:childTnLst>
                                    <p:set>
                                      <p:cBhvr>
                                        <p:cTn id="93" dur="1" fill="hold">
                                          <p:stCondLst>
                                            <p:cond delay="0"/>
                                          </p:stCondLst>
                                        </p:cTn>
                                        <p:tgtEl>
                                          <p:spTgt spid="16"/>
                                        </p:tgtEl>
                                        <p:attrNameLst>
                                          <p:attrName>style.visibility</p:attrName>
                                        </p:attrNameLst>
                                      </p:cBhvr>
                                      <p:to>
                                        <p:strVal val="visible"/>
                                      </p:to>
                                    </p:set>
                                    <p:anim calcmode="lin" valueType="num">
                                      <p:cBhvr>
                                        <p:cTn id="94" dur="500" fill="hold"/>
                                        <p:tgtEl>
                                          <p:spTgt spid="16"/>
                                        </p:tgtEl>
                                        <p:attrNameLst>
                                          <p:attrName>ppt_w</p:attrName>
                                        </p:attrNameLst>
                                      </p:cBhvr>
                                      <p:tavLst>
                                        <p:tav tm="0">
                                          <p:val>
                                            <p:fltVal val="0"/>
                                          </p:val>
                                        </p:tav>
                                        <p:tav tm="100000">
                                          <p:val>
                                            <p:strVal val="#ppt_w"/>
                                          </p:val>
                                        </p:tav>
                                      </p:tavLst>
                                    </p:anim>
                                    <p:anim calcmode="lin" valueType="num">
                                      <p:cBhvr>
                                        <p:cTn id="95" dur="500" fill="hold"/>
                                        <p:tgtEl>
                                          <p:spTgt spid="16"/>
                                        </p:tgtEl>
                                        <p:attrNameLst>
                                          <p:attrName>ppt_h</p:attrName>
                                        </p:attrNameLst>
                                      </p:cBhvr>
                                      <p:tavLst>
                                        <p:tav tm="0">
                                          <p:val>
                                            <p:fltVal val="0"/>
                                          </p:val>
                                        </p:tav>
                                        <p:tav tm="100000">
                                          <p:val>
                                            <p:strVal val="#ppt_h"/>
                                          </p:val>
                                        </p:tav>
                                      </p:tavLst>
                                    </p:anim>
                                    <p:animEffect transition="in" filter="fade">
                                      <p:cBhvr>
                                        <p:cTn id="96" dur="500"/>
                                        <p:tgtEl>
                                          <p:spTgt spid="1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wipe(up)">
                                      <p:cBhvr>
                                        <p:cTn id="101" dur="1000"/>
                                        <p:tgtEl>
                                          <p:spTgt spid="1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wipe(up)">
                                      <p:cBhvr>
                                        <p:cTn id="109" dur="1000"/>
                                        <p:tgtEl>
                                          <p:spTgt spid="22"/>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1" fill="hold" nodeType="clickEffect">
                                  <p:stCondLst>
                                    <p:cond delay="0"/>
                                  </p:stCondLst>
                                  <p:childTnLst>
                                    <p:set>
                                      <p:cBhvr>
                                        <p:cTn id="113" dur="1" fill="hold">
                                          <p:stCondLst>
                                            <p:cond delay="0"/>
                                          </p:stCondLst>
                                        </p:cTn>
                                        <p:tgtEl>
                                          <p:spTgt spid="30"/>
                                        </p:tgtEl>
                                        <p:attrNameLst>
                                          <p:attrName>style.visibility</p:attrName>
                                        </p:attrNameLst>
                                      </p:cBhvr>
                                      <p:to>
                                        <p:strVal val="visible"/>
                                      </p:to>
                                    </p:set>
                                    <p:animEffect transition="in" filter="wipe(up)">
                                      <p:cBhvr>
                                        <p:cTn id="114" dur="1000"/>
                                        <p:tgtEl>
                                          <p:spTgt spid="3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4"/>
                                        </p:tgtEl>
                                        <p:attrNameLst>
                                          <p:attrName>style.visibility</p:attrName>
                                        </p:attrNameLst>
                                      </p:cBhvr>
                                      <p:to>
                                        <p:strVal val="visible"/>
                                      </p:to>
                                    </p:set>
                                    <p:animEffect transition="in" filter="fade">
                                      <p:cBhvr>
                                        <p:cTn id="117" dur="500"/>
                                        <p:tgtEl>
                                          <p:spTgt spid="54"/>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2" fill="hold" nodeType="clickEffect">
                                  <p:stCondLst>
                                    <p:cond delay="0"/>
                                  </p:stCondLst>
                                  <p:childTnLst>
                                    <p:set>
                                      <p:cBhvr>
                                        <p:cTn id="121" dur="1" fill="hold">
                                          <p:stCondLst>
                                            <p:cond delay="0"/>
                                          </p:stCondLst>
                                        </p:cTn>
                                        <p:tgtEl>
                                          <p:spTgt spid="41"/>
                                        </p:tgtEl>
                                        <p:attrNameLst>
                                          <p:attrName>style.visibility</p:attrName>
                                        </p:attrNameLst>
                                      </p:cBhvr>
                                      <p:to>
                                        <p:strVal val="visible"/>
                                      </p:to>
                                    </p:set>
                                    <p:animEffect transition="in" filter="wipe(right)">
                                      <p:cBhvr>
                                        <p:cTn id="122" dur="500"/>
                                        <p:tgtEl>
                                          <p:spTgt spid="41"/>
                                        </p:tgtEl>
                                      </p:cBhvr>
                                    </p:animEffect>
                                  </p:childTnLst>
                                </p:cTn>
                              </p:par>
                            </p:childTnLst>
                          </p:cTn>
                        </p:par>
                      </p:childTnLst>
                    </p:cTn>
                  </p:par>
                  <p:par>
                    <p:cTn id="123" fill="hold">
                      <p:stCondLst>
                        <p:cond delay="indefinite"/>
                      </p:stCondLst>
                      <p:childTnLst>
                        <p:par>
                          <p:cTn id="124" fill="hold">
                            <p:stCondLst>
                              <p:cond delay="0"/>
                            </p:stCondLst>
                            <p:childTnLst>
                              <p:par>
                                <p:cTn id="125" presetID="47" presetClass="entr" presetSubtype="0" fill="hold" grpId="0" nodeType="click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fade">
                                      <p:cBhvr>
                                        <p:cTn id="127" dur="1000"/>
                                        <p:tgtEl>
                                          <p:spTgt spid="45"/>
                                        </p:tgtEl>
                                      </p:cBhvr>
                                    </p:animEffect>
                                    <p:anim calcmode="lin" valueType="num">
                                      <p:cBhvr>
                                        <p:cTn id="128" dur="1000" fill="hold"/>
                                        <p:tgtEl>
                                          <p:spTgt spid="45"/>
                                        </p:tgtEl>
                                        <p:attrNameLst>
                                          <p:attrName>ppt_x</p:attrName>
                                        </p:attrNameLst>
                                      </p:cBhvr>
                                      <p:tavLst>
                                        <p:tav tm="0">
                                          <p:val>
                                            <p:strVal val="#ppt_x"/>
                                          </p:val>
                                        </p:tav>
                                        <p:tav tm="100000">
                                          <p:val>
                                            <p:strVal val="#ppt_x"/>
                                          </p:val>
                                        </p:tav>
                                      </p:tavLst>
                                    </p:anim>
                                    <p:anim calcmode="lin" valueType="num">
                                      <p:cBhvr>
                                        <p:cTn id="12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nodeType="clickEffect">
                                  <p:stCondLst>
                                    <p:cond delay="0"/>
                                  </p:stCondLst>
                                  <p:childTnLst>
                                    <p:set>
                                      <p:cBhvr>
                                        <p:cTn id="133" dur="1" fill="hold">
                                          <p:stCondLst>
                                            <p:cond delay="0"/>
                                          </p:stCondLst>
                                        </p:cTn>
                                        <p:tgtEl>
                                          <p:spTgt spid="41"/>
                                        </p:tgtEl>
                                        <p:attrNameLst>
                                          <p:attrName>style.visibility</p:attrName>
                                        </p:attrNameLst>
                                      </p:cBhvr>
                                      <p:to>
                                        <p:strVal val="hidden"/>
                                      </p:to>
                                    </p:set>
                                  </p:childTnLst>
                                </p:cTn>
                              </p:par>
                            </p:childTnLst>
                          </p:cTn>
                        </p:par>
                        <p:par>
                          <p:cTn id="134" fill="hold">
                            <p:stCondLst>
                              <p:cond delay="0"/>
                            </p:stCondLst>
                            <p:childTnLst>
                              <p:par>
                                <p:cTn id="135" presetID="53" presetClass="entr" presetSubtype="0" fill="hold" grpId="0" nodeType="afterEffect">
                                  <p:stCondLst>
                                    <p:cond delay="0"/>
                                  </p:stCondLst>
                                  <p:childTnLst>
                                    <p:set>
                                      <p:cBhvr>
                                        <p:cTn id="136" dur="1" fill="hold">
                                          <p:stCondLst>
                                            <p:cond delay="0"/>
                                          </p:stCondLst>
                                        </p:cTn>
                                        <p:tgtEl>
                                          <p:spTgt spid="23"/>
                                        </p:tgtEl>
                                        <p:attrNameLst>
                                          <p:attrName>style.visibility</p:attrName>
                                        </p:attrNameLst>
                                      </p:cBhvr>
                                      <p:to>
                                        <p:strVal val="visible"/>
                                      </p:to>
                                    </p:set>
                                    <p:anim calcmode="lin" valueType="num">
                                      <p:cBhvr>
                                        <p:cTn id="137" dur="500" fill="hold"/>
                                        <p:tgtEl>
                                          <p:spTgt spid="23"/>
                                        </p:tgtEl>
                                        <p:attrNameLst>
                                          <p:attrName>ppt_w</p:attrName>
                                        </p:attrNameLst>
                                      </p:cBhvr>
                                      <p:tavLst>
                                        <p:tav tm="0">
                                          <p:val>
                                            <p:fltVal val="0"/>
                                          </p:val>
                                        </p:tav>
                                        <p:tav tm="100000">
                                          <p:val>
                                            <p:strVal val="#ppt_w"/>
                                          </p:val>
                                        </p:tav>
                                      </p:tavLst>
                                    </p:anim>
                                    <p:anim calcmode="lin" valueType="num">
                                      <p:cBhvr>
                                        <p:cTn id="138" dur="500" fill="hold"/>
                                        <p:tgtEl>
                                          <p:spTgt spid="23"/>
                                        </p:tgtEl>
                                        <p:attrNameLst>
                                          <p:attrName>ppt_h</p:attrName>
                                        </p:attrNameLst>
                                      </p:cBhvr>
                                      <p:tavLst>
                                        <p:tav tm="0">
                                          <p:val>
                                            <p:fltVal val="0"/>
                                          </p:val>
                                        </p:tav>
                                        <p:tav tm="100000">
                                          <p:val>
                                            <p:strVal val="#ppt_h"/>
                                          </p:val>
                                        </p:tav>
                                      </p:tavLst>
                                    </p:anim>
                                    <p:animEffect transition="in" filter="fade">
                                      <p:cBhvr>
                                        <p:cTn id="139" dur="500"/>
                                        <p:tgtEl>
                                          <p:spTgt spid="23"/>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nodeType="clickEffect">
                                  <p:stCondLst>
                                    <p:cond delay="0"/>
                                  </p:stCondLst>
                                  <p:childTnLst>
                                    <p:set>
                                      <p:cBhvr>
                                        <p:cTn id="143" dur="1" fill="hold">
                                          <p:stCondLst>
                                            <p:cond delay="0"/>
                                          </p:stCondLst>
                                        </p:cTn>
                                        <p:tgtEl>
                                          <p:spTgt spid="18"/>
                                        </p:tgtEl>
                                        <p:attrNameLst>
                                          <p:attrName>style.visibility</p:attrName>
                                        </p:attrNameLst>
                                      </p:cBhvr>
                                      <p:to>
                                        <p:strVal val="visible"/>
                                      </p:to>
                                    </p:set>
                                    <p:animEffect transition="in" filter="wipe(up)">
                                      <p:cBhvr>
                                        <p:cTn id="144" dur="1000"/>
                                        <p:tgtEl>
                                          <p:spTgt spid="18"/>
                                        </p:tgtEl>
                                      </p:cBhvr>
                                    </p:animEffect>
                                  </p:childTnLst>
                                </p:cTn>
                              </p:par>
                            </p:childTnLst>
                          </p:cTn>
                        </p:par>
                      </p:childTnLst>
                    </p:cTn>
                  </p:par>
                  <p:par>
                    <p:cTn id="145" fill="hold">
                      <p:stCondLst>
                        <p:cond delay="indefinite"/>
                      </p:stCondLst>
                      <p:childTnLst>
                        <p:par>
                          <p:cTn id="146" fill="hold">
                            <p:stCondLst>
                              <p:cond delay="0"/>
                            </p:stCondLst>
                            <p:childTnLst>
                              <p:par>
                                <p:cTn id="147" presetID="55" presetClass="entr" presetSubtype="0" fill="hold" grpId="0" nodeType="clickEffect">
                                  <p:stCondLst>
                                    <p:cond delay="0"/>
                                  </p:stCondLst>
                                  <p:childTnLst>
                                    <p:set>
                                      <p:cBhvr>
                                        <p:cTn id="148" dur="1" fill="hold">
                                          <p:stCondLst>
                                            <p:cond delay="0"/>
                                          </p:stCondLst>
                                        </p:cTn>
                                        <p:tgtEl>
                                          <p:spTgt spid="25"/>
                                        </p:tgtEl>
                                        <p:attrNameLst>
                                          <p:attrName>style.visibility</p:attrName>
                                        </p:attrNameLst>
                                      </p:cBhvr>
                                      <p:to>
                                        <p:strVal val="visible"/>
                                      </p:to>
                                    </p:set>
                                    <p:anim calcmode="lin" valueType="num">
                                      <p:cBhvr>
                                        <p:cTn id="149" dur="1000" fill="hold"/>
                                        <p:tgtEl>
                                          <p:spTgt spid="25"/>
                                        </p:tgtEl>
                                        <p:attrNameLst>
                                          <p:attrName>ppt_w</p:attrName>
                                        </p:attrNameLst>
                                      </p:cBhvr>
                                      <p:tavLst>
                                        <p:tav tm="0">
                                          <p:val>
                                            <p:strVal val="#ppt_w*0.70"/>
                                          </p:val>
                                        </p:tav>
                                        <p:tav tm="100000">
                                          <p:val>
                                            <p:strVal val="#ppt_w"/>
                                          </p:val>
                                        </p:tav>
                                      </p:tavLst>
                                    </p:anim>
                                    <p:anim calcmode="lin" valueType="num">
                                      <p:cBhvr>
                                        <p:cTn id="150" dur="1000" fill="hold"/>
                                        <p:tgtEl>
                                          <p:spTgt spid="25"/>
                                        </p:tgtEl>
                                        <p:attrNameLst>
                                          <p:attrName>ppt_h</p:attrName>
                                        </p:attrNameLst>
                                      </p:cBhvr>
                                      <p:tavLst>
                                        <p:tav tm="0">
                                          <p:val>
                                            <p:strVal val="#ppt_h"/>
                                          </p:val>
                                        </p:tav>
                                        <p:tav tm="100000">
                                          <p:val>
                                            <p:strVal val="#ppt_h"/>
                                          </p:val>
                                        </p:tav>
                                      </p:tavLst>
                                    </p:anim>
                                    <p:animEffect transition="in" filter="fade">
                                      <p:cBhvr>
                                        <p:cTn id="151" dur="1000"/>
                                        <p:tgtEl>
                                          <p:spTgt spid="25"/>
                                        </p:tgtEl>
                                      </p:cBhvr>
                                    </p:animEffect>
                                  </p:childTnLst>
                                </p:cTn>
                              </p:par>
                              <p:par>
                                <p:cTn id="152" presetID="55" presetClass="entr" presetSubtype="0" fill="hold" grpId="0" nodeType="withEffect">
                                  <p:stCondLst>
                                    <p:cond delay="0"/>
                                  </p:stCondLst>
                                  <p:childTnLst>
                                    <p:set>
                                      <p:cBhvr>
                                        <p:cTn id="153" dur="1" fill="hold">
                                          <p:stCondLst>
                                            <p:cond delay="0"/>
                                          </p:stCondLst>
                                        </p:cTn>
                                        <p:tgtEl>
                                          <p:spTgt spid="37"/>
                                        </p:tgtEl>
                                        <p:attrNameLst>
                                          <p:attrName>style.visibility</p:attrName>
                                        </p:attrNameLst>
                                      </p:cBhvr>
                                      <p:to>
                                        <p:strVal val="visible"/>
                                      </p:to>
                                    </p:set>
                                    <p:anim calcmode="lin" valueType="num">
                                      <p:cBhvr>
                                        <p:cTn id="154" dur="1000" fill="hold"/>
                                        <p:tgtEl>
                                          <p:spTgt spid="37"/>
                                        </p:tgtEl>
                                        <p:attrNameLst>
                                          <p:attrName>ppt_w</p:attrName>
                                        </p:attrNameLst>
                                      </p:cBhvr>
                                      <p:tavLst>
                                        <p:tav tm="0">
                                          <p:val>
                                            <p:strVal val="#ppt_w*0.70"/>
                                          </p:val>
                                        </p:tav>
                                        <p:tav tm="100000">
                                          <p:val>
                                            <p:strVal val="#ppt_w"/>
                                          </p:val>
                                        </p:tav>
                                      </p:tavLst>
                                    </p:anim>
                                    <p:anim calcmode="lin" valueType="num">
                                      <p:cBhvr>
                                        <p:cTn id="155" dur="1000" fill="hold"/>
                                        <p:tgtEl>
                                          <p:spTgt spid="37"/>
                                        </p:tgtEl>
                                        <p:attrNameLst>
                                          <p:attrName>ppt_h</p:attrName>
                                        </p:attrNameLst>
                                      </p:cBhvr>
                                      <p:tavLst>
                                        <p:tav tm="0">
                                          <p:val>
                                            <p:strVal val="#ppt_h"/>
                                          </p:val>
                                        </p:tav>
                                        <p:tav tm="100000">
                                          <p:val>
                                            <p:strVal val="#ppt_h"/>
                                          </p:val>
                                        </p:tav>
                                      </p:tavLst>
                                    </p:anim>
                                    <p:animEffect transition="in" filter="fade">
                                      <p:cBhvr>
                                        <p:cTn id="156" dur="1000"/>
                                        <p:tgtEl>
                                          <p:spTgt spid="37"/>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1" fill="hold" nodeType="clickEffect">
                                  <p:stCondLst>
                                    <p:cond delay="0"/>
                                  </p:stCondLst>
                                  <p:childTnLst>
                                    <p:set>
                                      <p:cBhvr>
                                        <p:cTn id="160" dur="1" fill="hold">
                                          <p:stCondLst>
                                            <p:cond delay="0"/>
                                          </p:stCondLst>
                                        </p:cTn>
                                        <p:tgtEl>
                                          <p:spTgt spid="46"/>
                                        </p:tgtEl>
                                        <p:attrNameLst>
                                          <p:attrName>style.visibility</p:attrName>
                                        </p:attrNameLst>
                                      </p:cBhvr>
                                      <p:to>
                                        <p:strVal val="visible"/>
                                      </p:to>
                                    </p:set>
                                    <p:animEffect transition="in" filter="wipe(up)">
                                      <p:cBhvr>
                                        <p:cTn id="161" dur="1000"/>
                                        <p:tgtEl>
                                          <p:spTgt spid="46"/>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nodeType="clickEffect">
                                  <p:stCondLst>
                                    <p:cond delay="0"/>
                                  </p:stCondLst>
                                  <p:childTnLst>
                                    <p:set>
                                      <p:cBhvr>
                                        <p:cTn id="165" dur="1" fill="hold">
                                          <p:stCondLst>
                                            <p:cond delay="0"/>
                                          </p:stCondLst>
                                        </p:cTn>
                                        <p:tgtEl>
                                          <p:spTgt spid="19"/>
                                        </p:tgtEl>
                                        <p:attrNameLst>
                                          <p:attrName>style.visibility</p:attrName>
                                        </p:attrNameLst>
                                      </p:cBhvr>
                                      <p:to>
                                        <p:strVal val="visible"/>
                                      </p:to>
                                    </p:set>
                                    <p:animEffect transition="in" filter="wipe(up)">
                                      <p:cBhvr>
                                        <p:cTn id="166" dur="1000"/>
                                        <p:tgtEl>
                                          <p:spTgt spid="19"/>
                                        </p:tgtEl>
                                      </p:cBhvr>
                                    </p:animEffect>
                                  </p:childTnLst>
                                </p:cTn>
                              </p:par>
                              <p:par>
                                <p:cTn id="167" presetID="1" presetClass="exit" presetSubtype="0" fill="hold" nodeType="withEffect">
                                  <p:stCondLst>
                                    <p:cond delay="0"/>
                                  </p:stCondLst>
                                  <p:childTnLst>
                                    <p:set>
                                      <p:cBhvr>
                                        <p:cTn id="168" dur="1" fill="hold">
                                          <p:stCondLst>
                                            <p:cond delay="0"/>
                                          </p:stCondLst>
                                        </p:cTn>
                                        <p:tgtEl>
                                          <p:spTgt spid="46"/>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55" presetClass="entr" presetSubtype="0" fill="hold" grpId="0" nodeType="clickEffect">
                                  <p:stCondLst>
                                    <p:cond delay="0"/>
                                  </p:stCondLst>
                                  <p:childTnLst>
                                    <p:set>
                                      <p:cBhvr>
                                        <p:cTn id="172" dur="1" fill="hold">
                                          <p:stCondLst>
                                            <p:cond delay="0"/>
                                          </p:stCondLst>
                                        </p:cTn>
                                        <p:tgtEl>
                                          <p:spTgt spid="40"/>
                                        </p:tgtEl>
                                        <p:attrNameLst>
                                          <p:attrName>style.visibility</p:attrName>
                                        </p:attrNameLst>
                                      </p:cBhvr>
                                      <p:to>
                                        <p:strVal val="visible"/>
                                      </p:to>
                                    </p:set>
                                    <p:anim calcmode="lin" valueType="num">
                                      <p:cBhvr>
                                        <p:cTn id="173" dur="1000" fill="hold"/>
                                        <p:tgtEl>
                                          <p:spTgt spid="40"/>
                                        </p:tgtEl>
                                        <p:attrNameLst>
                                          <p:attrName>ppt_w</p:attrName>
                                        </p:attrNameLst>
                                      </p:cBhvr>
                                      <p:tavLst>
                                        <p:tav tm="0">
                                          <p:val>
                                            <p:strVal val="#ppt_w*0.70"/>
                                          </p:val>
                                        </p:tav>
                                        <p:tav tm="100000">
                                          <p:val>
                                            <p:strVal val="#ppt_w"/>
                                          </p:val>
                                        </p:tav>
                                      </p:tavLst>
                                    </p:anim>
                                    <p:anim calcmode="lin" valueType="num">
                                      <p:cBhvr>
                                        <p:cTn id="174" dur="1000" fill="hold"/>
                                        <p:tgtEl>
                                          <p:spTgt spid="40"/>
                                        </p:tgtEl>
                                        <p:attrNameLst>
                                          <p:attrName>ppt_h</p:attrName>
                                        </p:attrNameLst>
                                      </p:cBhvr>
                                      <p:tavLst>
                                        <p:tav tm="0">
                                          <p:val>
                                            <p:strVal val="#ppt_h"/>
                                          </p:val>
                                        </p:tav>
                                        <p:tav tm="100000">
                                          <p:val>
                                            <p:strVal val="#ppt_h"/>
                                          </p:val>
                                        </p:tav>
                                      </p:tavLst>
                                    </p:anim>
                                    <p:animEffect transition="in" filter="fade">
                                      <p:cBhvr>
                                        <p:cTn id="175" dur="1000"/>
                                        <p:tgtEl>
                                          <p:spTgt spid="40"/>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nodeType="clickEffect">
                                  <p:stCondLst>
                                    <p:cond delay="0"/>
                                  </p:stCondLst>
                                  <p:childTnLst>
                                    <p:set>
                                      <p:cBhvr>
                                        <p:cTn id="179" dur="1" fill="hold">
                                          <p:stCondLst>
                                            <p:cond delay="0"/>
                                          </p:stCondLst>
                                        </p:cTn>
                                        <p:tgtEl>
                                          <p:spTgt spid="48"/>
                                        </p:tgtEl>
                                        <p:attrNameLst>
                                          <p:attrName>style.visibility</p:attrName>
                                        </p:attrNameLst>
                                      </p:cBhvr>
                                      <p:to>
                                        <p:strVal val="visible"/>
                                      </p:to>
                                    </p:set>
                                    <p:animEffect transition="in" filter="wipe(left)">
                                      <p:cBhvr>
                                        <p:cTn id="180" dur="500"/>
                                        <p:tgtEl>
                                          <p:spTgt spid="48"/>
                                        </p:tgtEl>
                                      </p:cBhvr>
                                    </p:animEffect>
                                  </p:childTnLst>
                                </p:cTn>
                              </p:par>
                            </p:childTnLst>
                          </p:cTn>
                        </p:par>
                      </p:childTnLst>
                    </p:cTn>
                  </p:par>
                  <p:par>
                    <p:cTn id="181" fill="hold">
                      <p:stCondLst>
                        <p:cond delay="indefinite"/>
                      </p:stCondLst>
                      <p:childTnLst>
                        <p:par>
                          <p:cTn id="182" fill="hold">
                            <p:stCondLst>
                              <p:cond delay="0"/>
                            </p:stCondLst>
                            <p:childTnLst>
                              <p:par>
                                <p:cTn id="183" presetID="47" presetClass="entr" presetSubtype="0" fill="hold" grpId="0" nodeType="clickEffect">
                                  <p:stCondLst>
                                    <p:cond delay="0"/>
                                  </p:stCondLst>
                                  <p:childTnLst>
                                    <p:set>
                                      <p:cBhvr>
                                        <p:cTn id="184" dur="1" fill="hold">
                                          <p:stCondLst>
                                            <p:cond delay="0"/>
                                          </p:stCondLst>
                                        </p:cTn>
                                        <p:tgtEl>
                                          <p:spTgt spid="47"/>
                                        </p:tgtEl>
                                        <p:attrNameLst>
                                          <p:attrName>style.visibility</p:attrName>
                                        </p:attrNameLst>
                                      </p:cBhvr>
                                      <p:to>
                                        <p:strVal val="visible"/>
                                      </p:to>
                                    </p:set>
                                    <p:animEffect transition="in" filter="fade">
                                      <p:cBhvr>
                                        <p:cTn id="185" dur="1000"/>
                                        <p:tgtEl>
                                          <p:spTgt spid="47"/>
                                        </p:tgtEl>
                                      </p:cBhvr>
                                    </p:animEffect>
                                    <p:anim calcmode="lin" valueType="num">
                                      <p:cBhvr>
                                        <p:cTn id="186" dur="1000" fill="hold"/>
                                        <p:tgtEl>
                                          <p:spTgt spid="47"/>
                                        </p:tgtEl>
                                        <p:attrNameLst>
                                          <p:attrName>ppt_x</p:attrName>
                                        </p:attrNameLst>
                                      </p:cBhvr>
                                      <p:tavLst>
                                        <p:tav tm="0">
                                          <p:val>
                                            <p:strVal val="#ppt_x"/>
                                          </p:val>
                                        </p:tav>
                                        <p:tav tm="100000">
                                          <p:val>
                                            <p:strVal val="#ppt_x"/>
                                          </p:val>
                                        </p:tav>
                                      </p:tavLst>
                                    </p:anim>
                                    <p:anim calcmode="lin" valueType="num">
                                      <p:cBhvr>
                                        <p:cTn id="18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1" presetClass="exit" presetSubtype="0" fill="hold" nodeType="clickEffect">
                                  <p:stCondLst>
                                    <p:cond delay="0"/>
                                  </p:stCondLst>
                                  <p:childTnLst>
                                    <p:set>
                                      <p:cBhvr>
                                        <p:cTn id="191" dur="1" fill="hold">
                                          <p:stCondLst>
                                            <p:cond delay="0"/>
                                          </p:stCondLst>
                                        </p:cTn>
                                        <p:tgtEl>
                                          <p:spTgt spid="48"/>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53" presetClass="entr" presetSubtype="0" fill="hold" grpId="0" nodeType="clickEffect">
                                  <p:stCondLst>
                                    <p:cond delay="0"/>
                                  </p:stCondLst>
                                  <p:childTnLst>
                                    <p:set>
                                      <p:cBhvr>
                                        <p:cTn id="195" dur="1" fill="hold">
                                          <p:stCondLst>
                                            <p:cond delay="0"/>
                                          </p:stCondLst>
                                        </p:cTn>
                                        <p:tgtEl>
                                          <p:spTgt spid="24"/>
                                        </p:tgtEl>
                                        <p:attrNameLst>
                                          <p:attrName>style.visibility</p:attrName>
                                        </p:attrNameLst>
                                      </p:cBhvr>
                                      <p:to>
                                        <p:strVal val="visible"/>
                                      </p:to>
                                    </p:set>
                                    <p:anim calcmode="lin" valueType="num">
                                      <p:cBhvr>
                                        <p:cTn id="196" dur="500" fill="hold"/>
                                        <p:tgtEl>
                                          <p:spTgt spid="24"/>
                                        </p:tgtEl>
                                        <p:attrNameLst>
                                          <p:attrName>ppt_w</p:attrName>
                                        </p:attrNameLst>
                                      </p:cBhvr>
                                      <p:tavLst>
                                        <p:tav tm="0">
                                          <p:val>
                                            <p:fltVal val="0"/>
                                          </p:val>
                                        </p:tav>
                                        <p:tav tm="100000">
                                          <p:val>
                                            <p:strVal val="#ppt_w"/>
                                          </p:val>
                                        </p:tav>
                                      </p:tavLst>
                                    </p:anim>
                                    <p:anim calcmode="lin" valueType="num">
                                      <p:cBhvr>
                                        <p:cTn id="197" dur="500" fill="hold"/>
                                        <p:tgtEl>
                                          <p:spTgt spid="24"/>
                                        </p:tgtEl>
                                        <p:attrNameLst>
                                          <p:attrName>ppt_h</p:attrName>
                                        </p:attrNameLst>
                                      </p:cBhvr>
                                      <p:tavLst>
                                        <p:tav tm="0">
                                          <p:val>
                                            <p:fltVal val="0"/>
                                          </p:val>
                                        </p:tav>
                                        <p:tav tm="100000">
                                          <p:val>
                                            <p:strVal val="#ppt_h"/>
                                          </p:val>
                                        </p:tav>
                                      </p:tavLst>
                                    </p:anim>
                                    <p:animEffect transition="in" filter="fade">
                                      <p:cBhvr>
                                        <p:cTn id="198" dur="500"/>
                                        <p:tgtEl>
                                          <p:spTgt spid="24"/>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8" fill="hold" grpId="0" nodeType="clickEffect">
                                  <p:stCondLst>
                                    <p:cond delay="0"/>
                                  </p:stCondLst>
                                  <p:childTnLst>
                                    <p:set>
                                      <p:cBhvr>
                                        <p:cTn id="202" dur="1" fill="hold">
                                          <p:stCondLst>
                                            <p:cond delay="0"/>
                                          </p:stCondLst>
                                        </p:cTn>
                                        <p:tgtEl>
                                          <p:spTgt spid="28"/>
                                        </p:tgtEl>
                                        <p:attrNameLst>
                                          <p:attrName>style.visibility</p:attrName>
                                        </p:attrNameLst>
                                      </p:cBhvr>
                                      <p:to>
                                        <p:strVal val="visible"/>
                                      </p:to>
                                    </p:set>
                                    <p:animEffect transition="in" filter="wipe(left)">
                                      <p:cBhvr>
                                        <p:cTn id="203" dur="500"/>
                                        <p:tgtEl>
                                          <p:spTgt spid="28"/>
                                        </p:tgtEl>
                                      </p:cBhvr>
                                    </p:animEffect>
                                  </p:childTnLst>
                                </p:cTn>
                              </p:par>
                            </p:childTnLst>
                          </p:cTn>
                        </p:par>
                      </p:childTnLst>
                    </p:cTn>
                  </p:par>
                  <p:par>
                    <p:cTn id="204" fill="hold">
                      <p:stCondLst>
                        <p:cond delay="indefinite"/>
                      </p:stCondLst>
                      <p:childTnLst>
                        <p:par>
                          <p:cTn id="205" fill="hold">
                            <p:stCondLst>
                              <p:cond delay="0"/>
                            </p:stCondLst>
                            <p:childTnLst>
                              <p:par>
                                <p:cTn id="206" presetID="53" presetClass="entr" presetSubtype="0" fill="hold" grpId="0" nodeType="clickEffect">
                                  <p:stCondLst>
                                    <p:cond delay="0"/>
                                  </p:stCondLst>
                                  <p:childTnLst>
                                    <p:set>
                                      <p:cBhvr>
                                        <p:cTn id="207" dur="1" fill="hold">
                                          <p:stCondLst>
                                            <p:cond delay="0"/>
                                          </p:stCondLst>
                                        </p:cTn>
                                        <p:tgtEl>
                                          <p:spTgt spid="34"/>
                                        </p:tgtEl>
                                        <p:attrNameLst>
                                          <p:attrName>style.visibility</p:attrName>
                                        </p:attrNameLst>
                                      </p:cBhvr>
                                      <p:to>
                                        <p:strVal val="visible"/>
                                      </p:to>
                                    </p:set>
                                    <p:anim calcmode="lin" valueType="num">
                                      <p:cBhvr>
                                        <p:cTn id="208" dur="500" fill="hold"/>
                                        <p:tgtEl>
                                          <p:spTgt spid="34"/>
                                        </p:tgtEl>
                                        <p:attrNameLst>
                                          <p:attrName>ppt_w</p:attrName>
                                        </p:attrNameLst>
                                      </p:cBhvr>
                                      <p:tavLst>
                                        <p:tav tm="0">
                                          <p:val>
                                            <p:fltVal val="0"/>
                                          </p:val>
                                        </p:tav>
                                        <p:tav tm="100000">
                                          <p:val>
                                            <p:strVal val="#ppt_w"/>
                                          </p:val>
                                        </p:tav>
                                      </p:tavLst>
                                    </p:anim>
                                    <p:anim calcmode="lin" valueType="num">
                                      <p:cBhvr>
                                        <p:cTn id="209" dur="500" fill="hold"/>
                                        <p:tgtEl>
                                          <p:spTgt spid="34"/>
                                        </p:tgtEl>
                                        <p:attrNameLst>
                                          <p:attrName>ppt_h</p:attrName>
                                        </p:attrNameLst>
                                      </p:cBhvr>
                                      <p:tavLst>
                                        <p:tav tm="0">
                                          <p:val>
                                            <p:fltVal val="0"/>
                                          </p:val>
                                        </p:tav>
                                        <p:tav tm="100000">
                                          <p:val>
                                            <p:strVal val="#ppt_h"/>
                                          </p:val>
                                        </p:tav>
                                      </p:tavLst>
                                    </p:anim>
                                    <p:animEffect transition="in" filter="fade">
                                      <p:cBhvr>
                                        <p:cTn id="210" dur="500"/>
                                        <p:tgtEl>
                                          <p:spTgt spid="34"/>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33"/>
                                        </p:tgtEl>
                                        <p:attrNameLst>
                                          <p:attrName>style.visibility</p:attrName>
                                        </p:attrNameLst>
                                      </p:cBhvr>
                                      <p:to>
                                        <p:strVal val="visible"/>
                                      </p:to>
                                    </p:set>
                                    <p:animEffect transition="in" filter="wipe(left)">
                                      <p:cBhvr>
                                        <p:cTn id="215" dur="500"/>
                                        <p:tgtEl>
                                          <p:spTgt spid="33"/>
                                        </p:tgtEl>
                                      </p:cBhvr>
                                    </p:animEffect>
                                  </p:childTnLst>
                                </p:cTn>
                              </p:par>
                            </p:childTnLst>
                          </p:cTn>
                        </p:par>
                      </p:childTnLst>
                    </p:cTn>
                  </p:par>
                  <p:par>
                    <p:cTn id="216" fill="hold">
                      <p:stCondLst>
                        <p:cond delay="indefinite"/>
                      </p:stCondLst>
                      <p:childTnLst>
                        <p:par>
                          <p:cTn id="217" fill="hold">
                            <p:stCondLst>
                              <p:cond delay="0"/>
                            </p:stCondLst>
                            <p:childTnLst>
                              <p:par>
                                <p:cTn id="218" presetID="53" presetClass="entr" presetSubtype="0" fill="hold" grpId="0" nodeType="clickEffect">
                                  <p:stCondLst>
                                    <p:cond delay="0"/>
                                  </p:stCondLst>
                                  <p:childTnLst>
                                    <p:set>
                                      <p:cBhvr>
                                        <p:cTn id="219" dur="1" fill="hold">
                                          <p:stCondLst>
                                            <p:cond delay="0"/>
                                          </p:stCondLst>
                                        </p:cTn>
                                        <p:tgtEl>
                                          <p:spTgt spid="35"/>
                                        </p:tgtEl>
                                        <p:attrNameLst>
                                          <p:attrName>style.visibility</p:attrName>
                                        </p:attrNameLst>
                                      </p:cBhvr>
                                      <p:to>
                                        <p:strVal val="visible"/>
                                      </p:to>
                                    </p:set>
                                    <p:anim calcmode="lin" valueType="num">
                                      <p:cBhvr>
                                        <p:cTn id="220" dur="500" fill="hold"/>
                                        <p:tgtEl>
                                          <p:spTgt spid="35"/>
                                        </p:tgtEl>
                                        <p:attrNameLst>
                                          <p:attrName>ppt_w</p:attrName>
                                        </p:attrNameLst>
                                      </p:cBhvr>
                                      <p:tavLst>
                                        <p:tav tm="0">
                                          <p:val>
                                            <p:fltVal val="0"/>
                                          </p:val>
                                        </p:tav>
                                        <p:tav tm="100000">
                                          <p:val>
                                            <p:strVal val="#ppt_w"/>
                                          </p:val>
                                        </p:tav>
                                      </p:tavLst>
                                    </p:anim>
                                    <p:anim calcmode="lin" valueType="num">
                                      <p:cBhvr>
                                        <p:cTn id="221" dur="500" fill="hold"/>
                                        <p:tgtEl>
                                          <p:spTgt spid="35"/>
                                        </p:tgtEl>
                                        <p:attrNameLst>
                                          <p:attrName>ppt_h</p:attrName>
                                        </p:attrNameLst>
                                      </p:cBhvr>
                                      <p:tavLst>
                                        <p:tav tm="0">
                                          <p:val>
                                            <p:fltVal val="0"/>
                                          </p:val>
                                        </p:tav>
                                        <p:tav tm="100000">
                                          <p:val>
                                            <p:strVal val="#ppt_h"/>
                                          </p:val>
                                        </p:tav>
                                      </p:tavLst>
                                    </p:anim>
                                    <p:animEffect transition="in" filter="fade">
                                      <p:cBhvr>
                                        <p:cTn id="222" dur="500"/>
                                        <p:tgtEl>
                                          <p:spTgt spid="35"/>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grpId="0" nodeType="clickEffect">
                                  <p:stCondLst>
                                    <p:cond delay="0"/>
                                  </p:stCondLst>
                                  <p:childTnLst>
                                    <p:set>
                                      <p:cBhvr>
                                        <p:cTn id="226" dur="1" fill="hold">
                                          <p:stCondLst>
                                            <p:cond delay="0"/>
                                          </p:stCondLst>
                                        </p:cTn>
                                        <p:tgtEl>
                                          <p:spTgt spid="29"/>
                                        </p:tgtEl>
                                        <p:attrNameLst>
                                          <p:attrName>style.visibility</p:attrName>
                                        </p:attrNameLst>
                                      </p:cBhvr>
                                      <p:to>
                                        <p:strVal val="visible"/>
                                      </p:to>
                                    </p:set>
                                    <p:animEffect transition="in" filter="wipe(left)">
                                      <p:cBhvr>
                                        <p:cTn id="227" dur="500"/>
                                        <p:tgtEl>
                                          <p:spTgt spid="29"/>
                                        </p:tgtEl>
                                      </p:cBhvr>
                                    </p:animEffect>
                                  </p:childTnLst>
                                </p:cTn>
                              </p:par>
                            </p:childTnLst>
                          </p:cTn>
                        </p:par>
                      </p:childTnLst>
                    </p:cTn>
                  </p:par>
                  <p:par>
                    <p:cTn id="228" fill="hold">
                      <p:stCondLst>
                        <p:cond delay="indefinite"/>
                      </p:stCondLst>
                      <p:childTnLst>
                        <p:par>
                          <p:cTn id="229" fill="hold">
                            <p:stCondLst>
                              <p:cond delay="0"/>
                            </p:stCondLst>
                            <p:childTnLst>
                              <p:par>
                                <p:cTn id="230" presetID="53" presetClass="entr" presetSubtype="0" fill="hold" grpId="0" nodeType="clickEffect">
                                  <p:stCondLst>
                                    <p:cond delay="0"/>
                                  </p:stCondLst>
                                  <p:childTnLst>
                                    <p:set>
                                      <p:cBhvr>
                                        <p:cTn id="231" dur="1" fill="hold">
                                          <p:stCondLst>
                                            <p:cond delay="0"/>
                                          </p:stCondLst>
                                        </p:cTn>
                                        <p:tgtEl>
                                          <p:spTgt spid="36"/>
                                        </p:tgtEl>
                                        <p:attrNameLst>
                                          <p:attrName>style.visibility</p:attrName>
                                        </p:attrNameLst>
                                      </p:cBhvr>
                                      <p:to>
                                        <p:strVal val="visible"/>
                                      </p:to>
                                    </p:set>
                                    <p:anim calcmode="lin" valueType="num">
                                      <p:cBhvr>
                                        <p:cTn id="232" dur="500" fill="hold"/>
                                        <p:tgtEl>
                                          <p:spTgt spid="36"/>
                                        </p:tgtEl>
                                        <p:attrNameLst>
                                          <p:attrName>ppt_w</p:attrName>
                                        </p:attrNameLst>
                                      </p:cBhvr>
                                      <p:tavLst>
                                        <p:tav tm="0">
                                          <p:val>
                                            <p:fltVal val="0"/>
                                          </p:val>
                                        </p:tav>
                                        <p:tav tm="100000">
                                          <p:val>
                                            <p:strVal val="#ppt_w"/>
                                          </p:val>
                                        </p:tav>
                                      </p:tavLst>
                                    </p:anim>
                                    <p:anim calcmode="lin" valueType="num">
                                      <p:cBhvr>
                                        <p:cTn id="233" dur="500" fill="hold"/>
                                        <p:tgtEl>
                                          <p:spTgt spid="36"/>
                                        </p:tgtEl>
                                        <p:attrNameLst>
                                          <p:attrName>ppt_h</p:attrName>
                                        </p:attrNameLst>
                                      </p:cBhvr>
                                      <p:tavLst>
                                        <p:tav tm="0">
                                          <p:val>
                                            <p:fltVal val="0"/>
                                          </p:val>
                                        </p:tav>
                                        <p:tav tm="100000">
                                          <p:val>
                                            <p:strVal val="#ppt_h"/>
                                          </p:val>
                                        </p:tav>
                                      </p:tavLst>
                                    </p:anim>
                                    <p:animEffect transition="in" filter="fade">
                                      <p:cBhvr>
                                        <p:cTn id="23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8" grpId="0"/>
      <p:bldP spid="9" grpId="0"/>
      <p:bldP spid="10" grpId="0"/>
      <p:bldP spid="11" grpId="0"/>
      <p:bldP spid="15" grpId="0"/>
      <p:bldP spid="16" grpId="0"/>
      <p:bldP spid="23" grpId="0"/>
      <p:bldP spid="24" grpId="0"/>
      <p:bldP spid="25" grpId="0"/>
      <p:bldP spid="26" grpId="0"/>
      <p:bldP spid="27" grpId="0"/>
      <p:bldP spid="28" grpId="0" animBg="1"/>
      <p:bldP spid="29" grpId="0" animBg="1"/>
      <p:bldP spid="33" grpId="0" animBg="1"/>
      <p:bldP spid="34" grpId="0"/>
      <p:bldP spid="35" grpId="0"/>
      <p:bldP spid="36" grpId="0"/>
      <p:bldP spid="37" grpId="0"/>
      <p:bldP spid="38" grpId="0"/>
      <p:bldP spid="39" grpId="0"/>
      <p:bldP spid="40" grpId="0"/>
      <p:bldP spid="45" grpId="0" animBg="1"/>
      <p:bldP spid="47" grpId="0" animBg="1"/>
      <p:bldP spid="52" grpId="0"/>
      <p:bldP spid="53" grpId="0"/>
      <p:bldP spid="54" grpId="0"/>
      <p:bldP spid="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d drive\MJ WORK\Pooja mam (physics)\State board\10th State\REFRACTION OF LIGHT\raw\simple-blue-opera-background-light-49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a:spLocks noChangeArrowheads="1"/>
          </p:cNvSpPr>
          <p:nvPr/>
        </p:nvSpPr>
        <p:spPr bwMode="auto">
          <a:xfrm>
            <a:off x="310052" y="645408"/>
            <a:ext cx="500545" cy="630942"/>
          </a:xfrm>
          <a:prstGeom prst="rect">
            <a:avLst/>
          </a:prstGeom>
          <a:noFill/>
          <a:ln w="9525">
            <a:noFill/>
            <a:miter lim="800000"/>
            <a:headEnd/>
            <a:tailEnd/>
          </a:ln>
        </p:spPr>
        <p:txBody>
          <a:bodyPr wrap="square">
            <a:spAutoFit/>
          </a:bodyPr>
          <a:lstStyle/>
          <a:p>
            <a:r>
              <a:rPr lang="en-US" sz="3500" b="1" dirty="0" smtClean="0">
                <a:solidFill>
                  <a:prstClr val="black"/>
                </a:solidFill>
                <a:latin typeface="Arial" panose="020B0604020202020204" pitchFamily="34" charset="0"/>
                <a:cs typeface="Arial" panose="020B0604020202020204" pitchFamily="34" charset="0"/>
              </a:rPr>
              <a:t>n</a:t>
            </a:r>
            <a:endParaRPr lang="en-US" sz="3500" b="1" baseline="-25000" dirty="0">
              <a:solidFill>
                <a:prstClr val="black"/>
              </a:solidFill>
              <a:latin typeface="Arial" panose="020B0604020202020204" pitchFamily="34" charset="0"/>
              <a:cs typeface="Arial" panose="020B0604020202020204" pitchFamily="34" charset="0"/>
            </a:endParaRPr>
          </a:p>
        </p:txBody>
      </p:sp>
      <p:sp>
        <p:nvSpPr>
          <p:cNvPr id="3" name="Right Arrow 2"/>
          <p:cNvSpPr/>
          <p:nvPr/>
        </p:nvSpPr>
        <p:spPr>
          <a:xfrm>
            <a:off x="2434840" y="1033233"/>
            <a:ext cx="293120" cy="292680"/>
          </a:xfrm>
          <a:prstGeom prst="rightArrow">
            <a:avLst/>
          </a:prstGeom>
          <a:solidFill>
            <a:srgbClr val="FF0000"/>
          </a:solidFill>
          <a:ln>
            <a:solidFill>
              <a:schemeClr val="tx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black"/>
              </a:solidFill>
              <a:latin typeface="Bookman Old Style" panose="02050604050505020204" pitchFamily="18" charset="0"/>
            </a:endParaRPr>
          </a:p>
        </p:txBody>
      </p:sp>
      <p:sp>
        <p:nvSpPr>
          <p:cNvPr id="4" name="TextBox 3"/>
          <p:cNvSpPr txBox="1">
            <a:spLocks noChangeArrowheads="1"/>
          </p:cNvSpPr>
          <p:nvPr/>
        </p:nvSpPr>
        <p:spPr bwMode="auto">
          <a:xfrm>
            <a:off x="2885737" y="975262"/>
            <a:ext cx="4846320" cy="408623"/>
          </a:xfrm>
          <a:prstGeom prst="roundRect">
            <a:avLst/>
          </a:prstGeom>
          <a:solidFill>
            <a:srgbClr val="002060"/>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Absolute Refractive </a:t>
            </a:r>
            <a:r>
              <a:rPr lang="en-US"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index of air </a:t>
            </a:r>
          </a:p>
        </p:txBody>
      </p:sp>
      <p:sp>
        <p:nvSpPr>
          <p:cNvPr id="5" name="TextBox 4"/>
          <p:cNvSpPr txBox="1">
            <a:spLocks noChangeArrowheads="1"/>
          </p:cNvSpPr>
          <p:nvPr/>
        </p:nvSpPr>
        <p:spPr bwMode="auto">
          <a:xfrm>
            <a:off x="310052" y="1385816"/>
            <a:ext cx="497826" cy="630942"/>
          </a:xfrm>
          <a:prstGeom prst="rect">
            <a:avLst/>
          </a:prstGeom>
          <a:noFill/>
          <a:ln w="9525">
            <a:noFill/>
            <a:miter lim="800000"/>
            <a:headEnd/>
            <a:tailEnd/>
          </a:ln>
        </p:spPr>
        <p:txBody>
          <a:bodyPr wrap="square">
            <a:spAutoFit/>
          </a:bodyPr>
          <a:lstStyle/>
          <a:p>
            <a:r>
              <a:rPr lang="en-US" sz="3500" b="1" dirty="0">
                <a:solidFill>
                  <a:prstClr val="black"/>
                </a:solidFill>
                <a:latin typeface="Arial" panose="020B0604020202020204" pitchFamily="34" charset="0"/>
                <a:cs typeface="Arial" panose="020B0604020202020204" pitchFamily="34" charset="0"/>
              </a:rPr>
              <a:t>n</a:t>
            </a:r>
            <a:endParaRPr lang="en-US" sz="3500" b="1" baseline="-25000" dirty="0">
              <a:solidFill>
                <a:prstClr val="black"/>
              </a:solidFill>
              <a:latin typeface="Arial" panose="020B0604020202020204" pitchFamily="34" charset="0"/>
              <a:cs typeface="Arial" panose="020B0604020202020204" pitchFamily="34" charset="0"/>
            </a:endParaRPr>
          </a:p>
        </p:txBody>
      </p:sp>
      <p:sp>
        <p:nvSpPr>
          <p:cNvPr id="6" name="Right Arrow 5"/>
          <p:cNvSpPr/>
          <p:nvPr/>
        </p:nvSpPr>
        <p:spPr>
          <a:xfrm>
            <a:off x="2434840" y="1853815"/>
            <a:ext cx="293120" cy="292680"/>
          </a:xfrm>
          <a:prstGeom prst="rightArrow">
            <a:avLst/>
          </a:prstGeom>
          <a:solidFill>
            <a:srgbClr val="FF0000"/>
          </a:solidFill>
          <a:ln>
            <a:solidFill>
              <a:schemeClr val="tx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black"/>
              </a:solidFill>
              <a:latin typeface="Bookman Old Style" panose="02050604050505020204" pitchFamily="18" charset="0"/>
            </a:endParaRPr>
          </a:p>
        </p:txBody>
      </p:sp>
      <p:sp>
        <p:nvSpPr>
          <p:cNvPr id="7" name="TextBox 6"/>
          <p:cNvSpPr txBox="1">
            <a:spLocks noChangeArrowheads="1"/>
          </p:cNvSpPr>
          <p:nvPr/>
        </p:nvSpPr>
        <p:spPr bwMode="auto">
          <a:xfrm>
            <a:off x="2885737" y="1795844"/>
            <a:ext cx="4846320" cy="408623"/>
          </a:xfrm>
          <a:prstGeom prst="roundRect">
            <a:avLst/>
          </a:prstGeom>
          <a:solidFill>
            <a:srgbClr val="002060"/>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Refractive index of ice </a:t>
            </a:r>
            <a:r>
              <a:rPr lang="en-US" b="1" dirty="0" err="1">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w.r.t</a:t>
            </a:r>
            <a:r>
              <a:rPr lang="en-US"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the air</a:t>
            </a:r>
          </a:p>
        </p:txBody>
      </p:sp>
      <p:sp>
        <p:nvSpPr>
          <p:cNvPr id="8" name="Right Arrow 7"/>
          <p:cNvSpPr/>
          <p:nvPr/>
        </p:nvSpPr>
        <p:spPr>
          <a:xfrm>
            <a:off x="2434840" y="2768215"/>
            <a:ext cx="293120" cy="292680"/>
          </a:xfrm>
          <a:prstGeom prst="rightArrow">
            <a:avLst/>
          </a:prstGeom>
          <a:solidFill>
            <a:srgbClr val="FF0000"/>
          </a:solidFill>
          <a:ln>
            <a:solidFill>
              <a:schemeClr val="tx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black"/>
              </a:solidFill>
              <a:latin typeface="Bookman Old Style" panose="02050604050505020204" pitchFamily="18" charset="0"/>
            </a:endParaRPr>
          </a:p>
        </p:txBody>
      </p:sp>
      <p:sp>
        <p:nvSpPr>
          <p:cNvPr id="9" name="TextBox 8"/>
          <p:cNvSpPr txBox="1">
            <a:spLocks noChangeArrowheads="1"/>
          </p:cNvSpPr>
          <p:nvPr/>
        </p:nvSpPr>
        <p:spPr bwMode="auto">
          <a:xfrm>
            <a:off x="2885737" y="2710244"/>
            <a:ext cx="4846320" cy="408623"/>
          </a:xfrm>
          <a:prstGeom prst="roundRect">
            <a:avLst/>
          </a:prstGeom>
          <a:solidFill>
            <a:srgbClr val="002060"/>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Absolute Refractive index of </a:t>
            </a:r>
            <a:r>
              <a:rPr lang="en-US"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glass</a:t>
            </a:r>
            <a:endParaRPr lang="en-US"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0" name="TextBox 9"/>
          <p:cNvSpPr txBox="1">
            <a:spLocks noChangeArrowheads="1"/>
          </p:cNvSpPr>
          <p:nvPr/>
        </p:nvSpPr>
        <p:spPr bwMode="auto">
          <a:xfrm>
            <a:off x="310052" y="3281291"/>
            <a:ext cx="497826" cy="630942"/>
          </a:xfrm>
          <a:prstGeom prst="rect">
            <a:avLst/>
          </a:prstGeom>
          <a:noFill/>
          <a:ln w="9525">
            <a:noFill/>
            <a:miter lim="800000"/>
            <a:headEnd/>
            <a:tailEnd/>
          </a:ln>
        </p:spPr>
        <p:txBody>
          <a:bodyPr wrap="square">
            <a:spAutoFit/>
          </a:bodyPr>
          <a:lstStyle/>
          <a:p>
            <a:r>
              <a:rPr lang="en-US" sz="3500" b="1" dirty="0">
                <a:solidFill>
                  <a:prstClr val="black"/>
                </a:solidFill>
                <a:latin typeface="Arial" panose="020B0604020202020204" pitchFamily="34" charset="0"/>
                <a:cs typeface="Arial" panose="020B0604020202020204" pitchFamily="34" charset="0"/>
              </a:rPr>
              <a:t>n</a:t>
            </a:r>
            <a:endParaRPr lang="en-US" sz="3500" b="1" baseline="-25000" dirty="0">
              <a:solidFill>
                <a:prstClr val="black"/>
              </a:solidFill>
              <a:latin typeface="Arial" panose="020B0604020202020204" pitchFamily="34" charset="0"/>
              <a:cs typeface="Arial" panose="020B0604020202020204" pitchFamily="34" charset="0"/>
            </a:endParaRPr>
          </a:p>
        </p:txBody>
      </p:sp>
      <p:sp>
        <p:nvSpPr>
          <p:cNvPr id="11" name="Right Arrow 10"/>
          <p:cNvSpPr/>
          <p:nvPr/>
        </p:nvSpPr>
        <p:spPr>
          <a:xfrm>
            <a:off x="2434840" y="3625465"/>
            <a:ext cx="293120" cy="292680"/>
          </a:xfrm>
          <a:prstGeom prst="rightArrow">
            <a:avLst/>
          </a:prstGeom>
          <a:solidFill>
            <a:srgbClr val="FF0000"/>
          </a:solidFill>
          <a:ln>
            <a:solidFill>
              <a:schemeClr val="tx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black"/>
              </a:solidFill>
              <a:latin typeface="Bookman Old Style" panose="02050604050505020204" pitchFamily="18" charset="0"/>
            </a:endParaRPr>
          </a:p>
        </p:txBody>
      </p:sp>
      <p:sp>
        <p:nvSpPr>
          <p:cNvPr id="12" name="TextBox 11"/>
          <p:cNvSpPr txBox="1">
            <a:spLocks noChangeArrowheads="1"/>
          </p:cNvSpPr>
          <p:nvPr/>
        </p:nvSpPr>
        <p:spPr bwMode="auto">
          <a:xfrm>
            <a:off x="2885737" y="3567494"/>
            <a:ext cx="4846320" cy="408623"/>
          </a:xfrm>
          <a:prstGeom prst="roundRect">
            <a:avLst/>
          </a:prstGeom>
          <a:solidFill>
            <a:srgbClr val="002060"/>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Refractive index of water </a:t>
            </a:r>
            <a:r>
              <a:rPr lang="en-US" b="1" dirty="0" err="1">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w.r.t</a:t>
            </a:r>
            <a:r>
              <a:rPr lang="en-US"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the air</a:t>
            </a:r>
          </a:p>
        </p:txBody>
      </p:sp>
      <p:sp>
        <p:nvSpPr>
          <p:cNvPr id="13" name="TextBox 12"/>
          <p:cNvSpPr txBox="1">
            <a:spLocks noChangeArrowheads="1"/>
          </p:cNvSpPr>
          <p:nvPr/>
        </p:nvSpPr>
        <p:spPr bwMode="auto">
          <a:xfrm>
            <a:off x="310052" y="4183874"/>
            <a:ext cx="599728" cy="630942"/>
          </a:xfrm>
          <a:prstGeom prst="rect">
            <a:avLst/>
          </a:prstGeom>
          <a:noFill/>
          <a:ln w="9525">
            <a:noFill/>
            <a:miter lim="800000"/>
            <a:headEnd/>
            <a:tailEnd/>
          </a:ln>
        </p:spPr>
        <p:txBody>
          <a:bodyPr wrap="square">
            <a:spAutoFit/>
          </a:bodyPr>
          <a:lstStyle/>
          <a:p>
            <a:r>
              <a:rPr lang="en-US" sz="3500" b="1" dirty="0">
                <a:solidFill>
                  <a:prstClr val="black"/>
                </a:solidFill>
                <a:latin typeface="Arial" panose="020B0604020202020204" pitchFamily="34" charset="0"/>
                <a:cs typeface="Arial" panose="020B0604020202020204" pitchFamily="34" charset="0"/>
              </a:rPr>
              <a:t>n</a:t>
            </a:r>
            <a:endParaRPr lang="en-US" sz="3500" b="1" baseline="-25000" dirty="0">
              <a:solidFill>
                <a:prstClr val="black"/>
              </a:solidFill>
              <a:latin typeface="Arial" panose="020B0604020202020204" pitchFamily="34" charset="0"/>
              <a:cs typeface="Arial" panose="020B0604020202020204" pitchFamily="34" charset="0"/>
            </a:endParaRPr>
          </a:p>
        </p:txBody>
      </p:sp>
      <p:sp>
        <p:nvSpPr>
          <p:cNvPr id="14" name="Right Arrow 13"/>
          <p:cNvSpPr/>
          <p:nvPr/>
        </p:nvSpPr>
        <p:spPr>
          <a:xfrm>
            <a:off x="2434840" y="4543440"/>
            <a:ext cx="293120" cy="292680"/>
          </a:xfrm>
          <a:prstGeom prst="rightArrow">
            <a:avLst/>
          </a:prstGeom>
          <a:solidFill>
            <a:srgbClr val="FF0000"/>
          </a:solidFill>
          <a:ln>
            <a:solidFill>
              <a:schemeClr val="tx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black"/>
              </a:solidFill>
              <a:latin typeface="Bookman Old Style" panose="02050604050505020204" pitchFamily="18" charset="0"/>
            </a:endParaRPr>
          </a:p>
        </p:txBody>
      </p:sp>
      <p:sp>
        <p:nvSpPr>
          <p:cNvPr id="15" name="TextBox 14"/>
          <p:cNvSpPr txBox="1">
            <a:spLocks noChangeArrowheads="1"/>
          </p:cNvSpPr>
          <p:nvPr/>
        </p:nvSpPr>
        <p:spPr bwMode="auto">
          <a:xfrm>
            <a:off x="2885737" y="4485469"/>
            <a:ext cx="4846320" cy="408623"/>
          </a:xfrm>
          <a:prstGeom prst="roundRect">
            <a:avLst/>
          </a:prstGeom>
          <a:solidFill>
            <a:srgbClr val="002060"/>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Refractive index of oil </a:t>
            </a:r>
            <a:r>
              <a:rPr lang="en-US" b="1" dirty="0" err="1">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w.r.t</a:t>
            </a:r>
            <a:r>
              <a:rPr lang="en-US"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the air</a:t>
            </a:r>
          </a:p>
        </p:txBody>
      </p:sp>
      <p:sp>
        <p:nvSpPr>
          <p:cNvPr id="16" name="TextBox 15"/>
          <p:cNvSpPr txBox="1">
            <a:spLocks noChangeArrowheads="1"/>
          </p:cNvSpPr>
          <p:nvPr/>
        </p:nvSpPr>
        <p:spPr bwMode="auto">
          <a:xfrm>
            <a:off x="310052" y="2414516"/>
            <a:ext cx="481546" cy="630942"/>
          </a:xfrm>
          <a:prstGeom prst="rect">
            <a:avLst/>
          </a:prstGeom>
          <a:noFill/>
          <a:ln w="9525">
            <a:noFill/>
            <a:miter lim="800000"/>
            <a:headEnd/>
            <a:tailEnd/>
          </a:ln>
        </p:spPr>
        <p:txBody>
          <a:bodyPr wrap="square">
            <a:spAutoFit/>
          </a:bodyPr>
          <a:lstStyle/>
          <a:p>
            <a:r>
              <a:rPr lang="en-US" sz="3500" b="1" dirty="0">
                <a:solidFill>
                  <a:prstClr val="black"/>
                </a:solidFill>
                <a:latin typeface="Arial" panose="020B0604020202020204" pitchFamily="34" charset="0"/>
                <a:cs typeface="Arial" panose="020B0604020202020204" pitchFamily="34" charset="0"/>
              </a:rPr>
              <a:t>n</a:t>
            </a:r>
            <a:endParaRPr lang="en-US" sz="3500" b="1" baseline="-25000" dirty="0">
              <a:solidFill>
                <a:prstClr val="black"/>
              </a:solidFill>
              <a:latin typeface="Arial" panose="020B0604020202020204" pitchFamily="34" charset="0"/>
              <a:cs typeface="Arial" panose="020B0604020202020204" pitchFamily="34" charset="0"/>
            </a:endParaRPr>
          </a:p>
        </p:txBody>
      </p:sp>
      <p:sp>
        <p:nvSpPr>
          <p:cNvPr id="17" name="TextBox 16"/>
          <p:cNvSpPr txBox="1"/>
          <p:nvPr/>
        </p:nvSpPr>
        <p:spPr>
          <a:xfrm>
            <a:off x="506674" y="1006960"/>
            <a:ext cx="535724"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a v</a:t>
            </a:r>
            <a:endParaRPr lang="en-IN" b="1" dirty="0">
              <a:solidFill>
                <a:prstClr val="black"/>
              </a:solidFill>
              <a:latin typeface="Bookman Old Style" panose="02050604050505020204" pitchFamily="18" charset="0"/>
            </a:endParaRPr>
          </a:p>
        </p:txBody>
      </p:sp>
      <p:sp>
        <p:nvSpPr>
          <p:cNvPr id="19" name="TextBox 18"/>
          <p:cNvSpPr txBox="1"/>
          <p:nvPr/>
        </p:nvSpPr>
        <p:spPr>
          <a:xfrm>
            <a:off x="506674" y="1821418"/>
            <a:ext cx="778136" cy="369332"/>
          </a:xfrm>
          <a:prstGeom prst="rect">
            <a:avLst/>
          </a:prstGeom>
          <a:noFill/>
        </p:spPr>
        <p:txBody>
          <a:bodyPr wrap="square" rtlCol="0">
            <a:spAutoFit/>
          </a:bodyPr>
          <a:lstStyle/>
          <a:p>
            <a:r>
              <a:rPr lang="en-IN" b="1" dirty="0" smtClean="0">
                <a:solidFill>
                  <a:prstClr val="black"/>
                </a:solidFill>
                <a:latin typeface="Bookman Old Style" panose="02050604050505020204" pitchFamily="18" charset="0"/>
              </a:rPr>
              <a:t>ice a</a:t>
            </a:r>
            <a:endParaRPr lang="en-IN" b="1" dirty="0">
              <a:solidFill>
                <a:prstClr val="black"/>
              </a:solidFill>
              <a:latin typeface="Bookman Old Style" panose="02050604050505020204" pitchFamily="18" charset="0"/>
            </a:endParaRPr>
          </a:p>
        </p:txBody>
      </p:sp>
      <p:sp>
        <p:nvSpPr>
          <p:cNvPr id="21" name="TextBox 20"/>
          <p:cNvSpPr txBox="1"/>
          <p:nvPr/>
        </p:nvSpPr>
        <p:spPr>
          <a:xfrm>
            <a:off x="506674" y="2782880"/>
            <a:ext cx="535724"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g v</a:t>
            </a:r>
            <a:endParaRPr lang="en-IN" b="1" dirty="0">
              <a:solidFill>
                <a:prstClr val="black"/>
              </a:solidFill>
              <a:latin typeface="Bookman Old Style" panose="02050604050505020204" pitchFamily="18" charset="0"/>
            </a:endParaRPr>
          </a:p>
        </p:txBody>
      </p:sp>
      <p:sp>
        <p:nvSpPr>
          <p:cNvPr id="24" name="TextBox 23"/>
          <p:cNvSpPr txBox="1"/>
          <p:nvPr/>
        </p:nvSpPr>
        <p:spPr>
          <a:xfrm>
            <a:off x="506674" y="3638550"/>
            <a:ext cx="582211"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w a</a:t>
            </a:r>
            <a:endParaRPr lang="en-IN" b="1" dirty="0">
              <a:solidFill>
                <a:prstClr val="black"/>
              </a:solidFill>
              <a:latin typeface="Bookman Old Style" panose="02050604050505020204" pitchFamily="18" charset="0"/>
            </a:endParaRPr>
          </a:p>
        </p:txBody>
      </p:sp>
      <p:sp>
        <p:nvSpPr>
          <p:cNvPr id="26" name="TextBox 25"/>
          <p:cNvSpPr txBox="1"/>
          <p:nvPr/>
        </p:nvSpPr>
        <p:spPr>
          <a:xfrm>
            <a:off x="506674" y="4586216"/>
            <a:ext cx="702436"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oil a</a:t>
            </a:r>
            <a:endParaRPr lang="en-IN" b="1" dirty="0">
              <a:solidFill>
                <a:prstClr val="black"/>
              </a:solidFill>
              <a:latin typeface="Bookman Old Style" panose="02050604050505020204" pitchFamily="18" charset="0"/>
            </a:endParaRPr>
          </a:p>
        </p:txBody>
      </p:sp>
      <p:sp>
        <p:nvSpPr>
          <p:cNvPr id="27" name="TextBox 26"/>
          <p:cNvSpPr txBox="1"/>
          <p:nvPr/>
        </p:nvSpPr>
        <p:spPr>
          <a:xfrm>
            <a:off x="1075901" y="934664"/>
            <a:ext cx="322524"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a:t>
            </a:r>
            <a:endParaRPr lang="en-IN" b="1" dirty="0">
              <a:solidFill>
                <a:prstClr val="black"/>
              </a:solidFill>
              <a:latin typeface="Bookman Old Style" panose="02050604050505020204" pitchFamily="18" charset="0"/>
            </a:endParaRPr>
          </a:p>
        </p:txBody>
      </p:sp>
      <p:grpSp>
        <p:nvGrpSpPr>
          <p:cNvPr id="28" name="Group 27"/>
          <p:cNvGrpSpPr/>
          <p:nvPr/>
        </p:nvGrpSpPr>
        <p:grpSpPr>
          <a:xfrm>
            <a:off x="1577551" y="742950"/>
            <a:ext cx="582821" cy="418514"/>
            <a:chOff x="1653722" y="393216"/>
            <a:chExt cx="582821" cy="418514"/>
          </a:xfrm>
        </p:grpSpPr>
        <p:sp>
          <p:nvSpPr>
            <p:cNvPr id="29" name="TextBox 28"/>
            <p:cNvSpPr txBox="1"/>
            <p:nvPr/>
          </p:nvSpPr>
          <p:spPr>
            <a:xfrm>
              <a:off x="1914019" y="442398"/>
              <a:ext cx="322524"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v</a:t>
              </a:r>
              <a:endParaRPr lang="en-IN" b="1" dirty="0">
                <a:solidFill>
                  <a:prstClr val="black"/>
                </a:solidFill>
                <a:latin typeface="Bookman Old Style" panose="02050604050505020204" pitchFamily="18" charset="0"/>
              </a:endParaRPr>
            </a:p>
          </p:txBody>
        </p:sp>
        <p:sp>
          <p:nvSpPr>
            <p:cNvPr id="30" name="TextBox 29"/>
            <p:cNvSpPr txBox="1"/>
            <p:nvPr/>
          </p:nvSpPr>
          <p:spPr>
            <a:xfrm>
              <a:off x="1653722" y="393216"/>
              <a:ext cx="351378"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V</a:t>
              </a:r>
              <a:endParaRPr lang="en-IN" b="1" dirty="0">
                <a:solidFill>
                  <a:prstClr val="black"/>
                </a:solidFill>
                <a:latin typeface="Bookman Old Style" panose="02050604050505020204" pitchFamily="18" charset="0"/>
              </a:endParaRPr>
            </a:p>
          </p:txBody>
        </p:sp>
      </p:grpSp>
      <p:grpSp>
        <p:nvGrpSpPr>
          <p:cNvPr id="31" name="Group 30"/>
          <p:cNvGrpSpPr/>
          <p:nvPr/>
        </p:nvGrpSpPr>
        <p:grpSpPr>
          <a:xfrm>
            <a:off x="1577551" y="1174012"/>
            <a:ext cx="517615" cy="407138"/>
            <a:chOff x="1653722" y="857544"/>
            <a:chExt cx="517615" cy="407138"/>
          </a:xfrm>
        </p:grpSpPr>
        <p:sp>
          <p:nvSpPr>
            <p:cNvPr id="32" name="TextBox 31"/>
            <p:cNvSpPr txBox="1"/>
            <p:nvPr/>
          </p:nvSpPr>
          <p:spPr>
            <a:xfrm>
              <a:off x="1852019" y="895350"/>
              <a:ext cx="319318"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a</a:t>
              </a:r>
              <a:endParaRPr lang="en-IN" b="1" dirty="0">
                <a:solidFill>
                  <a:prstClr val="black"/>
                </a:solidFill>
                <a:latin typeface="Bookman Old Style" panose="02050604050505020204" pitchFamily="18" charset="0"/>
              </a:endParaRPr>
            </a:p>
          </p:txBody>
        </p:sp>
        <p:sp>
          <p:nvSpPr>
            <p:cNvPr id="33" name="TextBox 32"/>
            <p:cNvSpPr txBox="1"/>
            <p:nvPr/>
          </p:nvSpPr>
          <p:spPr>
            <a:xfrm>
              <a:off x="1653722" y="857544"/>
              <a:ext cx="351378"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V</a:t>
              </a:r>
              <a:endParaRPr lang="en-IN" b="1" dirty="0">
                <a:solidFill>
                  <a:prstClr val="black"/>
                </a:solidFill>
                <a:latin typeface="Bookman Old Style" panose="02050604050505020204" pitchFamily="18" charset="0"/>
              </a:endParaRPr>
            </a:p>
          </p:txBody>
        </p:sp>
      </p:grpSp>
      <p:cxnSp>
        <p:nvCxnSpPr>
          <p:cNvPr id="34" name="Straight Connector 33"/>
          <p:cNvCxnSpPr/>
          <p:nvPr/>
        </p:nvCxnSpPr>
        <p:spPr>
          <a:xfrm>
            <a:off x="1469601" y="1155549"/>
            <a:ext cx="774700" cy="1588"/>
          </a:xfrm>
          <a:prstGeom prst="line">
            <a:avLst/>
          </a:prstGeom>
        </p:spPr>
        <p:style>
          <a:lnRef idx="2">
            <a:schemeClr val="dk1"/>
          </a:lnRef>
          <a:fillRef idx="0">
            <a:schemeClr val="dk1"/>
          </a:fillRef>
          <a:effectRef idx="1">
            <a:schemeClr val="dk1"/>
          </a:effectRef>
          <a:fontRef idx="minor">
            <a:schemeClr val="tx1"/>
          </a:fontRef>
        </p:style>
      </p:cxnSp>
      <p:sp>
        <p:nvSpPr>
          <p:cNvPr id="35" name="TextBox 34"/>
          <p:cNvSpPr txBox="1"/>
          <p:nvPr/>
        </p:nvSpPr>
        <p:spPr>
          <a:xfrm>
            <a:off x="1075901" y="1760123"/>
            <a:ext cx="322524"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a:t>
            </a:r>
            <a:endParaRPr lang="en-IN" b="1" dirty="0">
              <a:solidFill>
                <a:prstClr val="black"/>
              </a:solidFill>
              <a:latin typeface="Bookman Old Style" panose="02050604050505020204" pitchFamily="18" charset="0"/>
            </a:endParaRPr>
          </a:p>
        </p:txBody>
      </p:sp>
      <p:grpSp>
        <p:nvGrpSpPr>
          <p:cNvPr id="36" name="Group 35"/>
          <p:cNvGrpSpPr/>
          <p:nvPr/>
        </p:nvGrpSpPr>
        <p:grpSpPr>
          <a:xfrm>
            <a:off x="1613923" y="1557266"/>
            <a:ext cx="543243" cy="429657"/>
            <a:chOff x="1690094" y="1549743"/>
            <a:chExt cx="543243" cy="429657"/>
          </a:xfrm>
        </p:grpSpPr>
        <p:sp>
          <p:nvSpPr>
            <p:cNvPr id="37" name="TextBox 36"/>
            <p:cNvSpPr txBox="1"/>
            <p:nvPr/>
          </p:nvSpPr>
          <p:spPr>
            <a:xfrm>
              <a:off x="1914019" y="1610068"/>
              <a:ext cx="319318"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a</a:t>
              </a:r>
              <a:endParaRPr lang="en-IN" b="1" dirty="0">
                <a:solidFill>
                  <a:prstClr val="black"/>
                </a:solidFill>
                <a:latin typeface="Bookman Old Style" panose="02050604050505020204" pitchFamily="18" charset="0"/>
              </a:endParaRPr>
            </a:p>
          </p:txBody>
        </p:sp>
        <p:sp>
          <p:nvSpPr>
            <p:cNvPr id="38" name="TextBox 37"/>
            <p:cNvSpPr txBox="1"/>
            <p:nvPr/>
          </p:nvSpPr>
          <p:spPr>
            <a:xfrm>
              <a:off x="1690094" y="1549743"/>
              <a:ext cx="351378"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V</a:t>
              </a:r>
              <a:endParaRPr lang="en-IN" b="1" dirty="0">
                <a:solidFill>
                  <a:prstClr val="black"/>
                </a:solidFill>
                <a:latin typeface="Bookman Old Style" panose="02050604050505020204" pitchFamily="18" charset="0"/>
              </a:endParaRPr>
            </a:p>
          </p:txBody>
        </p:sp>
      </p:grpSp>
      <p:grpSp>
        <p:nvGrpSpPr>
          <p:cNvPr id="39" name="Group 38"/>
          <p:cNvGrpSpPr/>
          <p:nvPr/>
        </p:nvGrpSpPr>
        <p:grpSpPr>
          <a:xfrm>
            <a:off x="1577551" y="1962150"/>
            <a:ext cx="726099" cy="445532"/>
            <a:chOff x="1653722" y="1987893"/>
            <a:chExt cx="726099" cy="445532"/>
          </a:xfrm>
        </p:grpSpPr>
        <p:sp>
          <p:nvSpPr>
            <p:cNvPr id="40" name="TextBox 39"/>
            <p:cNvSpPr txBox="1"/>
            <p:nvPr/>
          </p:nvSpPr>
          <p:spPr>
            <a:xfrm>
              <a:off x="1842494" y="2064093"/>
              <a:ext cx="537327"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ice</a:t>
              </a:r>
              <a:endParaRPr lang="en-IN" b="1" dirty="0">
                <a:solidFill>
                  <a:prstClr val="black"/>
                </a:solidFill>
                <a:latin typeface="Bookman Old Style" panose="02050604050505020204" pitchFamily="18" charset="0"/>
              </a:endParaRPr>
            </a:p>
          </p:txBody>
        </p:sp>
        <p:sp>
          <p:nvSpPr>
            <p:cNvPr id="41" name="TextBox 40"/>
            <p:cNvSpPr txBox="1"/>
            <p:nvPr/>
          </p:nvSpPr>
          <p:spPr>
            <a:xfrm>
              <a:off x="1653722" y="1987893"/>
              <a:ext cx="351378"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V</a:t>
              </a:r>
              <a:endParaRPr lang="en-IN" b="1" dirty="0">
                <a:solidFill>
                  <a:prstClr val="black"/>
                </a:solidFill>
                <a:latin typeface="Bookman Old Style" panose="02050604050505020204" pitchFamily="18" charset="0"/>
              </a:endParaRPr>
            </a:p>
          </p:txBody>
        </p:sp>
      </p:grpSp>
      <p:cxnSp>
        <p:nvCxnSpPr>
          <p:cNvPr id="42" name="Straight Connector 41"/>
          <p:cNvCxnSpPr/>
          <p:nvPr/>
        </p:nvCxnSpPr>
        <p:spPr>
          <a:xfrm>
            <a:off x="1460076" y="2001448"/>
            <a:ext cx="774700" cy="0"/>
          </a:xfrm>
          <a:prstGeom prst="line">
            <a:avLst/>
          </a:prstGeom>
        </p:spPr>
        <p:style>
          <a:lnRef idx="2">
            <a:schemeClr val="dk1"/>
          </a:lnRef>
          <a:fillRef idx="0">
            <a:schemeClr val="dk1"/>
          </a:fillRef>
          <a:effectRef idx="1">
            <a:schemeClr val="dk1"/>
          </a:effectRef>
          <a:fontRef idx="minor">
            <a:schemeClr val="tx1"/>
          </a:fontRef>
        </p:style>
      </p:cxnSp>
      <p:sp>
        <p:nvSpPr>
          <p:cNvPr id="43" name="TextBox 42"/>
          <p:cNvSpPr txBox="1"/>
          <p:nvPr/>
        </p:nvSpPr>
        <p:spPr>
          <a:xfrm>
            <a:off x="1075901" y="2674523"/>
            <a:ext cx="322524"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a:t>
            </a:r>
            <a:endParaRPr lang="en-IN" b="1" dirty="0">
              <a:solidFill>
                <a:prstClr val="black"/>
              </a:solidFill>
              <a:latin typeface="Bookman Old Style" panose="02050604050505020204" pitchFamily="18" charset="0"/>
            </a:endParaRPr>
          </a:p>
        </p:txBody>
      </p:sp>
      <p:grpSp>
        <p:nvGrpSpPr>
          <p:cNvPr id="44" name="Group 43"/>
          <p:cNvGrpSpPr/>
          <p:nvPr/>
        </p:nvGrpSpPr>
        <p:grpSpPr>
          <a:xfrm>
            <a:off x="1653751" y="2464284"/>
            <a:ext cx="582821" cy="437039"/>
            <a:chOff x="1653722" y="2761561"/>
            <a:chExt cx="582821" cy="437039"/>
          </a:xfrm>
        </p:grpSpPr>
        <p:sp>
          <p:nvSpPr>
            <p:cNvPr id="45" name="TextBox 44"/>
            <p:cNvSpPr txBox="1"/>
            <p:nvPr/>
          </p:nvSpPr>
          <p:spPr>
            <a:xfrm>
              <a:off x="1914019" y="2829268"/>
              <a:ext cx="322524"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v</a:t>
              </a:r>
              <a:endParaRPr lang="en-IN" b="1" dirty="0">
                <a:solidFill>
                  <a:prstClr val="black"/>
                </a:solidFill>
                <a:latin typeface="Bookman Old Style" panose="02050604050505020204" pitchFamily="18" charset="0"/>
              </a:endParaRPr>
            </a:p>
          </p:txBody>
        </p:sp>
        <p:sp>
          <p:nvSpPr>
            <p:cNvPr id="46" name="TextBox 45"/>
            <p:cNvSpPr txBox="1"/>
            <p:nvPr/>
          </p:nvSpPr>
          <p:spPr>
            <a:xfrm>
              <a:off x="1653722" y="2761561"/>
              <a:ext cx="351378"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V</a:t>
              </a:r>
              <a:endParaRPr lang="en-IN" b="1" dirty="0">
                <a:solidFill>
                  <a:prstClr val="black"/>
                </a:solidFill>
                <a:latin typeface="Bookman Old Style" panose="02050604050505020204" pitchFamily="18" charset="0"/>
              </a:endParaRPr>
            </a:p>
          </p:txBody>
        </p:sp>
      </p:grpSp>
      <p:grpSp>
        <p:nvGrpSpPr>
          <p:cNvPr id="47" name="Group 46"/>
          <p:cNvGrpSpPr/>
          <p:nvPr/>
        </p:nvGrpSpPr>
        <p:grpSpPr>
          <a:xfrm>
            <a:off x="1653751" y="2947137"/>
            <a:ext cx="575608" cy="408211"/>
            <a:chOff x="1653722" y="3244414"/>
            <a:chExt cx="575608" cy="408211"/>
          </a:xfrm>
        </p:grpSpPr>
        <p:sp>
          <p:nvSpPr>
            <p:cNvPr id="48" name="TextBox 47"/>
            <p:cNvSpPr txBox="1"/>
            <p:nvPr/>
          </p:nvSpPr>
          <p:spPr>
            <a:xfrm>
              <a:off x="1910012" y="3283293"/>
              <a:ext cx="319318"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g</a:t>
              </a:r>
              <a:endParaRPr lang="en-IN" b="1" dirty="0">
                <a:solidFill>
                  <a:prstClr val="black"/>
                </a:solidFill>
                <a:latin typeface="Bookman Old Style" panose="02050604050505020204" pitchFamily="18" charset="0"/>
              </a:endParaRPr>
            </a:p>
          </p:txBody>
        </p:sp>
        <p:sp>
          <p:nvSpPr>
            <p:cNvPr id="49" name="TextBox 48"/>
            <p:cNvSpPr txBox="1"/>
            <p:nvPr/>
          </p:nvSpPr>
          <p:spPr>
            <a:xfrm>
              <a:off x="1653722" y="3244414"/>
              <a:ext cx="351378"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V</a:t>
              </a:r>
              <a:endParaRPr lang="en-IN" b="1" dirty="0">
                <a:solidFill>
                  <a:prstClr val="black"/>
                </a:solidFill>
                <a:latin typeface="Bookman Old Style" panose="02050604050505020204" pitchFamily="18" charset="0"/>
              </a:endParaRPr>
            </a:p>
          </p:txBody>
        </p:sp>
      </p:grpSp>
      <p:cxnSp>
        <p:nvCxnSpPr>
          <p:cNvPr id="50" name="Straight Connector 49"/>
          <p:cNvCxnSpPr/>
          <p:nvPr/>
        </p:nvCxnSpPr>
        <p:spPr>
          <a:xfrm>
            <a:off x="1526751" y="2900291"/>
            <a:ext cx="774700" cy="1588"/>
          </a:xfrm>
          <a:prstGeom prst="line">
            <a:avLst/>
          </a:prstGeom>
        </p:spPr>
        <p:style>
          <a:lnRef idx="2">
            <a:schemeClr val="dk1"/>
          </a:lnRef>
          <a:fillRef idx="0">
            <a:schemeClr val="dk1"/>
          </a:fillRef>
          <a:effectRef idx="1">
            <a:schemeClr val="dk1"/>
          </a:effectRef>
          <a:fontRef idx="minor">
            <a:schemeClr val="tx1"/>
          </a:fontRef>
        </p:style>
      </p:cxnSp>
      <p:sp>
        <p:nvSpPr>
          <p:cNvPr id="51" name="TextBox 50"/>
          <p:cNvSpPr txBox="1"/>
          <p:nvPr/>
        </p:nvSpPr>
        <p:spPr>
          <a:xfrm>
            <a:off x="1075901" y="3560348"/>
            <a:ext cx="322524"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a:t>
            </a:r>
            <a:endParaRPr lang="en-IN" b="1" dirty="0">
              <a:solidFill>
                <a:prstClr val="black"/>
              </a:solidFill>
              <a:latin typeface="Bookman Old Style" panose="02050604050505020204" pitchFamily="18" charset="0"/>
            </a:endParaRPr>
          </a:p>
        </p:txBody>
      </p:sp>
      <p:grpSp>
        <p:nvGrpSpPr>
          <p:cNvPr id="52" name="Group 51"/>
          <p:cNvGrpSpPr/>
          <p:nvPr/>
        </p:nvGrpSpPr>
        <p:grpSpPr>
          <a:xfrm>
            <a:off x="1644226" y="3378684"/>
            <a:ext cx="579615" cy="408464"/>
            <a:chOff x="1653722" y="4085536"/>
            <a:chExt cx="579615" cy="408464"/>
          </a:xfrm>
        </p:grpSpPr>
        <p:sp>
          <p:nvSpPr>
            <p:cNvPr id="53" name="TextBox 52"/>
            <p:cNvSpPr txBox="1"/>
            <p:nvPr/>
          </p:nvSpPr>
          <p:spPr>
            <a:xfrm>
              <a:off x="1914019" y="4124668"/>
              <a:ext cx="319318"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a</a:t>
              </a:r>
              <a:endParaRPr lang="en-IN" b="1" dirty="0">
                <a:solidFill>
                  <a:prstClr val="black"/>
                </a:solidFill>
                <a:latin typeface="Bookman Old Style" panose="02050604050505020204" pitchFamily="18" charset="0"/>
              </a:endParaRPr>
            </a:p>
          </p:txBody>
        </p:sp>
        <p:sp>
          <p:nvSpPr>
            <p:cNvPr id="54" name="TextBox 53"/>
            <p:cNvSpPr txBox="1"/>
            <p:nvPr/>
          </p:nvSpPr>
          <p:spPr>
            <a:xfrm>
              <a:off x="1653722" y="4085536"/>
              <a:ext cx="351378"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V</a:t>
              </a:r>
              <a:endParaRPr lang="en-IN" b="1" dirty="0">
                <a:solidFill>
                  <a:prstClr val="black"/>
                </a:solidFill>
                <a:latin typeface="Bookman Old Style" panose="02050604050505020204" pitchFamily="18" charset="0"/>
              </a:endParaRPr>
            </a:p>
          </p:txBody>
        </p:sp>
      </p:grpSp>
      <p:grpSp>
        <p:nvGrpSpPr>
          <p:cNvPr id="55" name="Group 54"/>
          <p:cNvGrpSpPr/>
          <p:nvPr/>
        </p:nvGrpSpPr>
        <p:grpSpPr>
          <a:xfrm>
            <a:off x="1653751" y="3778496"/>
            <a:ext cx="625302" cy="445532"/>
            <a:chOff x="1653722" y="4539814"/>
            <a:chExt cx="625302" cy="445532"/>
          </a:xfrm>
        </p:grpSpPr>
        <p:sp>
          <p:nvSpPr>
            <p:cNvPr id="56" name="TextBox 55"/>
            <p:cNvSpPr txBox="1"/>
            <p:nvPr/>
          </p:nvSpPr>
          <p:spPr>
            <a:xfrm>
              <a:off x="1910012" y="4616014"/>
              <a:ext cx="369012"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w</a:t>
              </a:r>
              <a:endParaRPr lang="en-IN" b="1" dirty="0">
                <a:solidFill>
                  <a:prstClr val="black"/>
                </a:solidFill>
                <a:latin typeface="Bookman Old Style" panose="02050604050505020204" pitchFamily="18" charset="0"/>
              </a:endParaRPr>
            </a:p>
          </p:txBody>
        </p:sp>
        <p:sp>
          <p:nvSpPr>
            <p:cNvPr id="57" name="TextBox 56"/>
            <p:cNvSpPr txBox="1"/>
            <p:nvPr/>
          </p:nvSpPr>
          <p:spPr>
            <a:xfrm>
              <a:off x="1653722" y="4539814"/>
              <a:ext cx="351378"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V</a:t>
              </a:r>
              <a:endParaRPr lang="en-IN" b="1" dirty="0">
                <a:solidFill>
                  <a:prstClr val="black"/>
                </a:solidFill>
                <a:latin typeface="Bookman Old Style" panose="02050604050505020204" pitchFamily="18" charset="0"/>
              </a:endParaRPr>
            </a:p>
          </p:txBody>
        </p:sp>
      </p:grpSp>
      <p:cxnSp>
        <p:nvCxnSpPr>
          <p:cNvPr id="58" name="Straight Connector 57"/>
          <p:cNvCxnSpPr/>
          <p:nvPr/>
        </p:nvCxnSpPr>
        <p:spPr>
          <a:xfrm>
            <a:off x="1545801" y="3748016"/>
            <a:ext cx="774700" cy="1588"/>
          </a:xfrm>
          <a:prstGeom prst="line">
            <a:avLst/>
          </a:prstGeom>
        </p:spPr>
        <p:style>
          <a:lnRef idx="2">
            <a:schemeClr val="dk1"/>
          </a:lnRef>
          <a:fillRef idx="0">
            <a:schemeClr val="dk1"/>
          </a:fillRef>
          <a:effectRef idx="1">
            <a:schemeClr val="dk1"/>
          </a:effectRef>
          <a:fontRef idx="minor">
            <a:schemeClr val="tx1"/>
          </a:fontRef>
        </p:style>
      </p:cxnSp>
      <p:sp>
        <p:nvSpPr>
          <p:cNvPr id="59" name="TextBox 58"/>
          <p:cNvSpPr txBox="1"/>
          <p:nvPr/>
        </p:nvSpPr>
        <p:spPr>
          <a:xfrm>
            <a:off x="1075901" y="4350923"/>
            <a:ext cx="322524"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a:t>
            </a:r>
            <a:endParaRPr lang="en-IN" b="1" dirty="0">
              <a:solidFill>
                <a:prstClr val="black"/>
              </a:solidFill>
              <a:latin typeface="Bookman Old Style" panose="02050604050505020204" pitchFamily="18" charset="0"/>
            </a:endParaRPr>
          </a:p>
        </p:txBody>
      </p:sp>
      <p:grpSp>
        <p:nvGrpSpPr>
          <p:cNvPr id="60" name="Group 59"/>
          <p:cNvGrpSpPr/>
          <p:nvPr/>
        </p:nvGrpSpPr>
        <p:grpSpPr>
          <a:xfrm>
            <a:off x="1653751" y="4254111"/>
            <a:ext cx="579615" cy="377825"/>
            <a:chOff x="1653722" y="5267668"/>
            <a:chExt cx="579615" cy="377825"/>
          </a:xfrm>
        </p:grpSpPr>
        <p:sp>
          <p:nvSpPr>
            <p:cNvPr id="61" name="TextBox 60"/>
            <p:cNvSpPr txBox="1"/>
            <p:nvPr/>
          </p:nvSpPr>
          <p:spPr>
            <a:xfrm>
              <a:off x="1914019" y="5267668"/>
              <a:ext cx="319318"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a</a:t>
              </a:r>
              <a:endParaRPr lang="en-IN" b="1" dirty="0">
                <a:solidFill>
                  <a:prstClr val="black"/>
                </a:solidFill>
                <a:latin typeface="Bookman Old Style" panose="02050604050505020204" pitchFamily="18" charset="0"/>
              </a:endParaRPr>
            </a:p>
          </p:txBody>
        </p:sp>
        <p:sp>
          <p:nvSpPr>
            <p:cNvPr id="62" name="TextBox 61"/>
            <p:cNvSpPr txBox="1"/>
            <p:nvPr/>
          </p:nvSpPr>
          <p:spPr>
            <a:xfrm>
              <a:off x="1653722" y="5276161"/>
              <a:ext cx="351378"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V</a:t>
              </a:r>
              <a:endParaRPr lang="en-IN" b="1" dirty="0">
                <a:solidFill>
                  <a:prstClr val="black"/>
                </a:solidFill>
                <a:latin typeface="Bookman Old Style" panose="02050604050505020204" pitchFamily="18" charset="0"/>
              </a:endParaRPr>
            </a:p>
          </p:txBody>
        </p:sp>
      </p:grpSp>
      <p:grpSp>
        <p:nvGrpSpPr>
          <p:cNvPr id="63" name="Group 62"/>
          <p:cNvGrpSpPr/>
          <p:nvPr/>
        </p:nvGrpSpPr>
        <p:grpSpPr>
          <a:xfrm>
            <a:off x="1653751" y="4623537"/>
            <a:ext cx="678008" cy="408211"/>
            <a:chOff x="1653722" y="5682814"/>
            <a:chExt cx="678008" cy="408211"/>
          </a:xfrm>
        </p:grpSpPr>
        <p:sp>
          <p:nvSpPr>
            <p:cNvPr id="64" name="TextBox 63"/>
            <p:cNvSpPr txBox="1"/>
            <p:nvPr/>
          </p:nvSpPr>
          <p:spPr>
            <a:xfrm>
              <a:off x="1842494" y="5721693"/>
              <a:ext cx="489236"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oil</a:t>
              </a:r>
              <a:endParaRPr lang="en-IN" b="1" dirty="0">
                <a:solidFill>
                  <a:prstClr val="black"/>
                </a:solidFill>
                <a:latin typeface="Bookman Old Style" panose="02050604050505020204" pitchFamily="18" charset="0"/>
              </a:endParaRPr>
            </a:p>
          </p:txBody>
        </p:sp>
        <p:sp>
          <p:nvSpPr>
            <p:cNvPr id="65" name="TextBox 64"/>
            <p:cNvSpPr txBox="1"/>
            <p:nvPr/>
          </p:nvSpPr>
          <p:spPr>
            <a:xfrm>
              <a:off x="1653722" y="5682814"/>
              <a:ext cx="351378" cy="369332"/>
            </a:xfrm>
            <a:prstGeom prst="rect">
              <a:avLst/>
            </a:prstGeom>
            <a:noFill/>
          </p:spPr>
          <p:txBody>
            <a:bodyPr wrap="none" rtlCol="0">
              <a:spAutoFit/>
            </a:bodyPr>
            <a:lstStyle/>
            <a:p>
              <a:r>
                <a:rPr lang="en-IN" b="1" dirty="0" smtClean="0">
                  <a:solidFill>
                    <a:prstClr val="black"/>
                  </a:solidFill>
                  <a:latin typeface="Bookman Old Style" panose="02050604050505020204" pitchFamily="18" charset="0"/>
                </a:rPr>
                <a:t>V</a:t>
              </a:r>
              <a:endParaRPr lang="en-IN" b="1" dirty="0">
                <a:solidFill>
                  <a:prstClr val="black"/>
                </a:solidFill>
                <a:latin typeface="Bookman Old Style" panose="02050604050505020204" pitchFamily="18" charset="0"/>
              </a:endParaRPr>
            </a:p>
          </p:txBody>
        </p:sp>
      </p:grpSp>
      <p:cxnSp>
        <p:nvCxnSpPr>
          <p:cNvPr id="66" name="Straight Connector 65"/>
          <p:cNvCxnSpPr/>
          <p:nvPr/>
        </p:nvCxnSpPr>
        <p:spPr>
          <a:xfrm>
            <a:off x="1545801" y="4659097"/>
            <a:ext cx="774700" cy="1588"/>
          </a:xfrm>
          <a:prstGeom prst="line">
            <a:avLst/>
          </a:prstGeom>
        </p:spPr>
        <p:style>
          <a:lnRef idx="2">
            <a:schemeClr val="dk1"/>
          </a:lnRef>
          <a:fillRef idx="0">
            <a:schemeClr val="dk1"/>
          </a:fillRef>
          <a:effectRef idx="1">
            <a:schemeClr val="dk1"/>
          </a:effectRef>
          <a:fontRef idx="minor">
            <a:schemeClr val="tx1"/>
          </a:fontRef>
        </p:style>
      </p:cxnSp>
      <p:sp>
        <p:nvSpPr>
          <p:cNvPr id="69" name="Rectangle 68"/>
          <p:cNvSpPr/>
          <p:nvPr/>
        </p:nvSpPr>
        <p:spPr>
          <a:xfrm>
            <a:off x="1559613" y="649301"/>
            <a:ext cx="6024775" cy="53457"/>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Rectangle 69"/>
          <p:cNvSpPr/>
          <p:nvPr/>
        </p:nvSpPr>
        <p:spPr>
          <a:xfrm>
            <a:off x="1384377" y="268301"/>
            <a:ext cx="6375247" cy="400110"/>
          </a:xfrm>
          <a:prstGeom prst="rect">
            <a:avLst/>
          </a:prstGeom>
        </p:spPr>
        <p:txBody>
          <a:bodyPr wrap="square">
            <a:spAutoFit/>
          </a:bodyPr>
          <a:lstStyle/>
          <a:p>
            <a:pPr algn="ctr">
              <a:defRPr/>
            </a:pPr>
            <a:r>
              <a:rPr lang="en-US" sz="2000" b="1"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FRAMING THE FORMULA FOR REFRACTIVE INDEX </a:t>
            </a:r>
            <a:endParaRPr lang="en-US" sz="2000" b="1"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984960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250"/>
                                        <p:tgtEl>
                                          <p:spTgt spid="70"/>
                                        </p:tgtEl>
                                        <p:attrNameLst>
                                          <p:attrName>ppt_y</p:attrName>
                                        </p:attrNameLst>
                                      </p:cBhvr>
                                      <p:tavLst>
                                        <p:tav tm="0">
                                          <p:val>
                                            <p:strVal val="#ppt_y-#ppt_h*1.125000"/>
                                          </p:val>
                                        </p:tav>
                                        <p:tav tm="100000">
                                          <p:val>
                                            <p:strVal val="#ppt_y"/>
                                          </p:val>
                                        </p:tav>
                                      </p:tavLst>
                                    </p:anim>
                                    <p:animEffect transition="in" filter="wipe(down)">
                                      <p:cBhvr>
                                        <p:cTn id="8" dur="250"/>
                                        <p:tgtEl>
                                          <p:spTgt spid="70"/>
                                        </p:tgtEl>
                                      </p:cBhvr>
                                    </p:animEffect>
                                  </p:childTnLst>
                                </p:cTn>
                              </p:par>
                              <p:par>
                                <p:cTn id="9" presetID="16" presetClass="entr" presetSubtype="37" fill="hold" grpId="0" nodeType="withEffect">
                                  <p:stCondLst>
                                    <p:cond delay="250"/>
                                  </p:stCondLst>
                                  <p:childTnLst>
                                    <p:set>
                                      <p:cBhvr>
                                        <p:cTn id="10" dur="1" fill="hold">
                                          <p:stCondLst>
                                            <p:cond delay="0"/>
                                          </p:stCondLst>
                                        </p:cTn>
                                        <p:tgtEl>
                                          <p:spTgt spid="69"/>
                                        </p:tgtEl>
                                        <p:attrNameLst>
                                          <p:attrName>style.visibility</p:attrName>
                                        </p:attrNameLst>
                                      </p:cBhvr>
                                      <p:to>
                                        <p:strVal val="visible"/>
                                      </p:to>
                                    </p:set>
                                    <p:animEffect transition="in" filter="barn(outVertical)">
                                      <p:cBhvr>
                                        <p:cTn id="11" dur="250"/>
                                        <p:tgtEl>
                                          <p:spTgt spid="6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p:tgtEl>
                                          <p:spTgt spid="4"/>
                                        </p:tgtEl>
                                        <p:attrNameLst>
                                          <p:attrName>ppt_x</p:attrName>
                                        </p:attrNameLst>
                                      </p:cBhvr>
                                      <p:tavLst>
                                        <p:tav tm="0">
                                          <p:val>
                                            <p:strVal val="#ppt_x-#ppt_w*1.125000"/>
                                          </p:val>
                                        </p:tav>
                                        <p:tav tm="100000">
                                          <p:val>
                                            <p:strVal val="#ppt_x"/>
                                          </p:val>
                                        </p:tav>
                                      </p:tavLst>
                                    </p:anim>
                                    <p:animEffect transition="in" filter="wipe(right)">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left)">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left)">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left)">
                                      <p:cBhvr>
                                        <p:cTn id="49" dur="500"/>
                                        <p:tgtEl>
                                          <p:spTgt spid="31"/>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wipe(left)">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wipe(left)">
                                      <p:cBhvr>
                                        <p:cTn id="72" dur="500"/>
                                        <p:tgtEl>
                                          <p:spTgt spid="4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wipe(left)">
                                      <p:cBhvr>
                                        <p:cTn id="77" dur="500"/>
                                        <p:tgtEl>
                                          <p:spTgt spid="39"/>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6"/>
                                        </p:tgtEl>
                                        <p:attrNameLst>
                                          <p:attrName>style.visibility</p:attrName>
                                        </p:attrNameLst>
                                      </p:cBhvr>
                                      <p:to>
                                        <p:strVal val="visible"/>
                                      </p:to>
                                    </p:set>
                                  </p:childTnLst>
                                </p:cTn>
                              </p:par>
                              <p:par>
                                <p:cTn id="82" presetID="12" presetClass="entr" presetSubtype="8" fill="hold" grpId="0" nodeType="withEffect">
                                  <p:stCondLst>
                                    <p:cond delay="0"/>
                                  </p:stCondLst>
                                  <p:childTnLst>
                                    <p:set>
                                      <p:cBhvr>
                                        <p:cTn id="83" dur="1" fill="hold">
                                          <p:stCondLst>
                                            <p:cond delay="0"/>
                                          </p:stCondLst>
                                        </p:cTn>
                                        <p:tgtEl>
                                          <p:spTgt spid="7"/>
                                        </p:tgtEl>
                                        <p:attrNameLst>
                                          <p:attrName>style.visibility</p:attrName>
                                        </p:attrNameLst>
                                      </p:cBhvr>
                                      <p:to>
                                        <p:strVal val="visible"/>
                                      </p:to>
                                    </p:set>
                                    <p:anim calcmode="lin" valueType="num">
                                      <p:cBhvr additive="base">
                                        <p:cTn id="84" dur="500"/>
                                        <p:tgtEl>
                                          <p:spTgt spid="7"/>
                                        </p:tgtEl>
                                        <p:attrNameLst>
                                          <p:attrName>ppt_x</p:attrName>
                                        </p:attrNameLst>
                                      </p:cBhvr>
                                      <p:tavLst>
                                        <p:tav tm="0">
                                          <p:val>
                                            <p:strVal val="#ppt_x-#ppt_w*1.125000"/>
                                          </p:val>
                                        </p:tav>
                                        <p:tav tm="100000">
                                          <p:val>
                                            <p:strVal val="#ppt_x"/>
                                          </p:val>
                                        </p:tav>
                                      </p:tavLst>
                                    </p:anim>
                                    <p:animEffect transition="in" filter="wipe(right)">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wipe(left)">
                                      <p:cBhvr>
                                        <p:cTn id="90" dur="500"/>
                                        <p:tgtEl>
                                          <p:spTgt spid="4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wipe(left)">
                                      <p:cBhvr>
                                        <p:cTn id="95" dur="500"/>
                                        <p:tgtEl>
                                          <p:spTgt spid="5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wipe(left)">
                                      <p:cBhvr>
                                        <p:cTn id="100" dur="500"/>
                                        <p:tgtEl>
                                          <p:spTgt spid="4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16"/>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21"/>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8"/>
                                        </p:tgtEl>
                                        <p:attrNameLst>
                                          <p:attrName>style.visibility</p:attrName>
                                        </p:attrNameLst>
                                      </p:cBhvr>
                                      <p:to>
                                        <p:strVal val="visible"/>
                                      </p:to>
                                    </p:set>
                                  </p:childTnLst>
                                </p:cTn>
                              </p:par>
                              <p:par>
                                <p:cTn id="118" presetID="12" presetClass="entr" presetSubtype="8" fill="hold" grpId="0" nodeType="withEffect">
                                  <p:stCondLst>
                                    <p:cond delay="0"/>
                                  </p:stCondLst>
                                  <p:childTnLst>
                                    <p:set>
                                      <p:cBhvr>
                                        <p:cTn id="119" dur="1" fill="hold">
                                          <p:stCondLst>
                                            <p:cond delay="0"/>
                                          </p:stCondLst>
                                        </p:cTn>
                                        <p:tgtEl>
                                          <p:spTgt spid="9"/>
                                        </p:tgtEl>
                                        <p:attrNameLst>
                                          <p:attrName>style.visibility</p:attrName>
                                        </p:attrNameLst>
                                      </p:cBhvr>
                                      <p:to>
                                        <p:strVal val="visible"/>
                                      </p:to>
                                    </p:set>
                                    <p:anim calcmode="lin" valueType="num">
                                      <p:cBhvr additive="base">
                                        <p:cTn id="120" dur="500"/>
                                        <p:tgtEl>
                                          <p:spTgt spid="9"/>
                                        </p:tgtEl>
                                        <p:attrNameLst>
                                          <p:attrName>ppt_x</p:attrName>
                                        </p:attrNameLst>
                                      </p:cBhvr>
                                      <p:tavLst>
                                        <p:tav tm="0">
                                          <p:val>
                                            <p:strVal val="#ppt_x-#ppt_w*1.125000"/>
                                          </p:val>
                                        </p:tav>
                                        <p:tav tm="100000">
                                          <p:val>
                                            <p:strVal val="#ppt_x"/>
                                          </p:val>
                                        </p:tav>
                                      </p:tavLst>
                                    </p:anim>
                                    <p:animEffect transition="in" filter="wipe(right)">
                                      <p:cBhvr>
                                        <p:cTn id="121" dur="500"/>
                                        <p:tgtEl>
                                          <p:spTgt spid="9"/>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11"/>
                                        </p:tgtEl>
                                        <p:attrNameLst>
                                          <p:attrName>style.visibility</p:attrName>
                                        </p:attrNameLst>
                                      </p:cBhvr>
                                      <p:to>
                                        <p:strVal val="visible"/>
                                      </p:to>
                                    </p:set>
                                  </p:childTnLst>
                                </p:cTn>
                              </p:par>
                              <p:par>
                                <p:cTn id="126" presetID="12" presetClass="entr" presetSubtype="8" fill="hold" grpId="0" nodeType="withEffect">
                                  <p:stCondLst>
                                    <p:cond delay="0"/>
                                  </p:stCondLst>
                                  <p:childTnLst>
                                    <p:set>
                                      <p:cBhvr>
                                        <p:cTn id="127" dur="1" fill="hold">
                                          <p:stCondLst>
                                            <p:cond delay="0"/>
                                          </p:stCondLst>
                                        </p:cTn>
                                        <p:tgtEl>
                                          <p:spTgt spid="12"/>
                                        </p:tgtEl>
                                        <p:attrNameLst>
                                          <p:attrName>style.visibility</p:attrName>
                                        </p:attrNameLst>
                                      </p:cBhvr>
                                      <p:to>
                                        <p:strVal val="visible"/>
                                      </p:to>
                                    </p:set>
                                    <p:anim calcmode="lin" valueType="num">
                                      <p:cBhvr additive="base">
                                        <p:cTn id="128" dur="500"/>
                                        <p:tgtEl>
                                          <p:spTgt spid="12"/>
                                        </p:tgtEl>
                                        <p:attrNameLst>
                                          <p:attrName>ppt_x</p:attrName>
                                        </p:attrNameLst>
                                      </p:cBhvr>
                                      <p:tavLst>
                                        <p:tav tm="0">
                                          <p:val>
                                            <p:strVal val="#ppt_x-#ppt_w*1.125000"/>
                                          </p:val>
                                        </p:tav>
                                        <p:tav tm="100000">
                                          <p:val>
                                            <p:strVal val="#ppt_x"/>
                                          </p:val>
                                        </p:tav>
                                      </p:tavLst>
                                    </p:anim>
                                    <p:animEffect transition="in" filter="wipe(right)">
                                      <p:cBhvr>
                                        <p:cTn id="129" dur="500"/>
                                        <p:tgtEl>
                                          <p:spTgt spid="12"/>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10"/>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24"/>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51"/>
                                        </p:tgtEl>
                                        <p:attrNameLst>
                                          <p:attrName>style.visibility</p:attrName>
                                        </p:attrNameLst>
                                      </p:cBhvr>
                                      <p:to>
                                        <p:strVal val="visible"/>
                                      </p:to>
                                    </p:set>
                                    <p:animEffect transition="in" filter="wipe(left)">
                                      <p:cBhvr>
                                        <p:cTn id="142" dur="500"/>
                                        <p:tgtEl>
                                          <p:spTgt spid="51"/>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nodeType="clickEffect">
                                  <p:stCondLst>
                                    <p:cond delay="0"/>
                                  </p:stCondLst>
                                  <p:childTnLst>
                                    <p:set>
                                      <p:cBhvr>
                                        <p:cTn id="146" dur="1" fill="hold">
                                          <p:stCondLst>
                                            <p:cond delay="0"/>
                                          </p:stCondLst>
                                        </p:cTn>
                                        <p:tgtEl>
                                          <p:spTgt spid="52"/>
                                        </p:tgtEl>
                                        <p:attrNameLst>
                                          <p:attrName>style.visibility</p:attrName>
                                        </p:attrNameLst>
                                      </p:cBhvr>
                                      <p:to>
                                        <p:strVal val="visible"/>
                                      </p:to>
                                    </p:set>
                                    <p:animEffect transition="in" filter="wipe(left)">
                                      <p:cBhvr>
                                        <p:cTn id="147" dur="500"/>
                                        <p:tgtEl>
                                          <p:spTgt spid="52"/>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nodeType="clickEffect">
                                  <p:stCondLst>
                                    <p:cond delay="0"/>
                                  </p:stCondLst>
                                  <p:childTnLst>
                                    <p:set>
                                      <p:cBhvr>
                                        <p:cTn id="151" dur="1" fill="hold">
                                          <p:stCondLst>
                                            <p:cond delay="0"/>
                                          </p:stCondLst>
                                        </p:cTn>
                                        <p:tgtEl>
                                          <p:spTgt spid="58"/>
                                        </p:tgtEl>
                                        <p:attrNameLst>
                                          <p:attrName>style.visibility</p:attrName>
                                        </p:attrNameLst>
                                      </p:cBhvr>
                                      <p:to>
                                        <p:strVal val="visible"/>
                                      </p:to>
                                    </p:set>
                                    <p:animEffect transition="in" filter="wipe(left)">
                                      <p:cBhvr>
                                        <p:cTn id="152" dur="500"/>
                                        <p:tgtEl>
                                          <p:spTgt spid="58"/>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nodeType="clickEffect">
                                  <p:stCondLst>
                                    <p:cond delay="0"/>
                                  </p:stCondLst>
                                  <p:childTnLst>
                                    <p:set>
                                      <p:cBhvr>
                                        <p:cTn id="156" dur="1" fill="hold">
                                          <p:stCondLst>
                                            <p:cond delay="0"/>
                                          </p:stCondLst>
                                        </p:cTn>
                                        <p:tgtEl>
                                          <p:spTgt spid="55"/>
                                        </p:tgtEl>
                                        <p:attrNameLst>
                                          <p:attrName>style.visibility</p:attrName>
                                        </p:attrNameLst>
                                      </p:cBhvr>
                                      <p:to>
                                        <p:strVal val="visible"/>
                                      </p:to>
                                    </p:set>
                                    <p:animEffect transition="in" filter="wipe(left)">
                                      <p:cBhvr>
                                        <p:cTn id="157" dur="500"/>
                                        <p:tgtEl>
                                          <p:spTgt spid="55"/>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13"/>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0" nodeType="clickEffect">
                                  <p:stCondLst>
                                    <p:cond delay="0"/>
                                  </p:stCondLst>
                                  <p:childTnLst>
                                    <p:set>
                                      <p:cBhvr>
                                        <p:cTn id="165" dur="1" fill="hold">
                                          <p:stCondLst>
                                            <p:cond delay="0"/>
                                          </p:stCondLst>
                                        </p:cTn>
                                        <p:tgtEl>
                                          <p:spTgt spid="26"/>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59"/>
                                        </p:tgtEl>
                                        <p:attrNameLst>
                                          <p:attrName>style.visibility</p:attrName>
                                        </p:attrNameLst>
                                      </p:cBhvr>
                                      <p:to>
                                        <p:strVal val="visible"/>
                                      </p:to>
                                    </p:set>
                                    <p:animEffect transition="in" filter="wipe(left)">
                                      <p:cBhvr>
                                        <p:cTn id="170" dur="500"/>
                                        <p:tgtEl>
                                          <p:spTgt spid="59"/>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nodeType="clickEffect">
                                  <p:stCondLst>
                                    <p:cond delay="0"/>
                                  </p:stCondLst>
                                  <p:childTnLst>
                                    <p:set>
                                      <p:cBhvr>
                                        <p:cTn id="174" dur="1" fill="hold">
                                          <p:stCondLst>
                                            <p:cond delay="0"/>
                                          </p:stCondLst>
                                        </p:cTn>
                                        <p:tgtEl>
                                          <p:spTgt spid="60"/>
                                        </p:tgtEl>
                                        <p:attrNameLst>
                                          <p:attrName>style.visibility</p:attrName>
                                        </p:attrNameLst>
                                      </p:cBhvr>
                                      <p:to>
                                        <p:strVal val="visible"/>
                                      </p:to>
                                    </p:set>
                                    <p:animEffect transition="in" filter="wipe(left)">
                                      <p:cBhvr>
                                        <p:cTn id="175" dur="500"/>
                                        <p:tgtEl>
                                          <p:spTgt spid="60"/>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nodeType="clickEffect">
                                  <p:stCondLst>
                                    <p:cond delay="0"/>
                                  </p:stCondLst>
                                  <p:childTnLst>
                                    <p:set>
                                      <p:cBhvr>
                                        <p:cTn id="179" dur="1" fill="hold">
                                          <p:stCondLst>
                                            <p:cond delay="0"/>
                                          </p:stCondLst>
                                        </p:cTn>
                                        <p:tgtEl>
                                          <p:spTgt spid="66"/>
                                        </p:tgtEl>
                                        <p:attrNameLst>
                                          <p:attrName>style.visibility</p:attrName>
                                        </p:attrNameLst>
                                      </p:cBhvr>
                                      <p:to>
                                        <p:strVal val="visible"/>
                                      </p:to>
                                    </p:set>
                                    <p:animEffect transition="in" filter="wipe(left)">
                                      <p:cBhvr>
                                        <p:cTn id="180" dur="500"/>
                                        <p:tgtEl>
                                          <p:spTgt spid="66"/>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nodeType="clickEffect">
                                  <p:stCondLst>
                                    <p:cond delay="0"/>
                                  </p:stCondLst>
                                  <p:childTnLst>
                                    <p:set>
                                      <p:cBhvr>
                                        <p:cTn id="184" dur="1" fill="hold">
                                          <p:stCondLst>
                                            <p:cond delay="0"/>
                                          </p:stCondLst>
                                        </p:cTn>
                                        <p:tgtEl>
                                          <p:spTgt spid="63"/>
                                        </p:tgtEl>
                                        <p:attrNameLst>
                                          <p:attrName>style.visibility</p:attrName>
                                        </p:attrNameLst>
                                      </p:cBhvr>
                                      <p:to>
                                        <p:strVal val="visible"/>
                                      </p:to>
                                    </p:set>
                                    <p:animEffect transition="in" filter="wipe(left)">
                                      <p:cBhvr>
                                        <p:cTn id="185" dur="500"/>
                                        <p:tgtEl>
                                          <p:spTgt spid="63"/>
                                        </p:tgtEl>
                                      </p:cBhvr>
                                    </p:animEffect>
                                  </p:childTnLst>
                                </p:cTn>
                              </p:par>
                            </p:childTnLst>
                          </p:cTn>
                        </p:par>
                      </p:childTnLst>
                    </p:cTn>
                  </p:par>
                  <p:par>
                    <p:cTn id="186" fill="hold">
                      <p:stCondLst>
                        <p:cond delay="indefinite"/>
                      </p:stCondLst>
                      <p:childTnLst>
                        <p:par>
                          <p:cTn id="187" fill="hold">
                            <p:stCondLst>
                              <p:cond delay="0"/>
                            </p:stCondLst>
                            <p:childTnLst>
                              <p:par>
                                <p:cTn id="188" presetID="1" presetClass="entr" presetSubtype="0" fill="hold" grpId="0" nodeType="clickEffect">
                                  <p:stCondLst>
                                    <p:cond delay="0"/>
                                  </p:stCondLst>
                                  <p:childTnLst>
                                    <p:set>
                                      <p:cBhvr>
                                        <p:cTn id="189" dur="1" fill="hold">
                                          <p:stCondLst>
                                            <p:cond delay="0"/>
                                          </p:stCondLst>
                                        </p:cTn>
                                        <p:tgtEl>
                                          <p:spTgt spid="14"/>
                                        </p:tgtEl>
                                        <p:attrNameLst>
                                          <p:attrName>style.visibility</p:attrName>
                                        </p:attrNameLst>
                                      </p:cBhvr>
                                      <p:to>
                                        <p:strVal val="visible"/>
                                      </p:to>
                                    </p:set>
                                  </p:childTnLst>
                                </p:cTn>
                              </p:par>
                              <p:par>
                                <p:cTn id="190" presetID="12" presetClass="entr" presetSubtype="8" fill="hold" grpId="0" nodeType="withEffect">
                                  <p:stCondLst>
                                    <p:cond delay="0"/>
                                  </p:stCondLst>
                                  <p:childTnLst>
                                    <p:set>
                                      <p:cBhvr>
                                        <p:cTn id="191" dur="1" fill="hold">
                                          <p:stCondLst>
                                            <p:cond delay="0"/>
                                          </p:stCondLst>
                                        </p:cTn>
                                        <p:tgtEl>
                                          <p:spTgt spid="15"/>
                                        </p:tgtEl>
                                        <p:attrNameLst>
                                          <p:attrName>style.visibility</p:attrName>
                                        </p:attrNameLst>
                                      </p:cBhvr>
                                      <p:to>
                                        <p:strVal val="visible"/>
                                      </p:to>
                                    </p:set>
                                    <p:anim calcmode="lin" valueType="num">
                                      <p:cBhvr additive="base">
                                        <p:cTn id="192" dur="500"/>
                                        <p:tgtEl>
                                          <p:spTgt spid="15"/>
                                        </p:tgtEl>
                                        <p:attrNameLst>
                                          <p:attrName>ppt_x</p:attrName>
                                        </p:attrNameLst>
                                      </p:cBhvr>
                                      <p:tavLst>
                                        <p:tav tm="0">
                                          <p:val>
                                            <p:strVal val="#ppt_x-#ppt_w*1.125000"/>
                                          </p:val>
                                        </p:tav>
                                        <p:tav tm="100000">
                                          <p:val>
                                            <p:strVal val="#ppt_x"/>
                                          </p:val>
                                        </p:tav>
                                      </p:tavLst>
                                    </p:anim>
                                    <p:animEffect transition="in" filter="wipe(right)">
                                      <p:cBhvr>
                                        <p:cTn id="19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p:bldP spid="6" grpId="0" animBg="1"/>
      <p:bldP spid="7" grpId="0" animBg="1"/>
      <p:bldP spid="8" grpId="0" animBg="1"/>
      <p:bldP spid="9" grpId="0" animBg="1"/>
      <p:bldP spid="10" grpId="0"/>
      <p:bldP spid="11" grpId="0" animBg="1"/>
      <p:bldP spid="12" grpId="0" animBg="1"/>
      <p:bldP spid="13" grpId="0"/>
      <p:bldP spid="14" grpId="0" animBg="1"/>
      <p:bldP spid="15" grpId="0" animBg="1"/>
      <p:bldP spid="16" grpId="0"/>
      <p:bldP spid="17" grpId="0"/>
      <p:bldP spid="19" grpId="0"/>
      <p:bldP spid="21" grpId="0"/>
      <p:bldP spid="24" grpId="0"/>
      <p:bldP spid="26" grpId="0"/>
      <p:bldP spid="27" grpId="0"/>
      <p:bldP spid="35" grpId="0"/>
      <p:bldP spid="43" grpId="0"/>
      <p:bldP spid="51" grpId="0"/>
      <p:bldP spid="59" grpId="0"/>
      <p:bldP spid="69" grpId="0" animBg="1"/>
      <p:bldP spid="7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d drive\MJ WORK\Pooja mam (physics)\State board\10th State\REFRACTION OF LIGHT\raw\light_stain_shadow_background_46791_1920x10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88660" y="615950"/>
            <a:ext cx="2555094" cy="53457"/>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p:nvSpPr>
        <p:spPr>
          <a:xfrm>
            <a:off x="3969167" y="209550"/>
            <a:ext cx="1794081" cy="461665"/>
          </a:xfrm>
          <a:prstGeom prst="rect">
            <a:avLst/>
          </a:prstGeom>
        </p:spPr>
        <p:txBody>
          <a:bodyPr wrap="none">
            <a:spAutoFit/>
          </a:bodyPr>
          <a:lstStyle/>
          <a:p>
            <a:pPr algn="ctr">
              <a:defRPr/>
            </a:pPr>
            <a:r>
              <a:rPr lang="en-US" sz="2400"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FORMULAE</a:t>
            </a:r>
            <a:endParaRPr lang="en-US" sz="24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5" name="Group 4"/>
          <p:cNvGrpSpPr/>
          <p:nvPr/>
        </p:nvGrpSpPr>
        <p:grpSpPr>
          <a:xfrm>
            <a:off x="5077263" y="742950"/>
            <a:ext cx="2999937" cy="1073398"/>
            <a:chOff x="3776394" y="971550"/>
            <a:chExt cx="2999937" cy="1073398"/>
          </a:xfrm>
        </p:grpSpPr>
        <p:sp>
          <p:nvSpPr>
            <p:cNvPr id="6" name="Rounded Rectangle 5"/>
            <p:cNvSpPr/>
            <p:nvPr/>
          </p:nvSpPr>
          <p:spPr>
            <a:xfrm>
              <a:off x="3776394" y="1039108"/>
              <a:ext cx="2999937" cy="1005840"/>
            </a:xfrm>
            <a:prstGeom prst="roundRect">
              <a:avLst/>
            </a:prstGeom>
            <a:no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7" name="Group 6"/>
            <p:cNvGrpSpPr/>
            <p:nvPr/>
          </p:nvGrpSpPr>
          <p:grpSpPr>
            <a:xfrm>
              <a:off x="3781425" y="971550"/>
              <a:ext cx="2975856" cy="1023934"/>
              <a:chOff x="577266" y="2780942"/>
              <a:chExt cx="2975856" cy="1023934"/>
            </a:xfrm>
          </p:grpSpPr>
          <p:sp>
            <p:nvSpPr>
              <p:cNvPr id="8" name="TextBox 7"/>
              <p:cNvSpPr txBox="1">
                <a:spLocks noChangeArrowheads="1"/>
              </p:cNvSpPr>
              <p:nvPr/>
            </p:nvSpPr>
            <p:spPr bwMode="auto">
              <a:xfrm>
                <a:off x="1131884" y="2780942"/>
                <a:ext cx="974361" cy="707886"/>
              </a:xfrm>
              <a:prstGeom prst="rect">
                <a:avLst/>
              </a:prstGeom>
              <a:noFill/>
              <a:ln w="9525">
                <a:noFill/>
                <a:miter lim="800000"/>
                <a:headEnd/>
                <a:tailEnd/>
              </a:ln>
            </p:spPr>
            <p:txBody>
              <a:bodyPr wrap="square">
                <a:spAutoFit/>
              </a:bodyPr>
              <a:lstStyle/>
              <a:p>
                <a:r>
                  <a:rPr lang="en-US" sz="4000" b="1" dirty="0" smtClean="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a:t>
                </a:r>
                <a:r>
                  <a:rPr lang="en-US" sz="4000" b="1" baseline="-25000" dirty="0">
                    <a:solidFill>
                      <a:prstClr val="white"/>
                    </a:solidFill>
                    <a:effectLst>
                      <a:outerShdw blurRad="38100" dist="38100" dir="2700000" algn="tl">
                        <a:srgbClr val="000000">
                          <a:alpha val="43137"/>
                        </a:srgbClr>
                      </a:outerShdw>
                    </a:effectLst>
                    <a:latin typeface="Book Antiqua" panose="02040602050305030304" pitchFamily="18" charset="0"/>
                  </a:rPr>
                  <a:t>21</a:t>
                </a:r>
              </a:p>
            </p:txBody>
          </p:sp>
          <p:sp>
            <p:nvSpPr>
              <p:cNvPr id="9" name="TextBox 8"/>
              <p:cNvSpPr txBox="1">
                <a:spLocks noChangeArrowheads="1"/>
              </p:cNvSpPr>
              <p:nvPr/>
            </p:nvSpPr>
            <p:spPr bwMode="auto">
              <a:xfrm>
                <a:off x="2048172" y="2933342"/>
                <a:ext cx="394682" cy="707886"/>
              </a:xfrm>
              <a:prstGeom prst="rect">
                <a:avLst/>
              </a:prstGeom>
              <a:noFill/>
              <a:ln w="9525">
                <a:noFill/>
                <a:miter lim="800000"/>
                <a:headEnd/>
                <a:tailEnd/>
              </a:ln>
            </p:spPr>
            <p:txBody>
              <a:bodyPr wrap="square">
                <a:spAutoFit/>
              </a:bodyPr>
              <a:lstStyle/>
              <a:p>
                <a:r>
                  <a:rPr lang="en-US" sz="4000" b="1" dirty="0" smtClean="0">
                    <a:solidFill>
                      <a:prstClr val="white"/>
                    </a:solidFill>
                    <a:effectLst>
                      <a:outerShdw blurRad="38100" dist="38100" dir="2700000" algn="tl">
                        <a:srgbClr val="000000">
                          <a:alpha val="43137"/>
                        </a:srgbClr>
                      </a:outerShdw>
                    </a:effectLst>
                    <a:latin typeface="Bookman Old Style" panose="02050604050505020204" pitchFamily="18" charset="0"/>
                  </a:rPr>
                  <a:t>=</a:t>
                </a:r>
                <a:endParaRPr lang="en-US" sz="4000" b="1" dirty="0">
                  <a:solidFill>
                    <a:prstClr val="white"/>
                  </a:solidFill>
                  <a:effectLst>
                    <a:outerShdw blurRad="38100" dist="38100" dir="2700000" algn="tl">
                      <a:srgbClr val="000000">
                        <a:alpha val="43137"/>
                      </a:srgbClr>
                    </a:outerShdw>
                  </a:effectLst>
                  <a:latin typeface="Bookman Old Style" panose="02050604050505020204" pitchFamily="18" charset="0"/>
                </a:endParaRPr>
              </a:p>
            </p:txBody>
          </p:sp>
          <p:sp>
            <p:nvSpPr>
              <p:cNvPr id="10" name="TextBox 9"/>
              <p:cNvSpPr txBox="1">
                <a:spLocks noChangeArrowheads="1"/>
              </p:cNvSpPr>
              <p:nvPr/>
            </p:nvSpPr>
            <p:spPr bwMode="auto">
              <a:xfrm>
                <a:off x="577266" y="3027163"/>
                <a:ext cx="545913" cy="461665"/>
              </a:xfrm>
              <a:prstGeom prst="rect">
                <a:avLst/>
              </a:prstGeom>
              <a:noFill/>
              <a:ln w="9525">
                <a:noFill/>
                <a:miter lim="800000"/>
                <a:headEnd/>
                <a:tailEnd/>
              </a:ln>
            </p:spPr>
            <p:txBody>
              <a:bodyPr wrap="square">
                <a:spAutoFit/>
              </a:bodyPr>
              <a:lstStyle/>
              <a:p>
                <a:r>
                  <a:rPr lang="en-US" sz="2400" b="1" dirty="0" smtClean="0">
                    <a:solidFill>
                      <a:prstClr val="white"/>
                    </a:solidFill>
                    <a:effectLst>
                      <a:outerShdw blurRad="38100" dist="38100" dir="2700000" algn="tl">
                        <a:srgbClr val="000000">
                          <a:alpha val="43137"/>
                        </a:srgbClr>
                      </a:outerShdw>
                    </a:effectLst>
                    <a:latin typeface="Book Antiqua" panose="02040602050305030304" pitchFamily="18" charset="0"/>
                  </a:rPr>
                  <a:t>2.</a:t>
                </a:r>
                <a:endParaRPr lang="en-US" sz="2400" b="1" dirty="0">
                  <a:solidFill>
                    <a:prstClr val="white"/>
                  </a:solidFill>
                  <a:effectLst>
                    <a:outerShdw blurRad="38100" dist="38100" dir="2700000" algn="tl">
                      <a:srgbClr val="000000">
                        <a:alpha val="43137"/>
                      </a:srgbClr>
                    </a:outerShdw>
                  </a:effectLst>
                  <a:latin typeface="Book Antiqua" panose="02040602050305030304" pitchFamily="18" charset="0"/>
                </a:endParaRPr>
              </a:p>
            </p:txBody>
          </p:sp>
          <p:grpSp>
            <p:nvGrpSpPr>
              <p:cNvPr id="11" name="Group 12"/>
              <p:cNvGrpSpPr/>
              <p:nvPr/>
            </p:nvGrpSpPr>
            <p:grpSpPr>
              <a:xfrm>
                <a:off x="2389248" y="2854794"/>
                <a:ext cx="1163874" cy="950082"/>
                <a:chOff x="4032018" y="5934782"/>
                <a:chExt cx="1163874" cy="950082"/>
              </a:xfrm>
            </p:grpSpPr>
            <p:sp>
              <p:nvSpPr>
                <p:cNvPr id="12" name="TextBox 11"/>
                <p:cNvSpPr txBox="1">
                  <a:spLocks noChangeArrowheads="1"/>
                </p:cNvSpPr>
                <p:nvPr/>
              </p:nvSpPr>
              <p:spPr bwMode="auto">
                <a:xfrm>
                  <a:off x="4389208" y="5934782"/>
                  <a:ext cx="449494" cy="461665"/>
                </a:xfrm>
                <a:prstGeom prst="rect">
                  <a:avLst/>
                </a:prstGeom>
                <a:noFill/>
                <a:ln w="9525">
                  <a:noFill/>
                  <a:miter lim="800000"/>
                  <a:headEnd/>
                  <a:tailEnd/>
                </a:ln>
              </p:spPr>
              <p:txBody>
                <a:bodyPr wrap="square">
                  <a:spAutoFit/>
                </a:bodyPr>
                <a:lstStyle/>
                <a:p>
                  <a:pPr algn="ctr"/>
                  <a:r>
                    <a:rPr lang="en-US" sz="2400" b="1" dirty="0" smtClean="0">
                      <a:solidFill>
                        <a:prstClr val="white"/>
                      </a:solidFill>
                      <a:effectLst>
                        <a:outerShdw blurRad="38100" dist="38100" dir="2700000" algn="tl">
                          <a:srgbClr val="000000">
                            <a:alpha val="43137"/>
                          </a:srgbClr>
                        </a:outerShdw>
                      </a:effectLst>
                      <a:latin typeface="Book Antiqua" panose="02040602050305030304" pitchFamily="18" charset="0"/>
                    </a:rPr>
                    <a:t>1</a:t>
                  </a:r>
                  <a:endParaRPr lang="en-US" sz="2400" b="1" dirty="0">
                    <a:solidFill>
                      <a:prstClr val="white"/>
                    </a:solidFill>
                    <a:effectLst>
                      <a:outerShdw blurRad="38100" dist="38100" dir="2700000" algn="tl">
                        <a:srgbClr val="000000">
                          <a:alpha val="43137"/>
                        </a:srgbClr>
                      </a:outerShdw>
                    </a:effectLst>
                    <a:latin typeface="Book Antiqua" panose="02040602050305030304" pitchFamily="18" charset="0"/>
                  </a:endParaRPr>
                </a:p>
              </p:txBody>
            </p:sp>
            <p:sp>
              <p:nvSpPr>
                <p:cNvPr id="13" name="TextBox 12"/>
                <p:cNvSpPr txBox="1">
                  <a:spLocks noChangeArrowheads="1"/>
                </p:cNvSpPr>
                <p:nvPr/>
              </p:nvSpPr>
              <p:spPr bwMode="auto">
                <a:xfrm>
                  <a:off x="4032018" y="6176978"/>
                  <a:ext cx="1163874" cy="707886"/>
                </a:xfrm>
                <a:prstGeom prst="rect">
                  <a:avLst/>
                </a:prstGeom>
                <a:noFill/>
                <a:ln w="9525">
                  <a:noFill/>
                  <a:miter lim="800000"/>
                  <a:headEnd/>
                  <a:tailEnd/>
                </a:ln>
              </p:spPr>
              <p:txBody>
                <a:bodyPr wrap="square">
                  <a:spAutoFit/>
                </a:bodyPr>
                <a:lstStyle/>
                <a:p>
                  <a:pPr algn="ctr"/>
                  <a:r>
                    <a:rPr lang="en-US" sz="4000" b="1" dirty="0" smtClean="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a:t>
                  </a:r>
                  <a:r>
                    <a:rPr lang="en-US" sz="4000" b="1" baseline="-25000" dirty="0">
                      <a:solidFill>
                        <a:prstClr val="white"/>
                      </a:solidFill>
                      <a:effectLst>
                        <a:outerShdw blurRad="38100" dist="38100" dir="2700000" algn="tl">
                          <a:srgbClr val="000000">
                            <a:alpha val="43137"/>
                          </a:srgbClr>
                        </a:outerShdw>
                      </a:effectLst>
                      <a:latin typeface="Book Antiqua" panose="02040602050305030304" pitchFamily="18" charset="0"/>
                    </a:rPr>
                    <a:t>1</a:t>
                  </a:r>
                  <a:r>
                    <a:rPr lang="en-US" sz="4000" b="1" baseline="-25000" dirty="0" smtClean="0">
                      <a:solidFill>
                        <a:prstClr val="white"/>
                      </a:solidFill>
                      <a:effectLst>
                        <a:outerShdw blurRad="38100" dist="38100" dir="2700000" algn="tl">
                          <a:srgbClr val="000000">
                            <a:alpha val="43137"/>
                          </a:srgbClr>
                        </a:outerShdw>
                      </a:effectLst>
                      <a:latin typeface="Symbol" panose="05050102010706020507" pitchFamily="18" charset="2"/>
                    </a:rPr>
                    <a:t>2</a:t>
                  </a:r>
                  <a:endParaRPr lang="en-US" sz="4000" b="1" baseline="-25000" dirty="0">
                    <a:solidFill>
                      <a:prstClr val="white"/>
                    </a:solidFill>
                    <a:effectLst>
                      <a:outerShdw blurRad="38100" dist="38100" dir="2700000" algn="tl">
                        <a:srgbClr val="000000">
                          <a:alpha val="43137"/>
                        </a:srgbClr>
                      </a:outerShdw>
                    </a:effectLst>
                    <a:latin typeface="Symbol" panose="05050102010706020507" pitchFamily="18" charset="2"/>
                  </a:endParaRPr>
                </a:p>
              </p:txBody>
            </p:sp>
            <p:cxnSp>
              <p:nvCxnSpPr>
                <p:cNvPr id="14" name="Straight Connector 13"/>
                <p:cNvCxnSpPr/>
                <p:nvPr/>
              </p:nvCxnSpPr>
              <p:spPr>
                <a:xfrm>
                  <a:off x="4167864" y="6385025"/>
                  <a:ext cx="914400"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grpSp>
        </p:grpSp>
      </p:grpSp>
      <p:sp>
        <p:nvSpPr>
          <p:cNvPr id="21" name="TextBox 20"/>
          <p:cNvSpPr txBox="1"/>
          <p:nvPr/>
        </p:nvSpPr>
        <p:spPr>
          <a:xfrm>
            <a:off x="527570" y="1901190"/>
            <a:ext cx="4093980" cy="408623"/>
          </a:xfrm>
          <a:prstGeom prst="roundRect">
            <a:avLst/>
          </a:prstGeom>
          <a:solidFill>
            <a:schemeClr val="bg1"/>
          </a:solidFill>
          <a:ln>
            <a:solidFill>
              <a:schemeClr val="tx1"/>
            </a:solidFill>
          </a:ln>
          <a:effectLst>
            <a:outerShdw blurRad="50800" dist="38100" dir="5400000" algn="t" rotWithShape="0">
              <a:prstClr val="black">
                <a:alpha val="40000"/>
              </a:prstClr>
            </a:outerShdw>
          </a:effectLst>
        </p:spPr>
        <p:txBody>
          <a:bodyPr wrap="square" rtlCol="0">
            <a:spAutoFit/>
          </a:bodyPr>
          <a:lstStyle/>
          <a:p>
            <a:r>
              <a:rPr lang="en-US" b="1" dirty="0" smtClean="0">
                <a:solidFill>
                  <a:prstClr val="black"/>
                </a:solidFill>
                <a:latin typeface="Aharoni" panose="02010803020104030203" pitchFamily="2" charset="-79"/>
                <a:cs typeface="Aharoni" panose="02010803020104030203" pitchFamily="2" charset="-79"/>
              </a:rPr>
              <a:t>V</a:t>
            </a:r>
            <a:r>
              <a:rPr lang="en-US" b="1" baseline="-25000" dirty="0" smtClean="0">
                <a:solidFill>
                  <a:prstClr val="black"/>
                </a:solidFill>
                <a:latin typeface="Arial Black" panose="020B0A04020102020204" pitchFamily="34" charset="0"/>
                <a:cs typeface="Aharoni" panose="02010803020104030203" pitchFamily="2" charset="-79"/>
              </a:rPr>
              <a:t>1</a:t>
            </a:r>
            <a:r>
              <a:rPr lang="en-US" b="1" dirty="0" smtClean="0">
                <a:solidFill>
                  <a:prstClr val="black"/>
                </a:solidFill>
                <a:latin typeface="Aharoni" panose="02010803020104030203" pitchFamily="2" charset="-79"/>
                <a:cs typeface="Aharoni" panose="02010803020104030203" pitchFamily="2" charset="-79"/>
              </a:rPr>
              <a:t> = velocity of light in </a:t>
            </a:r>
            <a:r>
              <a:rPr lang="en-US" b="1" dirty="0" smtClean="0">
                <a:solidFill>
                  <a:prstClr val="black"/>
                </a:solidFill>
                <a:latin typeface="Arial Black" panose="020B0A04020102020204" pitchFamily="34" charset="0"/>
                <a:cs typeface="Aharoni" panose="02010803020104030203" pitchFamily="2" charset="-79"/>
              </a:rPr>
              <a:t>1</a:t>
            </a:r>
            <a:r>
              <a:rPr lang="en-US" b="1" baseline="30000" dirty="0" smtClean="0">
                <a:solidFill>
                  <a:prstClr val="black"/>
                </a:solidFill>
                <a:latin typeface="Aharoni" panose="02010803020104030203" pitchFamily="2" charset="-79"/>
                <a:cs typeface="Aharoni" panose="02010803020104030203" pitchFamily="2" charset="-79"/>
              </a:rPr>
              <a:t>st</a:t>
            </a:r>
            <a:r>
              <a:rPr lang="en-US" b="1" dirty="0" smtClean="0">
                <a:solidFill>
                  <a:prstClr val="black"/>
                </a:solidFill>
                <a:latin typeface="Aharoni" panose="02010803020104030203" pitchFamily="2" charset="-79"/>
                <a:cs typeface="Aharoni" panose="02010803020104030203" pitchFamily="2" charset="-79"/>
              </a:rPr>
              <a:t> medium </a:t>
            </a:r>
          </a:p>
        </p:txBody>
      </p:sp>
      <p:sp>
        <p:nvSpPr>
          <p:cNvPr id="22" name="TextBox 21"/>
          <p:cNvSpPr txBox="1"/>
          <p:nvPr/>
        </p:nvSpPr>
        <p:spPr>
          <a:xfrm>
            <a:off x="4729341" y="1901190"/>
            <a:ext cx="4093980" cy="408623"/>
          </a:xfrm>
          <a:prstGeom prst="roundRect">
            <a:avLst/>
          </a:prstGeom>
          <a:solidFill>
            <a:schemeClr val="bg1"/>
          </a:solidFill>
          <a:ln>
            <a:solidFill>
              <a:schemeClr val="tx1"/>
            </a:solidFill>
          </a:ln>
          <a:effectLst>
            <a:outerShdw blurRad="50800" dist="38100" dir="5400000" algn="t" rotWithShape="0">
              <a:prstClr val="black">
                <a:alpha val="40000"/>
              </a:prstClr>
            </a:outerShdw>
          </a:effectLst>
        </p:spPr>
        <p:txBody>
          <a:bodyPr wrap="square" rtlCol="0">
            <a:spAutoFit/>
          </a:bodyPr>
          <a:lstStyle/>
          <a:p>
            <a:r>
              <a:rPr lang="en-US" b="1" dirty="0" smtClean="0">
                <a:solidFill>
                  <a:prstClr val="black"/>
                </a:solidFill>
                <a:latin typeface="Aharoni" panose="02010803020104030203" pitchFamily="2" charset="-79"/>
                <a:cs typeface="Aharoni" panose="02010803020104030203" pitchFamily="2" charset="-79"/>
              </a:rPr>
              <a:t>V</a:t>
            </a:r>
            <a:r>
              <a:rPr lang="en-US" b="1" baseline="-25000" dirty="0" smtClean="0">
                <a:solidFill>
                  <a:prstClr val="black"/>
                </a:solidFill>
                <a:latin typeface="Arial Black" panose="020B0A04020102020204" pitchFamily="34" charset="0"/>
                <a:cs typeface="Aharoni" panose="02010803020104030203" pitchFamily="2" charset="-79"/>
              </a:rPr>
              <a:t>2</a:t>
            </a:r>
            <a:r>
              <a:rPr lang="en-US" b="1" dirty="0" smtClean="0">
                <a:solidFill>
                  <a:prstClr val="black"/>
                </a:solidFill>
                <a:latin typeface="Aharoni" panose="02010803020104030203" pitchFamily="2" charset="-79"/>
                <a:cs typeface="Aharoni" panose="02010803020104030203" pitchFamily="2" charset="-79"/>
              </a:rPr>
              <a:t> = velocity of light in </a:t>
            </a:r>
            <a:r>
              <a:rPr lang="en-US" b="1" dirty="0" smtClean="0">
                <a:solidFill>
                  <a:prstClr val="black"/>
                </a:solidFill>
                <a:latin typeface="Arial Black" panose="020B0A04020102020204" pitchFamily="34" charset="0"/>
                <a:cs typeface="Aharoni" panose="02010803020104030203" pitchFamily="2" charset="-79"/>
              </a:rPr>
              <a:t>2</a:t>
            </a:r>
            <a:r>
              <a:rPr lang="en-US" b="1" baseline="30000" dirty="0" smtClean="0">
                <a:solidFill>
                  <a:prstClr val="black"/>
                </a:solidFill>
                <a:latin typeface="Aharoni" panose="02010803020104030203" pitchFamily="2" charset="-79"/>
                <a:cs typeface="Aharoni" panose="02010803020104030203" pitchFamily="2" charset="-79"/>
              </a:rPr>
              <a:t>nd</a:t>
            </a:r>
            <a:r>
              <a:rPr lang="en-US" b="1" dirty="0" smtClean="0">
                <a:solidFill>
                  <a:prstClr val="black"/>
                </a:solidFill>
                <a:latin typeface="Aharoni" panose="02010803020104030203" pitchFamily="2" charset="-79"/>
                <a:cs typeface="Aharoni" panose="02010803020104030203" pitchFamily="2" charset="-79"/>
              </a:rPr>
              <a:t> medium </a:t>
            </a:r>
          </a:p>
        </p:txBody>
      </p:sp>
      <p:grpSp>
        <p:nvGrpSpPr>
          <p:cNvPr id="29" name="Group 28"/>
          <p:cNvGrpSpPr/>
          <p:nvPr/>
        </p:nvGrpSpPr>
        <p:grpSpPr>
          <a:xfrm>
            <a:off x="1038663" y="742950"/>
            <a:ext cx="2999937" cy="1071810"/>
            <a:chOff x="598704" y="971550"/>
            <a:chExt cx="2999937" cy="1071810"/>
          </a:xfrm>
        </p:grpSpPr>
        <p:sp>
          <p:nvSpPr>
            <p:cNvPr id="16" name="Rounded Rectangle 15"/>
            <p:cNvSpPr/>
            <p:nvPr/>
          </p:nvSpPr>
          <p:spPr>
            <a:xfrm>
              <a:off x="598704" y="1039108"/>
              <a:ext cx="2999937" cy="1004252"/>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TextBox 17"/>
            <p:cNvSpPr txBox="1">
              <a:spLocks noChangeArrowheads="1"/>
            </p:cNvSpPr>
            <p:nvPr/>
          </p:nvSpPr>
          <p:spPr bwMode="auto">
            <a:xfrm>
              <a:off x="1311639" y="971550"/>
              <a:ext cx="974361" cy="707886"/>
            </a:xfrm>
            <a:prstGeom prst="rect">
              <a:avLst/>
            </a:prstGeom>
            <a:noFill/>
            <a:ln w="9525">
              <a:noFill/>
              <a:miter lim="800000"/>
              <a:headEnd/>
              <a:tailEnd/>
            </a:ln>
          </p:spPr>
          <p:txBody>
            <a:bodyPr wrap="square">
              <a:spAutoFit/>
            </a:bodyPr>
            <a:lstStyle/>
            <a:p>
              <a:r>
                <a:rPr lang="en-US" sz="4000" b="1" dirty="0" smtClean="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a:t>
              </a:r>
              <a:r>
                <a:rPr lang="en-US" sz="4000" b="1" baseline="-25000" dirty="0">
                  <a:solidFill>
                    <a:prstClr val="white"/>
                  </a:solidFill>
                  <a:effectLst>
                    <a:outerShdw blurRad="38100" dist="38100" dir="2700000" algn="tl">
                      <a:srgbClr val="000000">
                        <a:alpha val="43137"/>
                      </a:srgbClr>
                    </a:outerShdw>
                  </a:effectLst>
                  <a:latin typeface="Symbol" panose="05050102010706020507" pitchFamily="18" charset="2"/>
                </a:rPr>
                <a:t>21</a:t>
              </a:r>
            </a:p>
          </p:txBody>
        </p:sp>
        <p:sp>
          <p:nvSpPr>
            <p:cNvPr id="19" name="TextBox 18"/>
            <p:cNvSpPr txBox="1">
              <a:spLocks noChangeArrowheads="1"/>
            </p:cNvSpPr>
            <p:nvPr/>
          </p:nvSpPr>
          <p:spPr bwMode="auto">
            <a:xfrm>
              <a:off x="609600" y="1214779"/>
              <a:ext cx="526043" cy="461665"/>
            </a:xfrm>
            <a:prstGeom prst="rect">
              <a:avLst/>
            </a:prstGeom>
            <a:noFill/>
            <a:ln w="9525">
              <a:noFill/>
              <a:miter lim="800000"/>
              <a:headEnd/>
              <a:tailEnd/>
            </a:ln>
          </p:spPr>
          <p:txBody>
            <a:bodyPr wrap="square">
              <a:spAutoFit/>
            </a:bodyPr>
            <a:lstStyle/>
            <a:p>
              <a:r>
                <a:rPr lang="en-US" sz="2400" b="1" dirty="0" smtClean="0">
                  <a:solidFill>
                    <a:prstClr val="white"/>
                  </a:solidFill>
                  <a:effectLst>
                    <a:outerShdw blurRad="38100" dist="38100" dir="2700000" algn="tl">
                      <a:srgbClr val="000000">
                        <a:alpha val="43137"/>
                      </a:srgbClr>
                    </a:outerShdw>
                  </a:effectLst>
                  <a:latin typeface="Book Antiqua" panose="02040602050305030304" pitchFamily="18" charset="0"/>
                </a:rPr>
                <a:t>1.</a:t>
              </a:r>
              <a:endParaRPr lang="en-US" sz="2400" b="1" dirty="0">
                <a:solidFill>
                  <a:prstClr val="white"/>
                </a:solidFill>
                <a:effectLst>
                  <a:outerShdw blurRad="38100" dist="38100" dir="2700000" algn="tl">
                    <a:srgbClr val="000000">
                      <a:alpha val="43137"/>
                    </a:srgbClr>
                  </a:outerShdw>
                </a:effectLst>
                <a:latin typeface="Book Antiqua" panose="02040602050305030304" pitchFamily="18" charset="0"/>
              </a:endParaRPr>
            </a:p>
          </p:txBody>
        </p:sp>
        <p:grpSp>
          <p:nvGrpSpPr>
            <p:cNvPr id="2" name="Group 1"/>
            <p:cNvGrpSpPr/>
            <p:nvPr/>
          </p:nvGrpSpPr>
          <p:grpSpPr>
            <a:xfrm>
              <a:off x="2286000" y="1061289"/>
              <a:ext cx="1096768" cy="933543"/>
              <a:chOff x="2008382" y="-1437587"/>
              <a:chExt cx="1096768" cy="933543"/>
            </a:xfrm>
          </p:grpSpPr>
          <p:sp>
            <p:nvSpPr>
              <p:cNvPr id="23" name="TextBox 22"/>
              <p:cNvSpPr txBox="1">
                <a:spLocks noChangeArrowheads="1"/>
              </p:cNvSpPr>
              <p:nvPr/>
            </p:nvSpPr>
            <p:spPr bwMode="auto">
              <a:xfrm>
                <a:off x="2471245" y="-1437587"/>
                <a:ext cx="580806" cy="461665"/>
              </a:xfrm>
              <a:prstGeom prst="rect">
                <a:avLst/>
              </a:prstGeom>
              <a:noFill/>
              <a:ln w="9525">
                <a:noFill/>
                <a:miter lim="800000"/>
                <a:headEnd/>
                <a:tailEnd/>
              </a:ln>
            </p:spPr>
            <p:txBody>
              <a:bodyPr wrap="square">
                <a:spAutoFit/>
              </a:bodyPr>
              <a:lstStyle/>
              <a:p>
                <a:pPr algn="ctr"/>
                <a:r>
                  <a:rPr lang="en-US" sz="2400" b="1" dirty="0" smtClean="0">
                    <a:solidFill>
                      <a:prstClr val="white"/>
                    </a:solidFill>
                    <a:effectLst>
                      <a:outerShdw blurRad="38100" dist="38100" dir="2700000" algn="tl">
                        <a:srgbClr val="000000">
                          <a:alpha val="43137"/>
                        </a:srgbClr>
                      </a:outerShdw>
                    </a:effectLst>
                    <a:latin typeface="Book Antiqua" panose="02040602050305030304" pitchFamily="18" charset="0"/>
                  </a:rPr>
                  <a:t>V</a:t>
                </a:r>
                <a:r>
                  <a:rPr lang="en-US" sz="2400" b="1" baseline="-25000" dirty="0" smtClean="0">
                    <a:solidFill>
                      <a:prstClr val="white"/>
                    </a:solidFill>
                    <a:effectLst>
                      <a:outerShdw blurRad="38100" dist="38100" dir="2700000" algn="tl">
                        <a:srgbClr val="000000">
                          <a:alpha val="43137"/>
                        </a:srgbClr>
                      </a:outerShdw>
                    </a:effectLst>
                    <a:latin typeface="Book Antiqua" panose="02040602050305030304" pitchFamily="18" charset="0"/>
                  </a:rPr>
                  <a:t>1</a:t>
                </a:r>
                <a:endParaRPr lang="en-US" sz="2400" b="1" baseline="-25000" dirty="0">
                  <a:solidFill>
                    <a:prstClr val="white"/>
                  </a:solidFill>
                  <a:effectLst>
                    <a:outerShdw blurRad="38100" dist="38100" dir="2700000" algn="tl">
                      <a:srgbClr val="000000">
                        <a:alpha val="43137"/>
                      </a:srgbClr>
                    </a:outerShdw>
                  </a:effectLst>
                  <a:latin typeface="Book Antiqua" panose="02040602050305030304" pitchFamily="18" charset="0"/>
                </a:endParaRPr>
              </a:p>
            </p:txBody>
          </p:sp>
          <p:cxnSp>
            <p:nvCxnSpPr>
              <p:cNvPr id="25" name="Straight Connector 24"/>
              <p:cNvCxnSpPr/>
              <p:nvPr/>
            </p:nvCxnSpPr>
            <p:spPr>
              <a:xfrm>
                <a:off x="2418147" y="-980994"/>
                <a:ext cx="687003"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28" name="TextBox 27"/>
              <p:cNvSpPr txBox="1">
                <a:spLocks noChangeArrowheads="1"/>
              </p:cNvSpPr>
              <p:nvPr/>
            </p:nvSpPr>
            <p:spPr bwMode="auto">
              <a:xfrm>
                <a:off x="2471245" y="-965709"/>
                <a:ext cx="580806" cy="461665"/>
              </a:xfrm>
              <a:prstGeom prst="rect">
                <a:avLst/>
              </a:prstGeom>
              <a:noFill/>
              <a:ln w="9525">
                <a:noFill/>
                <a:miter lim="800000"/>
                <a:headEnd/>
                <a:tailEnd/>
              </a:ln>
            </p:spPr>
            <p:txBody>
              <a:bodyPr wrap="square">
                <a:spAutoFit/>
              </a:bodyPr>
              <a:lstStyle/>
              <a:p>
                <a:pPr algn="ctr"/>
                <a:r>
                  <a:rPr lang="en-US" sz="2400" b="1" dirty="0" smtClean="0">
                    <a:solidFill>
                      <a:prstClr val="white"/>
                    </a:solidFill>
                    <a:effectLst>
                      <a:outerShdw blurRad="38100" dist="38100" dir="2700000" algn="tl">
                        <a:srgbClr val="000000">
                          <a:alpha val="43137"/>
                        </a:srgbClr>
                      </a:outerShdw>
                    </a:effectLst>
                    <a:latin typeface="Book Antiqua" panose="02040602050305030304" pitchFamily="18" charset="0"/>
                  </a:rPr>
                  <a:t>V</a:t>
                </a:r>
                <a:r>
                  <a:rPr lang="en-US" sz="2400" b="1" baseline="-25000" dirty="0" smtClean="0">
                    <a:solidFill>
                      <a:prstClr val="white"/>
                    </a:solidFill>
                    <a:effectLst>
                      <a:outerShdw blurRad="38100" dist="38100" dir="2700000" algn="tl">
                        <a:srgbClr val="000000">
                          <a:alpha val="43137"/>
                        </a:srgbClr>
                      </a:outerShdw>
                    </a:effectLst>
                    <a:latin typeface="Book Antiqua" panose="02040602050305030304" pitchFamily="18" charset="0"/>
                  </a:rPr>
                  <a:t>2</a:t>
                </a:r>
                <a:endParaRPr lang="en-US" sz="2400" b="1" baseline="-25000" dirty="0">
                  <a:solidFill>
                    <a:prstClr val="white"/>
                  </a:solidFill>
                  <a:effectLst>
                    <a:outerShdw blurRad="38100" dist="38100" dir="2700000" algn="tl">
                      <a:srgbClr val="000000">
                        <a:alpha val="43137"/>
                      </a:srgbClr>
                    </a:outerShdw>
                  </a:effectLst>
                  <a:latin typeface="Book Antiqua" panose="02040602050305030304" pitchFamily="18" charset="0"/>
                </a:endParaRPr>
              </a:p>
            </p:txBody>
          </p:sp>
          <p:sp>
            <p:nvSpPr>
              <p:cNvPr id="30" name="TextBox 29"/>
              <p:cNvSpPr txBox="1">
                <a:spLocks noChangeArrowheads="1"/>
              </p:cNvSpPr>
              <p:nvPr/>
            </p:nvSpPr>
            <p:spPr bwMode="auto">
              <a:xfrm>
                <a:off x="2008382" y="-1211827"/>
                <a:ext cx="436368" cy="461665"/>
              </a:xfrm>
              <a:prstGeom prst="rect">
                <a:avLst/>
              </a:prstGeom>
              <a:noFill/>
              <a:ln w="9525">
                <a:noFill/>
                <a:miter lim="800000"/>
                <a:headEnd/>
                <a:tailEnd/>
              </a:ln>
            </p:spPr>
            <p:txBody>
              <a:bodyPr wrap="square">
                <a:spAutoFit/>
              </a:bodyPr>
              <a:lstStyle/>
              <a:p>
                <a:pPr algn="ctr"/>
                <a:r>
                  <a:rPr lang="en-US" sz="2400" b="1" dirty="0" smtClean="0">
                    <a:solidFill>
                      <a:prstClr val="white"/>
                    </a:solidFill>
                    <a:effectLst>
                      <a:outerShdw blurRad="38100" dist="38100" dir="2700000" algn="tl">
                        <a:srgbClr val="000000">
                          <a:alpha val="43137"/>
                        </a:srgbClr>
                      </a:outerShdw>
                    </a:effectLst>
                    <a:latin typeface="Book Antiqua" panose="02040602050305030304" pitchFamily="18" charset="0"/>
                  </a:rPr>
                  <a:t>=</a:t>
                </a:r>
                <a:endParaRPr lang="en-US" sz="2400" b="1" baseline="-25000" dirty="0">
                  <a:solidFill>
                    <a:prstClr val="white"/>
                  </a:solidFill>
                  <a:effectLst>
                    <a:outerShdw blurRad="38100" dist="38100" dir="2700000" algn="tl">
                      <a:srgbClr val="000000">
                        <a:alpha val="43137"/>
                      </a:srgbClr>
                    </a:outerShdw>
                  </a:effectLst>
                  <a:latin typeface="Book Antiqua" panose="02040602050305030304" pitchFamily="18" charset="0"/>
                </a:endParaRPr>
              </a:p>
            </p:txBody>
          </p:sp>
        </p:grpSp>
      </p:grpSp>
      <p:sp>
        <p:nvSpPr>
          <p:cNvPr id="32" name="Rectangle 31"/>
          <p:cNvSpPr/>
          <p:nvPr/>
        </p:nvSpPr>
        <p:spPr>
          <a:xfrm>
            <a:off x="137160" y="2362200"/>
            <a:ext cx="8686161" cy="2419350"/>
          </a:xfrm>
          <a:prstGeom prst="rect">
            <a:avLst/>
          </a:prstGeom>
          <a:gradFill flip="none" rotWithShape="1">
            <a:gsLst>
              <a:gs pos="0">
                <a:schemeClr val="bg1"/>
              </a:gs>
              <a:gs pos="100000">
                <a:schemeClr val="bg1">
                  <a:alpha val="0"/>
                </a:schemeClr>
              </a:gs>
              <a:gs pos="79000">
                <a:schemeClr val="bg1">
                  <a:alpha val="31000"/>
                </a:schemeClr>
              </a:gs>
            </a:gsLst>
            <a:lin ang="54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3211533" y="2451100"/>
            <a:ext cx="2595582" cy="461665"/>
          </a:xfrm>
          <a:prstGeom prst="rect">
            <a:avLst/>
          </a:prstGeom>
        </p:spPr>
        <p:txBody>
          <a:bodyPr wrap="none">
            <a:spAutoFit/>
          </a:bodyPr>
          <a:lstStyle/>
          <a:p>
            <a:pPr algn="ctr"/>
            <a:r>
              <a:rPr lang="en-US" sz="2400" b="1" dirty="0">
                <a:ln>
                  <a:solidFill>
                    <a:sysClr val="windowText" lastClr="000000"/>
                  </a:solidFill>
                </a:ln>
                <a:solidFill>
                  <a:srgbClr val="F79646">
                    <a:lumMod val="75000"/>
                  </a:srgb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Important Points</a:t>
            </a:r>
          </a:p>
        </p:txBody>
      </p:sp>
      <p:sp>
        <p:nvSpPr>
          <p:cNvPr id="34" name="TextBox 33"/>
          <p:cNvSpPr txBox="1"/>
          <p:nvPr/>
        </p:nvSpPr>
        <p:spPr>
          <a:xfrm>
            <a:off x="2362200" y="4270772"/>
            <a:ext cx="4250906" cy="510778"/>
          </a:xfrm>
          <a:prstGeom prst="roundRect">
            <a:avLst/>
          </a:prstGeom>
          <a:noFill/>
          <a:ln w="19050">
            <a:solidFill>
              <a:schemeClr val="tx1"/>
            </a:solidFill>
          </a:ln>
          <a:effectLst>
            <a:outerShdw blurRad="50800" dist="38100" dir="5400000" algn="t" rotWithShape="0">
              <a:prstClr val="black">
                <a:alpha val="40000"/>
              </a:prstClr>
            </a:outerShdw>
          </a:effectLst>
        </p:spPr>
        <p:txBody>
          <a:bodyPr wrap="square" rtlCol="0">
            <a:spAutoFit/>
          </a:bodyPr>
          <a:lstStyle/>
          <a:p>
            <a:r>
              <a:rPr lang="en-US" sz="2400" b="1" dirty="0" smtClean="0">
                <a:solidFill>
                  <a:prstClr val="black"/>
                </a:solidFill>
                <a:latin typeface="Arial" panose="020B0604020202020204" pitchFamily="34" charset="0"/>
                <a:cs typeface="Arial" panose="020B0604020202020204" pitchFamily="34" charset="0"/>
              </a:rPr>
              <a:t>n</a:t>
            </a:r>
            <a:r>
              <a:rPr lang="en-US" sz="2000" b="1" dirty="0" smtClean="0">
                <a:solidFill>
                  <a:prstClr val="black"/>
                </a:solidFill>
                <a:latin typeface="Bookman Old Style" panose="02050604050505020204" pitchFamily="18" charset="0"/>
              </a:rPr>
              <a:t> </a:t>
            </a:r>
            <a:r>
              <a:rPr lang="en-US" sz="2000" b="1" dirty="0" smtClean="0">
                <a:solidFill>
                  <a:prstClr val="black"/>
                </a:solidFill>
                <a:latin typeface="Aharoni" panose="02010803020104030203" pitchFamily="2" charset="-79"/>
                <a:cs typeface="Aharoni" panose="02010803020104030203" pitchFamily="2" charset="-79"/>
              </a:rPr>
              <a:t>=</a:t>
            </a:r>
            <a:r>
              <a:rPr lang="en-US" sz="2000" dirty="0" smtClean="0">
                <a:solidFill>
                  <a:prstClr val="black"/>
                </a:solidFill>
                <a:latin typeface="Aharoni" panose="02010803020104030203" pitchFamily="2" charset="-79"/>
                <a:cs typeface="Aharoni" panose="02010803020104030203" pitchFamily="2" charset="-79"/>
              </a:rPr>
              <a:t> Refractive index has no units</a:t>
            </a:r>
          </a:p>
        </p:txBody>
      </p:sp>
      <p:sp>
        <p:nvSpPr>
          <p:cNvPr id="35" name="TextBox 34"/>
          <p:cNvSpPr txBox="1"/>
          <p:nvPr/>
        </p:nvSpPr>
        <p:spPr>
          <a:xfrm>
            <a:off x="626710" y="2858743"/>
            <a:ext cx="6221575" cy="353943"/>
          </a:xfrm>
          <a:prstGeom prst="rect">
            <a:avLst/>
          </a:prstGeom>
          <a:noFill/>
        </p:spPr>
        <p:txBody>
          <a:bodyPr wrap="none" rtlCol="0">
            <a:spAutoFit/>
          </a:bodyPr>
          <a:lstStyle/>
          <a:p>
            <a:r>
              <a:rPr lang="en-IN" sz="1700"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If the first medium is not mentioned,</a:t>
            </a:r>
            <a:r>
              <a:rPr lang="en-IN" sz="1700" b="1"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take </a:t>
            </a:r>
            <a:r>
              <a:rPr lang="en-IN" sz="1700" b="1" dirty="0">
                <a:solidFill>
                  <a:prstClr val="black"/>
                </a:solidFill>
                <a:effectLst>
                  <a:outerShdw blurRad="38100" dist="38100" dir="2700000" algn="tl">
                    <a:srgbClr val="000000">
                      <a:alpha val="43137"/>
                    </a:srgbClr>
                  </a:outerShdw>
                </a:effectLst>
                <a:latin typeface="Arial Black" panose="020B0A04020102020204" pitchFamily="34" charset="0"/>
                <a:cs typeface="Aharoni" panose="02010803020104030203" pitchFamily="2" charset="-79"/>
              </a:rPr>
              <a:t>1</a:t>
            </a:r>
            <a:r>
              <a:rPr lang="en-IN" sz="1700" b="1" baseline="30000"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st</a:t>
            </a:r>
            <a:r>
              <a:rPr lang="en-IN" sz="1700" b="1"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medium as A</a:t>
            </a:r>
            <a:r>
              <a:rPr lang="en-IN" sz="1700" b="1"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ir</a:t>
            </a:r>
            <a:endParaRPr lang="en-IN" sz="1700" b="1"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6" name="Rectangle 35"/>
          <p:cNvSpPr/>
          <p:nvPr/>
        </p:nvSpPr>
        <p:spPr>
          <a:xfrm>
            <a:off x="626710" y="3296426"/>
            <a:ext cx="7827052" cy="615553"/>
          </a:xfrm>
          <a:prstGeom prst="rect">
            <a:avLst/>
          </a:prstGeom>
        </p:spPr>
        <p:txBody>
          <a:bodyPr wrap="square">
            <a:spAutoFit/>
          </a:bodyPr>
          <a:lstStyle/>
          <a:p>
            <a:r>
              <a:rPr lang="en-IN" sz="1700"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If the first medium is </a:t>
            </a:r>
            <a:r>
              <a:rPr lang="en-IN" sz="1700"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Vacuum then refractive index of </a:t>
            </a:r>
            <a:r>
              <a:rPr lang="en-IN" sz="1700" b="1" dirty="0" smtClean="0">
                <a:solidFill>
                  <a:prstClr val="black"/>
                </a:solidFill>
                <a:effectLst>
                  <a:outerShdw blurRad="38100" dist="38100" dir="2700000" algn="tl">
                    <a:srgbClr val="000000">
                      <a:alpha val="43137"/>
                    </a:srgbClr>
                  </a:outerShdw>
                </a:effectLst>
                <a:latin typeface="Arial Black" panose="020B0A04020102020204" pitchFamily="34" charset="0"/>
                <a:cs typeface="Aharoni" panose="02010803020104030203" pitchFamily="2" charset="-79"/>
              </a:rPr>
              <a:t>2</a:t>
            </a:r>
            <a:r>
              <a:rPr lang="en-IN" sz="1700" baseline="30000"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nd</a:t>
            </a:r>
            <a:r>
              <a:rPr lang="en-IN" sz="1700"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medium is called as </a:t>
            </a:r>
            <a:r>
              <a:rPr lang="en-IN" sz="1700" b="1"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Absolute refractive index</a:t>
            </a:r>
            <a:endParaRPr lang="en-IN" sz="1700" b="1" dirty="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7" name="Rectangle 36"/>
          <p:cNvSpPr/>
          <p:nvPr/>
        </p:nvSpPr>
        <p:spPr>
          <a:xfrm>
            <a:off x="152400" y="2800350"/>
            <a:ext cx="457200" cy="470729"/>
          </a:xfrm>
          <a:prstGeom prst="rect">
            <a:avLst/>
          </a:prstGeom>
          <a:solidFill>
            <a:schemeClr val="accent6">
              <a:lumMod val="75000"/>
            </a:schemeClr>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prstClr val="black"/>
                </a:solidFill>
                <a:latin typeface="Arial Black" panose="020B0A04020102020204" pitchFamily="34" charset="0"/>
              </a:rPr>
              <a:t>1</a:t>
            </a:r>
            <a:endParaRPr lang="en-US" b="1" dirty="0">
              <a:solidFill>
                <a:prstClr val="black"/>
              </a:solidFill>
              <a:latin typeface="Arial Black" panose="020B0A04020102020204" pitchFamily="34" charset="0"/>
            </a:endParaRPr>
          </a:p>
        </p:txBody>
      </p:sp>
      <p:sp>
        <p:nvSpPr>
          <p:cNvPr id="38" name="Rectangle 37"/>
          <p:cNvSpPr/>
          <p:nvPr/>
        </p:nvSpPr>
        <p:spPr>
          <a:xfrm>
            <a:off x="152400" y="3356160"/>
            <a:ext cx="457200" cy="470729"/>
          </a:xfrm>
          <a:prstGeom prst="rect">
            <a:avLst/>
          </a:prstGeom>
          <a:solidFill>
            <a:schemeClr val="accent6">
              <a:lumMod val="75000"/>
            </a:schemeClr>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prstClr val="black"/>
                </a:solidFill>
                <a:latin typeface="Arial Black" panose="020B0A04020102020204" pitchFamily="34" charset="0"/>
              </a:rPr>
              <a:t>2</a:t>
            </a:r>
            <a:endParaRPr lang="en-US" b="1" dirty="0">
              <a:solidFill>
                <a:prstClr val="black"/>
              </a:solidFill>
              <a:latin typeface="Arial Black" panose="020B0A04020102020204" pitchFamily="34" charset="0"/>
            </a:endParaRPr>
          </a:p>
        </p:txBody>
      </p:sp>
      <p:sp>
        <p:nvSpPr>
          <p:cNvPr id="39" name="Rectangle 38"/>
          <p:cNvSpPr/>
          <p:nvPr/>
        </p:nvSpPr>
        <p:spPr>
          <a:xfrm>
            <a:off x="626710" y="3861197"/>
            <a:ext cx="7827052" cy="615553"/>
          </a:xfrm>
          <a:prstGeom prst="rect">
            <a:avLst/>
          </a:prstGeom>
        </p:spPr>
        <p:txBody>
          <a:bodyPr wrap="square">
            <a:spAutoFit/>
          </a:bodyPr>
          <a:lstStyle/>
          <a:p>
            <a:r>
              <a:rPr lang="en-IN" sz="1700"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For solving Numerical, Velocity of light in air </a:t>
            </a:r>
            <a:r>
              <a:rPr lang="en-IN" sz="1700" dirty="0" smtClean="0">
                <a:solidFill>
                  <a:prstClr val="black"/>
                </a:solidFill>
                <a:effectLst>
                  <a:outerShdw blurRad="38100" dist="38100" dir="2700000" algn="tl">
                    <a:srgbClr val="000000">
                      <a:alpha val="43137"/>
                    </a:srgbClr>
                  </a:outerShdw>
                </a:effectLst>
                <a:latin typeface="Arial Black" panose="020B0A04020102020204" pitchFamily="34" charset="0"/>
                <a:cs typeface="Aharoni" panose="02010803020104030203" pitchFamily="2" charset="-79"/>
              </a:rPr>
              <a:t>=</a:t>
            </a:r>
            <a:r>
              <a:rPr lang="en-IN" sz="1700" dirty="0" smtClean="0">
                <a:solidFill>
                  <a:prstClr val="black"/>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Velocity of light in vacuum </a:t>
            </a:r>
            <a:r>
              <a:rPr lang="en-IN" sz="1700" dirty="0" smtClean="0">
                <a:solidFill>
                  <a:prstClr val="black"/>
                </a:solidFill>
                <a:effectLst>
                  <a:outerShdw blurRad="38100" dist="38100" dir="2700000" algn="tl">
                    <a:srgbClr val="000000">
                      <a:alpha val="43137"/>
                    </a:srgbClr>
                  </a:outerShdw>
                </a:effectLst>
                <a:latin typeface="Arial Black" panose="020B0A04020102020204" pitchFamily="34" charset="0"/>
                <a:cs typeface="Aharoni" panose="02010803020104030203" pitchFamily="2" charset="-79"/>
              </a:rPr>
              <a:t>= </a:t>
            </a:r>
            <a:r>
              <a:rPr lang="en-IN" sz="1700" b="1" dirty="0" smtClean="0">
                <a:solidFill>
                  <a:prstClr val="black"/>
                </a:solidFill>
                <a:effectLst>
                  <a:outerShdw blurRad="38100" dist="38100" dir="2700000" algn="tl">
                    <a:srgbClr val="000000">
                      <a:alpha val="43137"/>
                    </a:srgbClr>
                  </a:outerShdw>
                </a:effectLst>
                <a:latin typeface="Arial Black" panose="020B0A04020102020204" pitchFamily="34" charset="0"/>
                <a:cs typeface="Aharoni" panose="02010803020104030203" pitchFamily="2" charset="-79"/>
              </a:rPr>
              <a:t>3 </a:t>
            </a:r>
            <a:r>
              <a:rPr lang="en-IN" sz="1700" b="1" dirty="0" smtClean="0">
                <a:solidFill>
                  <a:prstClr val="black"/>
                </a:solidFill>
                <a:effectLst>
                  <a:outerShdw blurRad="38100" dist="38100" dir="2700000" algn="tl">
                    <a:srgbClr val="000000">
                      <a:alpha val="43137"/>
                    </a:srgbClr>
                  </a:outerShdw>
                </a:effectLst>
                <a:latin typeface="Arial Black" panose="020B0A04020102020204" pitchFamily="34" charset="0"/>
                <a:cs typeface="Aharoni" panose="02010803020104030203" pitchFamily="2" charset="-79"/>
                <a:sym typeface="Symbol"/>
              </a:rPr>
              <a:t> 10</a:t>
            </a:r>
            <a:r>
              <a:rPr lang="en-IN" sz="1700" b="1" baseline="30000" dirty="0" smtClean="0">
                <a:solidFill>
                  <a:prstClr val="black"/>
                </a:solidFill>
                <a:effectLst>
                  <a:outerShdw blurRad="38100" dist="38100" dir="2700000" algn="tl">
                    <a:srgbClr val="000000">
                      <a:alpha val="43137"/>
                    </a:srgbClr>
                  </a:outerShdw>
                </a:effectLst>
                <a:latin typeface="Arial Black" panose="020B0A04020102020204" pitchFamily="34" charset="0"/>
                <a:cs typeface="Aharoni" panose="02010803020104030203" pitchFamily="2" charset="-79"/>
                <a:sym typeface="Symbol"/>
              </a:rPr>
              <a:t>8 </a:t>
            </a:r>
            <a:r>
              <a:rPr lang="en-IN" sz="1700" b="1" dirty="0" smtClean="0">
                <a:solidFill>
                  <a:prstClr val="black"/>
                </a:solidFill>
                <a:effectLst>
                  <a:outerShdw blurRad="38100" dist="38100" dir="2700000" algn="tl">
                    <a:srgbClr val="000000">
                      <a:alpha val="43137"/>
                    </a:srgbClr>
                  </a:outerShdw>
                </a:effectLst>
                <a:latin typeface="Arial Black" panose="020B0A04020102020204" pitchFamily="34" charset="0"/>
                <a:cs typeface="Aharoni" panose="02010803020104030203" pitchFamily="2" charset="-79"/>
                <a:sym typeface="Symbol"/>
              </a:rPr>
              <a:t>m/s</a:t>
            </a:r>
            <a:endParaRPr lang="en-IN" sz="1700" b="1" dirty="0">
              <a:solidFill>
                <a:prstClr val="black"/>
              </a:solidFill>
              <a:effectLst>
                <a:outerShdw blurRad="38100" dist="38100" dir="2700000" algn="tl">
                  <a:srgbClr val="000000">
                    <a:alpha val="43137"/>
                  </a:srgbClr>
                </a:outerShdw>
              </a:effectLst>
              <a:latin typeface="Arial Black" panose="020B0A04020102020204" pitchFamily="34" charset="0"/>
              <a:cs typeface="Aharoni" panose="02010803020104030203" pitchFamily="2" charset="-79"/>
            </a:endParaRPr>
          </a:p>
        </p:txBody>
      </p:sp>
      <p:sp>
        <p:nvSpPr>
          <p:cNvPr id="40" name="Rectangle 39"/>
          <p:cNvSpPr/>
          <p:nvPr/>
        </p:nvSpPr>
        <p:spPr>
          <a:xfrm>
            <a:off x="152400" y="3933609"/>
            <a:ext cx="457200" cy="470729"/>
          </a:xfrm>
          <a:prstGeom prst="rect">
            <a:avLst/>
          </a:prstGeom>
          <a:solidFill>
            <a:schemeClr val="accent6">
              <a:lumMod val="75000"/>
            </a:schemeClr>
          </a:solidFill>
          <a:ln>
            <a:solidFill>
              <a:schemeClr val="bg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prstClr val="black"/>
                </a:solidFill>
                <a:latin typeface="Arial Black" panose="020B0A04020102020204" pitchFamily="34" charset="0"/>
              </a:rPr>
              <a:t>3</a:t>
            </a:r>
            <a:endParaRPr lang="en-US" b="1" dirty="0">
              <a:solidFill>
                <a:prstClr val="black"/>
              </a:solidFill>
              <a:latin typeface="Arial Black" panose="020B0A04020102020204" pitchFamily="34" charset="0"/>
            </a:endParaRPr>
          </a:p>
        </p:txBody>
      </p:sp>
    </p:spTree>
    <p:extLst>
      <p:ext uri="{BB962C8B-B14F-4D97-AF65-F5344CB8AC3E}">
        <p14:creationId xmlns:p14="http://schemas.microsoft.com/office/powerpoint/2010/main" val="43083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p:tgtEl>
                                          <p:spTgt spid="4"/>
                                        </p:tgtEl>
                                        <p:attrNameLst>
                                          <p:attrName>ppt_y</p:attrName>
                                        </p:attrNameLst>
                                      </p:cBhvr>
                                      <p:tavLst>
                                        <p:tav tm="0">
                                          <p:val>
                                            <p:strVal val="#ppt_y-#ppt_h*1.125000"/>
                                          </p:val>
                                        </p:tav>
                                        <p:tav tm="100000">
                                          <p:val>
                                            <p:strVal val="#ppt_y"/>
                                          </p:val>
                                        </p:tav>
                                      </p:tavLst>
                                    </p:anim>
                                    <p:animEffect transition="in" filter="wipe(down)">
                                      <p:cBhvr>
                                        <p:cTn id="8" dur="250"/>
                                        <p:tgtEl>
                                          <p:spTgt spid="4"/>
                                        </p:tgtEl>
                                      </p:cBhvr>
                                    </p:animEffect>
                                  </p:childTnLst>
                                </p:cTn>
                              </p:par>
                              <p:par>
                                <p:cTn id="9" presetID="16" presetClass="entr" presetSubtype="37"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25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arn(inVertical)">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500"/>
                                        <p:tgtEl>
                                          <p:spTgt spid="33"/>
                                        </p:tgtEl>
                                      </p:cBhvr>
                                    </p:animEffect>
                                  </p:childTnLst>
                                </p:cTn>
                              </p:par>
                              <p:par>
                                <p:cTn id="37" presetID="47" presetClass="entr" presetSubtype="0" fill="hold" grpId="0" nodeType="withEffect">
                                  <p:stCondLst>
                                    <p:cond delay="50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250"/>
                                        <p:tgtEl>
                                          <p:spTgt spid="32"/>
                                        </p:tgtEl>
                                      </p:cBhvr>
                                    </p:animEffect>
                                    <p:anim calcmode="lin" valueType="num">
                                      <p:cBhvr>
                                        <p:cTn id="40" dur="250" fill="hold"/>
                                        <p:tgtEl>
                                          <p:spTgt spid="32"/>
                                        </p:tgtEl>
                                        <p:attrNameLst>
                                          <p:attrName>ppt_x</p:attrName>
                                        </p:attrNameLst>
                                      </p:cBhvr>
                                      <p:tavLst>
                                        <p:tav tm="0">
                                          <p:val>
                                            <p:strVal val="#ppt_x"/>
                                          </p:val>
                                        </p:tav>
                                        <p:tav tm="100000">
                                          <p:val>
                                            <p:strVal val="#ppt_x"/>
                                          </p:val>
                                        </p:tav>
                                      </p:tavLst>
                                    </p:anim>
                                    <p:anim calcmode="lin" valueType="num">
                                      <p:cBhvr>
                                        <p:cTn id="41" dur="25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up)">
                                      <p:cBhvr>
                                        <p:cTn id="46" dur="500"/>
                                        <p:tgtEl>
                                          <p:spTgt spid="37"/>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500"/>
                                        <p:tgtEl>
                                          <p:spTgt spid="3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up)">
                                      <p:cBhvr>
                                        <p:cTn id="55" dur="500"/>
                                        <p:tgtEl>
                                          <p:spTgt spid="38"/>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up)">
                                      <p:cBhvr>
                                        <p:cTn id="64" dur="500"/>
                                        <p:tgtEl>
                                          <p:spTgt spid="40"/>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left)">
                                      <p:cBhvr>
                                        <p:cTn id="68" dur="500"/>
                                        <p:tgtEl>
                                          <p:spTgt spid="39"/>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barn(inVertical)">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21" grpId="0" animBg="1"/>
      <p:bldP spid="22" grpId="0" animBg="1"/>
      <p:bldP spid="32" grpId="0" animBg="1"/>
      <p:bldP spid="33" grpId="0"/>
      <p:bldP spid="34" grpId="0" animBg="1"/>
      <p:bldP spid="35" grpId="0"/>
      <p:bldP spid="36" grpId="0"/>
      <p:bldP spid="37" grpId="0" animBg="1"/>
      <p:bldP spid="38" grpId="0" animBg="1"/>
      <p:bldP spid="39" grpId="0"/>
      <p:bldP spid="4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 drive\MJ WORK\Pooja mam (physics)\CBSE (X)\Light - Reflection and Refraction\900_Rizwana-Khan_Purple Gradient Background.jpg"/>
          <p:cNvPicPr>
            <a:picLocks noChangeArrowheads="1"/>
          </p:cNvPicPr>
          <p:nvPr/>
        </p:nvPicPr>
        <p:blipFill rotWithShape="1">
          <a:blip r:embed="rId2">
            <a:extLst>
              <a:ext uri="{28A0092B-C50C-407E-A947-70E740481C1C}">
                <a14:useLocalDpi xmlns:a14="http://schemas.microsoft.com/office/drawing/2010/main" val="0"/>
              </a:ext>
            </a:extLst>
          </a:blip>
          <a:srcRect t="25111" b="14888"/>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90500" y="163830"/>
            <a:ext cx="762000" cy="762000"/>
            <a:chOff x="190500" y="163830"/>
            <a:chExt cx="762000" cy="762000"/>
          </a:xfrm>
        </p:grpSpPr>
        <p:sp>
          <p:nvSpPr>
            <p:cNvPr id="4" name="Oval 3"/>
            <p:cNvSpPr/>
            <p:nvPr/>
          </p:nvSpPr>
          <p:spPr>
            <a:xfrm>
              <a:off x="190500" y="163830"/>
              <a:ext cx="762000" cy="762000"/>
            </a:xfrm>
            <a:prstGeom prst="ellipse">
              <a:avLst/>
            </a:prstGeom>
            <a:solidFill>
              <a:srgbClr val="FFC000"/>
            </a:solidFill>
            <a:ln w="57150">
              <a:gradFill>
                <a:gsLst>
                  <a:gs pos="0">
                    <a:srgbClr val="FFFFFF"/>
                  </a:gs>
                  <a:gs pos="16000">
                    <a:srgbClr val="1F1F1F"/>
                  </a:gs>
                  <a:gs pos="17999">
                    <a:srgbClr val="FFFFFF"/>
                  </a:gs>
                  <a:gs pos="42000">
                    <a:srgbClr val="636363"/>
                  </a:gs>
                  <a:gs pos="53000">
                    <a:srgbClr val="CFCFCF"/>
                  </a:gs>
                  <a:gs pos="66000">
                    <a:srgbClr val="CFCFCF"/>
                  </a:gs>
                  <a:gs pos="75999">
                    <a:srgbClr val="1F1F1F"/>
                  </a:gs>
                  <a:gs pos="78999">
                    <a:srgbClr val="FFFFFF"/>
                  </a:gs>
                  <a:gs pos="100000">
                    <a:srgbClr val="7F7F7F"/>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40616" y="283220"/>
              <a:ext cx="269626" cy="523220"/>
            </a:xfrm>
            <a:prstGeom prst="rect">
              <a:avLst/>
            </a:prstGeom>
            <a:noFill/>
          </p:spPr>
          <p:txBody>
            <a:bodyPr wrap="none" rtlCol="0">
              <a:spAutoFit/>
            </a:bodyPr>
            <a:lstStyle/>
            <a:p>
              <a:r>
                <a:rPr lang="en-US" sz="2800" b="1" dirty="0" smtClean="0">
                  <a:latin typeface="Agency FB" panose="020B0503020202020204" pitchFamily="34" charset="0"/>
                </a:rPr>
                <a:t>1</a:t>
              </a:r>
              <a:endParaRPr lang="en-US" sz="2800" b="1" dirty="0">
                <a:latin typeface="Agency FB" panose="020B0503020202020204" pitchFamily="34" charset="0"/>
              </a:endParaRPr>
            </a:p>
          </p:txBody>
        </p:sp>
      </p:grpSp>
      <p:sp>
        <p:nvSpPr>
          <p:cNvPr id="7" name="TextBox 6"/>
          <p:cNvSpPr txBox="1"/>
          <p:nvPr/>
        </p:nvSpPr>
        <p:spPr>
          <a:xfrm>
            <a:off x="990600" y="248364"/>
            <a:ext cx="7620000" cy="646331"/>
          </a:xfrm>
          <a:prstGeom prst="rect">
            <a:avLst/>
          </a:prstGeom>
          <a:noFill/>
        </p:spPr>
        <p:txBody>
          <a:bodyPr wrap="square" rtlCol="0">
            <a:spAutoFit/>
          </a:bodyPr>
          <a:lstStyle/>
          <a:p>
            <a:pPr marL="4763" indent="-4763"/>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cs typeface="Arial" pitchFamily="34" charset="0"/>
              </a:rPr>
              <a:t>Light enters into a glass plate having absolute refractive index 1.50. What is the speed of light in glass? ( The speed of light in vacuum is </a:t>
            </a:r>
            <a:r>
              <a:rPr lang="en-US" b="1" dirty="0">
                <a:solidFill>
                  <a:schemeClr val="bg1"/>
                </a:solidFill>
                <a:effectLst>
                  <a:outerShdw blurRad="38100" dist="38100" dir="2700000" algn="tl">
                    <a:srgbClr val="000000">
                      <a:alpha val="43137"/>
                    </a:srgbClr>
                  </a:outerShdw>
                </a:effectLst>
                <a:latin typeface="Tw Cen MT" panose="020B0602020104020603" pitchFamily="34" charset="0"/>
                <a:sym typeface="Symbol"/>
              </a:rPr>
              <a:t>3  </a:t>
            </a:r>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sym typeface="Symbol"/>
              </a:rPr>
              <a:t>10</a:t>
            </a:r>
            <a:r>
              <a:rPr lang="en-US" b="1" baseline="30000" dirty="0" smtClean="0">
                <a:solidFill>
                  <a:schemeClr val="bg1"/>
                </a:solidFill>
                <a:effectLst>
                  <a:outerShdw blurRad="38100" dist="38100" dir="2700000" algn="tl">
                    <a:srgbClr val="000000">
                      <a:alpha val="43137"/>
                    </a:srgbClr>
                  </a:outerShdw>
                </a:effectLst>
                <a:latin typeface="Tw Cen MT" panose="020B0602020104020603" pitchFamily="34" charset="0"/>
                <a:sym typeface="Symbol"/>
              </a:rPr>
              <a:t>8 </a:t>
            </a:r>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sym typeface="Symbol"/>
              </a:rPr>
              <a:t>ms</a:t>
            </a:r>
            <a:r>
              <a:rPr lang="en-US" b="1" baseline="30000" dirty="0" smtClean="0">
                <a:solidFill>
                  <a:schemeClr val="bg1"/>
                </a:solidFill>
                <a:effectLst>
                  <a:outerShdw blurRad="38100" dist="38100" dir="2700000" algn="tl">
                    <a:srgbClr val="000000">
                      <a:alpha val="43137"/>
                    </a:srgbClr>
                  </a:outerShdw>
                </a:effectLst>
                <a:latin typeface="Tw Cen MT" panose="020B0602020104020603" pitchFamily="34" charset="0"/>
                <a:sym typeface="Symbol"/>
              </a:rPr>
              <a:t>-1</a:t>
            </a:r>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sym typeface="Symbol"/>
              </a:rPr>
              <a:t>) </a:t>
            </a:r>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cs typeface="Arial" pitchFamily="34" charset="0"/>
              </a:rPr>
              <a:t> </a:t>
            </a:r>
            <a:endParaRPr lang="en-US" b="1" dirty="0">
              <a:solidFill>
                <a:schemeClr val="bg1"/>
              </a:solidFill>
              <a:effectLst>
                <a:outerShdw blurRad="38100" dist="38100" dir="2700000" algn="tl">
                  <a:srgbClr val="000000">
                    <a:alpha val="43137"/>
                  </a:srgbClr>
                </a:outerShdw>
              </a:effectLst>
              <a:latin typeface="Tw Cen MT" panose="020B0602020104020603" pitchFamily="34" charset="0"/>
              <a:cs typeface="Arial" pitchFamily="34" charset="0"/>
            </a:endParaRPr>
          </a:p>
        </p:txBody>
      </p:sp>
      <p:sp>
        <p:nvSpPr>
          <p:cNvPr id="8" name="Rectangle 7"/>
          <p:cNvSpPr/>
          <p:nvPr/>
        </p:nvSpPr>
        <p:spPr>
          <a:xfrm>
            <a:off x="152400" y="933450"/>
            <a:ext cx="915635" cy="369332"/>
          </a:xfrm>
          <a:prstGeom prst="rect">
            <a:avLst/>
          </a:prstGeom>
          <a:noFill/>
        </p:spPr>
        <p:txBody>
          <a:bodyPr wrap="none">
            <a:spAutoFit/>
          </a:bodyPr>
          <a:lstStyle/>
          <a:p>
            <a:r>
              <a:rPr lang="en-US" b="1" i="1" u="sng" dirty="0">
                <a:solidFill>
                  <a:schemeClr val="bg1"/>
                </a:solidFill>
                <a:effectLst>
                  <a:outerShdw blurRad="38100" dist="38100" dir="2700000" algn="tl">
                    <a:srgbClr val="000000">
                      <a:alpha val="43137"/>
                    </a:srgbClr>
                  </a:outerShdw>
                </a:effectLst>
                <a:latin typeface="Book Antiqua" pitchFamily="18" charset="0"/>
              </a:rPr>
              <a:t>Given :</a:t>
            </a:r>
          </a:p>
        </p:txBody>
      </p:sp>
      <p:sp>
        <p:nvSpPr>
          <p:cNvPr id="9" name="Rectangle 8"/>
          <p:cNvSpPr/>
          <p:nvPr/>
        </p:nvSpPr>
        <p:spPr>
          <a:xfrm>
            <a:off x="152400" y="1655832"/>
            <a:ext cx="1088760" cy="369332"/>
          </a:xfrm>
          <a:prstGeom prst="rect">
            <a:avLst/>
          </a:prstGeom>
          <a:noFill/>
        </p:spPr>
        <p:txBody>
          <a:bodyPr wrap="none">
            <a:spAutoFit/>
          </a:bodyPr>
          <a:lstStyle/>
          <a:p>
            <a:r>
              <a:rPr lang="en-US" b="1" i="1" u="sng" dirty="0">
                <a:solidFill>
                  <a:schemeClr val="bg1"/>
                </a:solidFill>
                <a:effectLst>
                  <a:outerShdw blurRad="38100" dist="38100" dir="2700000" algn="tl">
                    <a:srgbClr val="000000">
                      <a:alpha val="43137"/>
                    </a:srgbClr>
                  </a:outerShdw>
                </a:effectLst>
                <a:latin typeface="Book Antiqua" pitchFamily="18" charset="0"/>
              </a:rPr>
              <a:t>To Find :</a:t>
            </a:r>
          </a:p>
        </p:txBody>
      </p:sp>
      <p:sp>
        <p:nvSpPr>
          <p:cNvPr id="10" name="Rectangle 9"/>
          <p:cNvSpPr/>
          <p:nvPr/>
        </p:nvSpPr>
        <p:spPr>
          <a:xfrm>
            <a:off x="152400" y="2174383"/>
            <a:ext cx="1172116" cy="369332"/>
          </a:xfrm>
          <a:prstGeom prst="rect">
            <a:avLst/>
          </a:prstGeom>
          <a:noFill/>
        </p:spPr>
        <p:txBody>
          <a:bodyPr wrap="none">
            <a:spAutoFit/>
          </a:bodyPr>
          <a:lstStyle/>
          <a:p>
            <a:r>
              <a:rPr lang="en-US" b="1" i="1" u="sng" dirty="0" smtClean="0">
                <a:solidFill>
                  <a:schemeClr val="bg1"/>
                </a:solidFill>
                <a:effectLst>
                  <a:outerShdw blurRad="38100" dist="38100" dir="2700000" algn="tl">
                    <a:srgbClr val="000000">
                      <a:alpha val="43137"/>
                    </a:srgbClr>
                  </a:outerShdw>
                </a:effectLst>
                <a:latin typeface="Book Antiqua" pitchFamily="18" charset="0"/>
              </a:rPr>
              <a:t>Formula :</a:t>
            </a:r>
            <a:endParaRPr lang="en-US" b="1" i="1" u="sng" dirty="0">
              <a:solidFill>
                <a:schemeClr val="bg1"/>
              </a:solidFill>
              <a:effectLst>
                <a:outerShdw blurRad="38100" dist="38100" dir="2700000" algn="tl">
                  <a:srgbClr val="000000">
                    <a:alpha val="43137"/>
                  </a:srgbClr>
                </a:outerShdw>
              </a:effectLst>
              <a:latin typeface="Book Antiqua" pitchFamily="18" charset="0"/>
            </a:endParaRPr>
          </a:p>
        </p:txBody>
      </p:sp>
      <p:sp>
        <p:nvSpPr>
          <p:cNvPr id="11" name="Rectangle 10"/>
          <p:cNvSpPr/>
          <p:nvPr/>
        </p:nvSpPr>
        <p:spPr>
          <a:xfrm>
            <a:off x="152400" y="2815733"/>
            <a:ext cx="1184940" cy="369332"/>
          </a:xfrm>
          <a:prstGeom prst="rect">
            <a:avLst/>
          </a:prstGeom>
          <a:noFill/>
        </p:spPr>
        <p:txBody>
          <a:bodyPr wrap="none">
            <a:spAutoFit/>
          </a:bodyPr>
          <a:lstStyle/>
          <a:p>
            <a:r>
              <a:rPr lang="en-US" b="1" i="1" u="sng" dirty="0" smtClean="0">
                <a:solidFill>
                  <a:schemeClr val="bg1"/>
                </a:solidFill>
                <a:effectLst>
                  <a:outerShdw blurRad="38100" dist="38100" dir="2700000" algn="tl">
                    <a:srgbClr val="000000">
                      <a:alpha val="43137"/>
                    </a:srgbClr>
                  </a:outerShdw>
                </a:effectLst>
                <a:latin typeface="Book Antiqua" pitchFamily="18" charset="0"/>
              </a:rPr>
              <a:t>Solution :</a:t>
            </a:r>
            <a:endParaRPr lang="en-US" b="1" i="1" u="sng" dirty="0">
              <a:solidFill>
                <a:schemeClr val="bg1"/>
              </a:solidFill>
              <a:effectLst>
                <a:outerShdw blurRad="38100" dist="38100" dir="2700000" algn="tl">
                  <a:srgbClr val="000000">
                    <a:alpha val="43137"/>
                  </a:srgbClr>
                </a:outerShdw>
              </a:effectLst>
              <a:latin typeface="Book Antiqua" pitchFamily="18" charset="0"/>
            </a:endParaRPr>
          </a:p>
        </p:txBody>
      </p:sp>
      <p:sp>
        <p:nvSpPr>
          <p:cNvPr id="12" name="Rectangle 11"/>
          <p:cNvSpPr>
            <a:spLocks noChangeArrowheads="1"/>
          </p:cNvSpPr>
          <p:nvPr/>
        </p:nvSpPr>
        <p:spPr bwMode="auto">
          <a:xfrm>
            <a:off x="1219200" y="1668143"/>
            <a:ext cx="2849306" cy="369332"/>
          </a:xfrm>
          <a:prstGeom prst="rect">
            <a:avLst/>
          </a:prstGeom>
          <a:noFill/>
          <a:ln w="9525">
            <a:noFill/>
            <a:miter lim="800000"/>
            <a:headEnd/>
            <a:tailEnd/>
          </a:ln>
        </p:spPr>
        <p:txBody>
          <a:bodyPr wrap="none">
            <a:spAutoFit/>
          </a:bodyPr>
          <a:lstStyle/>
          <a:p>
            <a:r>
              <a:rPr lang="en-US" b="1" dirty="0">
                <a:solidFill>
                  <a:schemeClr val="bg1"/>
                </a:solidFill>
                <a:effectLst>
                  <a:outerShdw blurRad="38100" dist="38100" dir="2700000" algn="tl">
                    <a:srgbClr val="000000">
                      <a:alpha val="43137"/>
                    </a:srgbClr>
                  </a:outerShdw>
                </a:effectLst>
                <a:latin typeface="+mj-lt"/>
              </a:rPr>
              <a:t>Velocity of light in </a:t>
            </a:r>
            <a:r>
              <a:rPr lang="en-US" b="1" dirty="0" smtClean="0">
                <a:solidFill>
                  <a:schemeClr val="bg1"/>
                </a:solidFill>
                <a:effectLst>
                  <a:outerShdw blurRad="38100" dist="38100" dir="2700000" algn="tl">
                    <a:srgbClr val="000000">
                      <a:alpha val="43137"/>
                    </a:srgbClr>
                  </a:outerShdw>
                </a:effectLst>
                <a:latin typeface="+mj-lt"/>
              </a:rPr>
              <a:t>glass (V</a:t>
            </a:r>
            <a:r>
              <a:rPr lang="en-US" b="1" baseline="-25000" dirty="0" smtClean="0">
                <a:solidFill>
                  <a:schemeClr val="bg1"/>
                </a:solidFill>
                <a:effectLst>
                  <a:outerShdw blurRad="38100" dist="38100" dir="2700000" algn="tl">
                    <a:srgbClr val="000000">
                      <a:alpha val="43137"/>
                    </a:srgbClr>
                  </a:outerShdw>
                </a:effectLst>
                <a:latin typeface="+mj-lt"/>
              </a:rPr>
              <a:t>g</a:t>
            </a:r>
            <a:r>
              <a:rPr lang="en-US" b="1" dirty="0" smtClean="0">
                <a:solidFill>
                  <a:schemeClr val="bg1"/>
                </a:solidFill>
                <a:effectLst>
                  <a:outerShdw blurRad="38100" dist="38100" dir="2700000" algn="tl">
                    <a:srgbClr val="000000">
                      <a:alpha val="43137"/>
                    </a:srgbClr>
                  </a:outerShdw>
                </a:effectLst>
                <a:latin typeface="+mj-lt"/>
              </a:rPr>
              <a:t>)</a:t>
            </a:r>
            <a:endParaRPr lang="en-US" b="1" dirty="0">
              <a:solidFill>
                <a:schemeClr val="bg1"/>
              </a:solidFill>
              <a:effectLst>
                <a:outerShdw blurRad="38100" dist="38100" dir="2700000" algn="tl">
                  <a:srgbClr val="000000">
                    <a:alpha val="43137"/>
                  </a:srgbClr>
                </a:outerShdw>
              </a:effectLst>
              <a:latin typeface="+mj-lt"/>
            </a:endParaRPr>
          </a:p>
        </p:txBody>
      </p:sp>
      <p:sp>
        <p:nvSpPr>
          <p:cNvPr id="13" name="Rectangle 12"/>
          <p:cNvSpPr>
            <a:spLocks noChangeArrowheads="1"/>
          </p:cNvSpPr>
          <p:nvPr/>
        </p:nvSpPr>
        <p:spPr bwMode="auto">
          <a:xfrm>
            <a:off x="4973347" y="1280925"/>
            <a:ext cx="817853" cy="402546"/>
          </a:xfrm>
          <a:prstGeom prst="rect">
            <a:avLst/>
          </a:prstGeom>
          <a:noFill/>
          <a:ln w="9525">
            <a:noFill/>
            <a:miter lim="800000"/>
            <a:headEnd/>
            <a:tailEnd/>
          </a:ln>
        </p:spPr>
        <p:txBody>
          <a:bodyPr wrap="none">
            <a:spAutoFit/>
          </a:bodyPr>
          <a:lstStyle/>
          <a:p>
            <a:pPr algn="just">
              <a:lnSpc>
                <a:spcPct val="120000"/>
              </a:lnSpc>
              <a:tabLst>
                <a:tab pos="682625" algn="l"/>
                <a:tab pos="1379538" algn="l"/>
                <a:tab pos="1998663" algn="l"/>
                <a:tab pos="5424488" algn="l"/>
                <a:tab pos="5765800" algn="l"/>
              </a:tabLst>
            </a:pPr>
            <a:r>
              <a:rPr lang="en-US" b="1" dirty="0" smtClean="0">
                <a:solidFill>
                  <a:schemeClr val="bg1"/>
                </a:solidFill>
                <a:effectLst>
                  <a:outerShdw blurRad="38100" dist="38100" dir="2700000" algn="tl">
                    <a:srgbClr val="000000">
                      <a:alpha val="43137"/>
                    </a:srgbClr>
                  </a:outerShdw>
                </a:effectLst>
                <a:latin typeface="+mj-lt"/>
              </a:rPr>
              <a:t>=  1.50</a:t>
            </a:r>
            <a:endParaRPr lang="en-US" b="1" dirty="0">
              <a:solidFill>
                <a:schemeClr val="bg1"/>
              </a:solidFill>
              <a:effectLst>
                <a:outerShdw blurRad="38100" dist="38100" dir="2700000" algn="tl">
                  <a:srgbClr val="000000">
                    <a:alpha val="43137"/>
                  </a:srgbClr>
                </a:outerShdw>
              </a:effectLst>
              <a:latin typeface="+mj-lt"/>
            </a:endParaRPr>
          </a:p>
        </p:txBody>
      </p:sp>
      <p:sp>
        <p:nvSpPr>
          <p:cNvPr id="14" name="Rectangle 13"/>
          <p:cNvSpPr>
            <a:spLocks noChangeArrowheads="1"/>
          </p:cNvSpPr>
          <p:nvPr/>
        </p:nvSpPr>
        <p:spPr bwMode="auto">
          <a:xfrm>
            <a:off x="1241110" y="923050"/>
            <a:ext cx="3137462" cy="369332"/>
          </a:xfrm>
          <a:prstGeom prst="rect">
            <a:avLst/>
          </a:prstGeom>
          <a:noFill/>
          <a:ln w="9525">
            <a:noFill/>
            <a:miter lim="800000"/>
            <a:headEnd/>
            <a:tailEnd/>
          </a:ln>
        </p:spPr>
        <p:txBody>
          <a:bodyPr wrap="none">
            <a:spAutoFit/>
          </a:bodyPr>
          <a:lstStyle/>
          <a:p>
            <a:r>
              <a:rPr lang="en-US" b="1" dirty="0">
                <a:solidFill>
                  <a:schemeClr val="bg1"/>
                </a:solidFill>
                <a:effectLst>
                  <a:outerShdw blurRad="38100" dist="38100" dir="2700000" algn="tl">
                    <a:srgbClr val="000000">
                      <a:alpha val="43137"/>
                    </a:srgbClr>
                  </a:outerShdw>
                </a:effectLst>
                <a:latin typeface="+mj-lt"/>
              </a:rPr>
              <a:t>Velocity of light in </a:t>
            </a:r>
            <a:r>
              <a:rPr lang="en-US" b="1" dirty="0" smtClean="0">
                <a:solidFill>
                  <a:schemeClr val="bg1"/>
                </a:solidFill>
                <a:effectLst>
                  <a:outerShdw blurRad="38100" dist="38100" dir="2700000" algn="tl">
                    <a:srgbClr val="000000">
                      <a:alpha val="43137"/>
                    </a:srgbClr>
                  </a:outerShdw>
                </a:effectLst>
                <a:latin typeface="+mj-lt"/>
              </a:rPr>
              <a:t>vacuum  (</a:t>
            </a:r>
            <a:r>
              <a:rPr lang="en-US" b="1" dirty="0" err="1" smtClean="0">
                <a:solidFill>
                  <a:schemeClr val="bg1"/>
                </a:solidFill>
                <a:effectLst>
                  <a:outerShdw blurRad="38100" dist="38100" dir="2700000" algn="tl">
                    <a:srgbClr val="000000">
                      <a:alpha val="43137"/>
                    </a:srgbClr>
                  </a:outerShdw>
                </a:effectLst>
                <a:latin typeface="+mj-lt"/>
              </a:rPr>
              <a:t>V</a:t>
            </a:r>
            <a:r>
              <a:rPr lang="en-US" b="1" baseline="-25000" dirty="0" err="1" smtClean="0">
                <a:solidFill>
                  <a:schemeClr val="bg1"/>
                </a:solidFill>
                <a:effectLst>
                  <a:outerShdw blurRad="38100" dist="38100" dir="2700000" algn="tl">
                    <a:srgbClr val="000000">
                      <a:alpha val="43137"/>
                    </a:srgbClr>
                  </a:outerShdw>
                </a:effectLst>
                <a:latin typeface="+mj-lt"/>
              </a:rPr>
              <a:t>v</a:t>
            </a:r>
            <a:r>
              <a:rPr lang="en-US" b="1" dirty="0" smtClean="0">
                <a:solidFill>
                  <a:schemeClr val="bg1"/>
                </a:solidFill>
                <a:effectLst>
                  <a:outerShdw blurRad="38100" dist="38100" dir="2700000" algn="tl">
                    <a:srgbClr val="000000">
                      <a:alpha val="43137"/>
                    </a:srgbClr>
                  </a:outerShdw>
                </a:effectLst>
                <a:latin typeface="+mj-lt"/>
              </a:rPr>
              <a:t>)</a:t>
            </a:r>
            <a:endParaRPr lang="en-US" b="1" dirty="0">
              <a:solidFill>
                <a:schemeClr val="bg1"/>
              </a:solidFill>
              <a:effectLst>
                <a:outerShdw blurRad="38100" dist="38100" dir="2700000" algn="tl">
                  <a:srgbClr val="000000">
                    <a:alpha val="43137"/>
                  </a:srgbClr>
                </a:outerShdw>
              </a:effectLst>
              <a:latin typeface="+mj-lt"/>
            </a:endParaRPr>
          </a:p>
        </p:txBody>
      </p:sp>
      <p:sp>
        <p:nvSpPr>
          <p:cNvPr id="15" name="Rectangle 14"/>
          <p:cNvSpPr>
            <a:spLocks noChangeArrowheads="1"/>
          </p:cNvSpPr>
          <p:nvPr/>
        </p:nvSpPr>
        <p:spPr bwMode="auto">
          <a:xfrm>
            <a:off x="4267200" y="895350"/>
            <a:ext cx="1492909" cy="400174"/>
          </a:xfrm>
          <a:prstGeom prst="rect">
            <a:avLst/>
          </a:prstGeom>
          <a:noFill/>
          <a:ln w="9525">
            <a:noFill/>
            <a:miter lim="800000"/>
            <a:headEnd/>
            <a:tailEnd/>
          </a:ln>
        </p:spPr>
        <p:txBody>
          <a:bodyPr wrap="none">
            <a:spAutoFit/>
          </a:bodyPr>
          <a:lstStyle/>
          <a:p>
            <a:pPr>
              <a:lnSpc>
                <a:spcPct val="120000"/>
              </a:lnSpc>
              <a:tabLst>
                <a:tab pos="682625" algn="l"/>
                <a:tab pos="1379538" algn="l"/>
                <a:tab pos="1998663" algn="l"/>
                <a:tab pos="5424488" algn="l"/>
                <a:tab pos="5765800" algn="l"/>
              </a:tabLst>
            </a:pPr>
            <a:r>
              <a:rPr lang="en-US" b="1" dirty="0" smtClean="0">
                <a:solidFill>
                  <a:schemeClr val="bg1"/>
                </a:solidFill>
                <a:effectLst>
                  <a:outerShdw blurRad="38100" dist="38100" dir="2700000" algn="tl">
                    <a:srgbClr val="000000">
                      <a:alpha val="43137"/>
                    </a:srgbClr>
                  </a:outerShdw>
                </a:effectLst>
                <a:latin typeface="+mj-lt"/>
              </a:rPr>
              <a:t>=  </a:t>
            </a:r>
            <a:r>
              <a:rPr lang="en-US" b="1" dirty="0">
                <a:solidFill>
                  <a:schemeClr val="bg1"/>
                </a:solidFill>
                <a:effectLst>
                  <a:outerShdw blurRad="38100" dist="38100" dir="2700000" algn="tl">
                    <a:srgbClr val="000000">
                      <a:alpha val="43137"/>
                    </a:srgbClr>
                  </a:outerShdw>
                </a:effectLst>
                <a:latin typeface="+mj-lt"/>
              </a:rPr>
              <a:t>3 </a:t>
            </a:r>
            <a:r>
              <a:rPr lang="en-US" b="1" dirty="0">
                <a:solidFill>
                  <a:schemeClr val="bg1"/>
                </a:solidFill>
                <a:effectLst>
                  <a:outerShdw blurRad="38100" dist="38100" dir="2700000" algn="tl">
                    <a:srgbClr val="000000">
                      <a:alpha val="43137"/>
                    </a:srgbClr>
                  </a:outerShdw>
                </a:effectLst>
                <a:cs typeface="Arial" pitchFamily="34" charset="0"/>
                <a:sym typeface="Symbol"/>
              </a:rPr>
              <a:t></a:t>
            </a:r>
            <a:r>
              <a:rPr lang="en-US" b="1" dirty="0" smtClean="0">
                <a:solidFill>
                  <a:schemeClr val="bg1"/>
                </a:solidFill>
                <a:effectLst>
                  <a:outerShdw blurRad="38100" dist="38100" dir="2700000" algn="tl">
                    <a:srgbClr val="000000">
                      <a:alpha val="43137"/>
                    </a:srgbClr>
                  </a:outerShdw>
                </a:effectLst>
                <a:latin typeface="+mj-lt"/>
              </a:rPr>
              <a:t> </a:t>
            </a:r>
            <a:r>
              <a:rPr lang="en-US" b="1" dirty="0">
                <a:solidFill>
                  <a:schemeClr val="bg1"/>
                </a:solidFill>
                <a:effectLst>
                  <a:outerShdw blurRad="38100" dist="38100" dir="2700000" algn="tl">
                    <a:srgbClr val="000000">
                      <a:alpha val="43137"/>
                    </a:srgbClr>
                  </a:outerShdw>
                </a:effectLst>
                <a:latin typeface="+mj-lt"/>
              </a:rPr>
              <a:t>10</a:t>
            </a:r>
            <a:r>
              <a:rPr lang="en-US" b="1" baseline="30000" dirty="0">
                <a:solidFill>
                  <a:schemeClr val="bg1"/>
                </a:solidFill>
                <a:effectLst>
                  <a:outerShdw blurRad="38100" dist="38100" dir="2700000" algn="tl">
                    <a:srgbClr val="000000">
                      <a:alpha val="43137"/>
                    </a:srgbClr>
                  </a:outerShdw>
                </a:effectLst>
                <a:latin typeface="+mj-lt"/>
              </a:rPr>
              <a:t>8</a:t>
            </a:r>
            <a:r>
              <a:rPr lang="en-US" b="1" dirty="0">
                <a:solidFill>
                  <a:schemeClr val="bg1"/>
                </a:solidFill>
                <a:effectLst>
                  <a:outerShdw blurRad="38100" dist="38100" dir="2700000" algn="tl">
                    <a:srgbClr val="000000">
                      <a:alpha val="43137"/>
                    </a:srgbClr>
                  </a:outerShdw>
                </a:effectLst>
                <a:latin typeface="+mj-lt"/>
              </a:rPr>
              <a:t> m/s</a:t>
            </a:r>
          </a:p>
        </p:txBody>
      </p:sp>
      <p:sp>
        <p:nvSpPr>
          <p:cNvPr id="16" name="Rectangle 15"/>
          <p:cNvSpPr>
            <a:spLocks noChangeArrowheads="1"/>
          </p:cNvSpPr>
          <p:nvPr/>
        </p:nvSpPr>
        <p:spPr bwMode="auto">
          <a:xfrm>
            <a:off x="1243659" y="1280925"/>
            <a:ext cx="3818931" cy="424732"/>
          </a:xfrm>
          <a:prstGeom prst="rect">
            <a:avLst/>
          </a:prstGeom>
          <a:noFill/>
          <a:ln w="9525">
            <a:noFill/>
            <a:miter lim="800000"/>
            <a:headEnd/>
            <a:tailEnd/>
          </a:ln>
        </p:spPr>
        <p:txBody>
          <a:bodyPr wrap="none">
            <a:spAutoFit/>
          </a:bodyPr>
          <a:lstStyle/>
          <a:p>
            <a:pPr>
              <a:lnSpc>
                <a:spcPct val="120000"/>
              </a:lnSpc>
              <a:tabLst>
                <a:tab pos="682625" algn="l"/>
                <a:tab pos="1379538" algn="l"/>
                <a:tab pos="1998663" algn="l"/>
                <a:tab pos="5424488" algn="l"/>
                <a:tab pos="5765800" algn="l"/>
              </a:tabLst>
            </a:pPr>
            <a:r>
              <a:rPr lang="en-US" b="1" dirty="0" smtClean="0">
                <a:solidFill>
                  <a:schemeClr val="bg1"/>
                </a:solidFill>
                <a:effectLst>
                  <a:outerShdw blurRad="38100" dist="38100" dir="2700000" algn="tl">
                    <a:srgbClr val="000000">
                      <a:alpha val="43137"/>
                    </a:srgbClr>
                  </a:outerShdw>
                </a:effectLst>
                <a:latin typeface="+mj-lt"/>
              </a:rPr>
              <a:t>Absolute refractive </a:t>
            </a:r>
            <a:r>
              <a:rPr lang="en-US" b="1" dirty="0">
                <a:solidFill>
                  <a:schemeClr val="bg1"/>
                </a:solidFill>
                <a:effectLst>
                  <a:outerShdw blurRad="38100" dist="38100" dir="2700000" algn="tl">
                    <a:srgbClr val="000000">
                      <a:alpha val="43137"/>
                    </a:srgbClr>
                  </a:outerShdw>
                </a:effectLst>
                <a:latin typeface="+mj-lt"/>
              </a:rPr>
              <a:t>index of </a:t>
            </a:r>
            <a:r>
              <a:rPr lang="en-US" b="1" dirty="0" smtClean="0">
                <a:solidFill>
                  <a:schemeClr val="bg1"/>
                </a:solidFill>
                <a:effectLst>
                  <a:outerShdw blurRad="38100" dist="38100" dir="2700000" algn="tl">
                    <a:srgbClr val="000000">
                      <a:alpha val="43137"/>
                    </a:srgbClr>
                  </a:outerShdw>
                </a:effectLst>
                <a:latin typeface="+mj-lt"/>
              </a:rPr>
              <a:t>glass (</a:t>
            </a:r>
            <a:r>
              <a:rPr lang="en-US" b="1" dirty="0" smtClean="0">
                <a:solidFill>
                  <a:schemeClr val="bg1"/>
                </a:solidFill>
                <a:effectLst>
                  <a:outerShdw blurRad="38100" dist="38100" dir="2700000" algn="tl">
                    <a:srgbClr val="000000">
                      <a:alpha val="43137"/>
                    </a:srgbClr>
                  </a:outerShdw>
                </a:effectLst>
                <a:latin typeface="+mj-lt"/>
                <a:sym typeface="Symbol"/>
              </a:rPr>
              <a:t></a:t>
            </a:r>
            <a:r>
              <a:rPr lang="en-US" b="1" baseline="-25000" dirty="0" err="1" smtClean="0">
                <a:solidFill>
                  <a:schemeClr val="bg1"/>
                </a:solidFill>
                <a:effectLst>
                  <a:outerShdw blurRad="38100" dist="38100" dir="2700000" algn="tl">
                    <a:srgbClr val="000000">
                      <a:alpha val="43137"/>
                    </a:srgbClr>
                  </a:outerShdw>
                </a:effectLst>
                <a:sym typeface="Symbol"/>
              </a:rPr>
              <a:t>gv</a:t>
            </a:r>
            <a:r>
              <a:rPr lang="en-US" b="1" dirty="0" smtClean="0">
                <a:solidFill>
                  <a:schemeClr val="bg1"/>
                </a:solidFill>
                <a:effectLst>
                  <a:outerShdw blurRad="38100" dist="38100" dir="2700000" algn="tl">
                    <a:srgbClr val="000000">
                      <a:alpha val="43137"/>
                    </a:srgbClr>
                  </a:outerShdw>
                </a:effectLst>
                <a:latin typeface="+mj-lt"/>
              </a:rPr>
              <a:t>)</a:t>
            </a:r>
            <a:endParaRPr lang="en-US" b="1" dirty="0">
              <a:solidFill>
                <a:schemeClr val="bg1"/>
              </a:solidFill>
              <a:effectLst>
                <a:outerShdw blurRad="38100" dist="38100" dir="2700000" algn="tl">
                  <a:srgbClr val="000000">
                    <a:alpha val="43137"/>
                  </a:srgbClr>
                </a:outerShdw>
              </a:effectLst>
              <a:latin typeface="+mj-lt"/>
            </a:endParaRPr>
          </a:p>
        </p:txBody>
      </p:sp>
      <p:grpSp>
        <p:nvGrpSpPr>
          <p:cNvPr id="17" name="Group 16"/>
          <p:cNvGrpSpPr/>
          <p:nvPr/>
        </p:nvGrpSpPr>
        <p:grpSpPr>
          <a:xfrm>
            <a:off x="1343523" y="2038350"/>
            <a:ext cx="1393037" cy="653567"/>
            <a:chOff x="3962400" y="3119092"/>
            <a:chExt cx="1393037" cy="653567"/>
          </a:xfrm>
        </p:grpSpPr>
        <p:grpSp>
          <p:nvGrpSpPr>
            <p:cNvPr id="18" name="Group 27"/>
            <p:cNvGrpSpPr/>
            <p:nvPr/>
          </p:nvGrpSpPr>
          <p:grpSpPr>
            <a:xfrm>
              <a:off x="4727037" y="3119092"/>
              <a:ext cx="628400" cy="653567"/>
              <a:chOff x="4932876" y="1600120"/>
              <a:chExt cx="628400" cy="871418"/>
            </a:xfrm>
          </p:grpSpPr>
          <p:sp>
            <p:nvSpPr>
              <p:cNvPr id="21" name="TextBox 20"/>
              <p:cNvSpPr txBox="1"/>
              <p:nvPr/>
            </p:nvSpPr>
            <p:spPr>
              <a:xfrm>
                <a:off x="4932876" y="1600120"/>
                <a:ext cx="628400" cy="492443"/>
              </a:xfrm>
              <a:prstGeom prst="rect">
                <a:avLst/>
              </a:prstGeom>
              <a:noFill/>
            </p:spPr>
            <p:txBody>
              <a:bodyPr wrap="square" rtlCol="0">
                <a:spAutoFit/>
              </a:bodyPr>
              <a:lstStyle/>
              <a:p>
                <a:pPr algn="ctr"/>
                <a:r>
                  <a:rPr lang="en-US" b="1" dirty="0" err="1" smtClean="0">
                    <a:solidFill>
                      <a:schemeClr val="bg1"/>
                    </a:solidFill>
                    <a:effectLst>
                      <a:outerShdw blurRad="38100" dist="38100" dir="2700000" algn="tl">
                        <a:srgbClr val="000000">
                          <a:alpha val="43137"/>
                        </a:srgbClr>
                      </a:outerShdw>
                    </a:effectLst>
                    <a:latin typeface="+mj-lt"/>
                    <a:cs typeface="Times New Roman" pitchFamily="18" charset="0"/>
                  </a:rPr>
                  <a:t>V</a:t>
                </a:r>
                <a:r>
                  <a:rPr lang="en-US" b="1" baseline="-25000" dirty="0" err="1" smtClean="0">
                    <a:solidFill>
                      <a:schemeClr val="bg1"/>
                    </a:solidFill>
                    <a:effectLst>
                      <a:outerShdw blurRad="38100" dist="38100" dir="2700000" algn="tl">
                        <a:srgbClr val="000000">
                          <a:alpha val="43137"/>
                        </a:srgbClr>
                      </a:outerShdw>
                    </a:effectLst>
                    <a:latin typeface="+mj-lt"/>
                    <a:cs typeface="Times New Roman" pitchFamily="18" charset="0"/>
                  </a:rPr>
                  <a:t>v</a:t>
                </a:r>
                <a:endParaRPr lang="en-US" b="1" baseline="-25000" dirty="0">
                  <a:solidFill>
                    <a:schemeClr val="bg1"/>
                  </a:solidFill>
                  <a:effectLst>
                    <a:outerShdw blurRad="38100" dist="38100" dir="2700000" algn="tl">
                      <a:srgbClr val="000000">
                        <a:alpha val="43137"/>
                      </a:srgbClr>
                    </a:outerShdw>
                  </a:effectLst>
                  <a:latin typeface="+mj-lt"/>
                  <a:cs typeface="Times New Roman" pitchFamily="18" charset="0"/>
                </a:endParaRPr>
              </a:p>
            </p:txBody>
          </p:sp>
          <p:sp>
            <p:nvSpPr>
              <p:cNvPr id="22" name="TextBox 21"/>
              <p:cNvSpPr txBox="1"/>
              <p:nvPr/>
            </p:nvSpPr>
            <p:spPr>
              <a:xfrm>
                <a:off x="5002889" y="1979094"/>
                <a:ext cx="488375" cy="492444"/>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latin typeface="+mj-lt"/>
                    <a:cs typeface="Times New Roman" pitchFamily="18" charset="0"/>
                  </a:rPr>
                  <a:t>V</a:t>
                </a:r>
                <a:r>
                  <a:rPr lang="en-US" b="1" baseline="-25000" dirty="0" smtClean="0">
                    <a:solidFill>
                      <a:schemeClr val="bg1"/>
                    </a:solidFill>
                    <a:effectLst>
                      <a:outerShdw blurRad="38100" dist="38100" dir="2700000" algn="tl">
                        <a:srgbClr val="000000">
                          <a:alpha val="43137"/>
                        </a:srgbClr>
                      </a:outerShdw>
                    </a:effectLst>
                    <a:latin typeface="+mj-lt"/>
                    <a:cs typeface="Times New Roman" pitchFamily="18" charset="0"/>
                  </a:rPr>
                  <a:t>g</a:t>
                </a:r>
                <a:endParaRPr lang="en-US" b="1" baseline="-25000" dirty="0">
                  <a:solidFill>
                    <a:schemeClr val="bg1"/>
                  </a:solidFill>
                  <a:effectLst>
                    <a:outerShdw blurRad="38100" dist="38100" dir="2700000" algn="tl">
                      <a:srgbClr val="000000">
                        <a:alpha val="43137"/>
                      </a:srgbClr>
                    </a:outerShdw>
                  </a:effectLst>
                  <a:latin typeface="+mj-lt"/>
                  <a:cs typeface="Times New Roman" pitchFamily="18" charset="0"/>
                </a:endParaRPr>
              </a:p>
            </p:txBody>
          </p:sp>
          <p:cxnSp>
            <p:nvCxnSpPr>
              <p:cNvPr id="23" name="Straight Connector 22"/>
              <p:cNvCxnSpPr/>
              <p:nvPr/>
            </p:nvCxnSpPr>
            <p:spPr>
              <a:xfrm>
                <a:off x="5040576" y="2067962"/>
                <a:ext cx="36576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3962400" y="3181853"/>
              <a:ext cx="470000" cy="400174"/>
            </a:xfrm>
            <a:prstGeom prst="rect">
              <a:avLst/>
            </a:prstGeom>
          </p:spPr>
          <p:txBody>
            <a:bodyPr wrap="none">
              <a:spAutoFit/>
            </a:bodyPr>
            <a:lstStyle/>
            <a:p>
              <a:pPr>
                <a:lnSpc>
                  <a:spcPct val="120000"/>
                </a:lnSpc>
                <a:tabLst>
                  <a:tab pos="682625" algn="l"/>
                  <a:tab pos="1379538" algn="l"/>
                  <a:tab pos="1998663" algn="l"/>
                  <a:tab pos="5424488" algn="l"/>
                  <a:tab pos="5765800" algn="l"/>
                </a:tabLst>
              </a:pPr>
              <a:r>
                <a:rPr lang="en-US" b="1" dirty="0" smtClean="0">
                  <a:solidFill>
                    <a:schemeClr val="bg1"/>
                  </a:solidFill>
                  <a:effectLst>
                    <a:outerShdw blurRad="38100" dist="38100" dir="2700000" algn="tl">
                      <a:srgbClr val="000000">
                        <a:alpha val="43137"/>
                      </a:srgbClr>
                    </a:outerShdw>
                  </a:effectLst>
                  <a:sym typeface="Symbol"/>
                </a:rPr>
                <a:t></a:t>
              </a:r>
              <a:r>
                <a:rPr lang="en-US" b="1" baseline="-25000" dirty="0" err="1" smtClean="0">
                  <a:solidFill>
                    <a:schemeClr val="bg1"/>
                  </a:solidFill>
                  <a:effectLst>
                    <a:outerShdw blurRad="38100" dist="38100" dir="2700000" algn="tl">
                      <a:srgbClr val="000000">
                        <a:alpha val="43137"/>
                      </a:srgbClr>
                    </a:outerShdw>
                  </a:effectLst>
                </a:rPr>
                <a:t>gv</a:t>
              </a:r>
              <a:endParaRPr lang="en-US" b="1" dirty="0">
                <a:solidFill>
                  <a:schemeClr val="bg1"/>
                </a:solidFill>
                <a:effectLst>
                  <a:outerShdw blurRad="38100" dist="38100" dir="2700000" algn="tl">
                    <a:srgbClr val="000000">
                      <a:alpha val="43137"/>
                    </a:srgbClr>
                  </a:outerShdw>
                </a:effectLst>
              </a:endParaRPr>
            </a:p>
          </p:txBody>
        </p:sp>
        <p:sp>
          <p:nvSpPr>
            <p:cNvPr id="20" name="Rectangle 19"/>
            <p:cNvSpPr/>
            <p:nvPr/>
          </p:nvSpPr>
          <p:spPr>
            <a:xfrm>
              <a:off x="4434687" y="3238079"/>
              <a:ext cx="300082" cy="402546"/>
            </a:xfrm>
            <a:prstGeom prst="rect">
              <a:avLst/>
            </a:prstGeom>
          </p:spPr>
          <p:txBody>
            <a:bodyPr wrap="none">
              <a:spAutoFit/>
            </a:bodyPr>
            <a:lstStyle/>
            <a:p>
              <a:pPr>
                <a:lnSpc>
                  <a:spcPct val="120000"/>
                </a:lnSpc>
                <a:tabLst>
                  <a:tab pos="682625" algn="l"/>
                  <a:tab pos="1379538" algn="l"/>
                  <a:tab pos="1998663" algn="l"/>
                  <a:tab pos="5424488" algn="l"/>
                  <a:tab pos="5765800" algn="l"/>
                </a:tabLst>
              </a:pPr>
              <a:r>
                <a:rPr lang="en-US" b="1" dirty="0" smtClean="0">
                  <a:solidFill>
                    <a:schemeClr val="bg1"/>
                  </a:solidFill>
                  <a:effectLst>
                    <a:outerShdw blurRad="38100" dist="38100" dir="2700000" algn="tl">
                      <a:srgbClr val="000000">
                        <a:alpha val="43137"/>
                      </a:srgbClr>
                    </a:outerShdw>
                  </a:effectLst>
                  <a:sym typeface="Symbol"/>
                </a:rPr>
                <a:t>=</a:t>
              </a:r>
              <a:endParaRPr lang="en-US" b="1" dirty="0">
                <a:solidFill>
                  <a:schemeClr val="bg1"/>
                </a:solidFill>
                <a:effectLst>
                  <a:outerShdw blurRad="38100" dist="38100" dir="2700000" algn="tl">
                    <a:srgbClr val="000000">
                      <a:alpha val="43137"/>
                    </a:srgbClr>
                  </a:outerShdw>
                </a:effectLst>
              </a:endParaRPr>
            </a:p>
          </p:txBody>
        </p:sp>
      </p:grpSp>
      <p:grpSp>
        <p:nvGrpSpPr>
          <p:cNvPr id="24" name="Group 23"/>
          <p:cNvGrpSpPr/>
          <p:nvPr/>
        </p:nvGrpSpPr>
        <p:grpSpPr>
          <a:xfrm>
            <a:off x="1273511" y="2697088"/>
            <a:ext cx="1393037" cy="685801"/>
            <a:chOff x="3962400" y="3119090"/>
            <a:chExt cx="1393037" cy="685801"/>
          </a:xfrm>
        </p:grpSpPr>
        <p:grpSp>
          <p:nvGrpSpPr>
            <p:cNvPr id="25" name="Group 27"/>
            <p:cNvGrpSpPr/>
            <p:nvPr/>
          </p:nvGrpSpPr>
          <p:grpSpPr>
            <a:xfrm>
              <a:off x="4727037" y="3119090"/>
              <a:ext cx="628400" cy="685801"/>
              <a:chOff x="4932876" y="1600120"/>
              <a:chExt cx="628400" cy="914400"/>
            </a:xfrm>
          </p:grpSpPr>
          <p:sp>
            <p:nvSpPr>
              <p:cNvPr id="28" name="TextBox 27"/>
              <p:cNvSpPr txBox="1"/>
              <p:nvPr/>
            </p:nvSpPr>
            <p:spPr>
              <a:xfrm>
                <a:off x="4932876" y="1600120"/>
                <a:ext cx="628400" cy="492443"/>
              </a:xfrm>
              <a:prstGeom prst="rect">
                <a:avLst/>
              </a:prstGeom>
              <a:noFill/>
            </p:spPr>
            <p:txBody>
              <a:bodyPr wrap="square" rtlCol="0">
                <a:spAutoFit/>
              </a:bodyPr>
              <a:lstStyle/>
              <a:p>
                <a:pPr algn="ctr"/>
                <a:r>
                  <a:rPr lang="en-US" b="1" dirty="0" err="1" smtClean="0">
                    <a:solidFill>
                      <a:schemeClr val="bg1"/>
                    </a:solidFill>
                    <a:effectLst>
                      <a:outerShdw blurRad="38100" dist="38100" dir="2700000" algn="tl">
                        <a:srgbClr val="000000">
                          <a:alpha val="43137"/>
                        </a:srgbClr>
                      </a:outerShdw>
                    </a:effectLst>
                    <a:latin typeface="+mj-lt"/>
                    <a:cs typeface="Times New Roman" pitchFamily="18" charset="0"/>
                  </a:rPr>
                  <a:t>V</a:t>
                </a:r>
                <a:r>
                  <a:rPr lang="en-US" b="1" baseline="-25000" dirty="0" err="1" smtClean="0">
                    <a:solidFill>
                      <a:schemeClr val="bg1"/>
                    </a:solidFill>
                    <a:effectLst>
                      <a:outerShdw blurRad="38100" dist="38100" dir="2700000" algn="tl">
                        <a:srgbClr val="000000">
                          <a:alpha val="43137"/>
                        </a:srgbClr>
                      </a:outerShdw>
                    </a:effectLst>
                    <a:latin typeface="+mj-lt"/>
                    <a:cs typeface="Times New Roman" pitchFamily="18" charset="0"/>
                  </a:rPr>
                  <a:t>v</a:t>
                </a:r>
                <a:endParaRPr lang="en-US" b="1" baseline="-25000" dirty="0">
                  <a:solidFill>
                    <a:schemeClr val="bg1"/>
                  </a:solidFill>
                  <a:effectLst>
                    <a:outerShdw blurRad="38100" dist="38100" dir="2700000" algn="tl">
                      <a:srgbClr val="000000">
                        <a:alpha val="43137"/>
                      </a:srgbClr>
                    </a:outerShdw>
                  </a:effectLst>
                  <a:latin typeface="+mj-lt"/>
                  <a:cs typeface="Times New Roman" pitchFamily="18" charset="0"/>
                </a:endParaRPr>
              </a:p>
            </p:txBody>
          </p:sp>
          <p:sp>
            <p:nvSpPr>
              <p:cNvPr id="29" name="TextBox 28"/>
              <p:cNvSpPr txBox="1"/>
              <p:nvPr/>
            </p:nvSpPr>
            <p:spPr>
              <a:xfrm>
                <a:off x="5002889" y="2022076"/>
                <a:ext cx="488375" cy="492444"/>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latin typeface="+mj-lt"/>
                    <a:cs typeface="Times New Roman" pitchFamily="18" charset="0"/>
                  </a:rPr>
                  <a:t>V</a:t>
                </a:r>
                <a:r>
                  <a:rPr lang="en-US" b="1" baseline="-25000" dirty="0" smtClean="0">
                    <a:solidFill>
                      <a:schemeClr val="bg1"/>
                    </a:solidFill>
                    <a:effectLst>
                      <a:outerShdw blurRad="38100" dist="38100" dir="2700000" algn="tl">
                        <a:srgbClr val="000000">
                          <a:alpha val="43137"/>
                        </a:srgbClr>
                      </a:outerShdw>
                    </a:effectLst>
                    <a:latin typeface="+mj-lt"/>
                    <a:cs typeface="Times New Roman" pitchFamily="18" charset="0"/>
                  </a:rPr>
                  <a:t>g</a:t>
                </a:r>
                <a:endParaRPr lang="en-US" b="1" baseline="-25000" dirty="0">
                  <a:solidFill>
                    <a:schemeClr val="bg1"/>
                  </a:solidFill>
                  <a:effectLst>
                    <a:outerShdw blurRad="38100" dist="38100" dir="2700000" algn="tl">
                      <a:srgbClr val="000000">
                        <a:alpha val="43137"/>
                      </a:srgbClr>
                    </a:outerShdw>
                  </a:effectLst>
                  <a:latin typeface="+mj-lt"/>
                  <a:cs typeface="Times New Roman" pitchFamily="18" charset="0"/>
                </a:endParaRPr>
              </a:p>
            </p:txBody>
          </p:sp>
          <p:cxnSp>
            <p:nvCxnSpPr>
              <p:cNvPr id="30" name="Straight Connector 29"/>
              <p:cNvCxnSpPr/>
              <p:nvPr/>
            </p:nvCxnSpPr>
            <p:spPr>
              <a:xfrm>
                <a:off x="5040576" y="2067962"/>
                <a:ext cx="36576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3962400" y="3181853"/>
              <a:ext cx="470000" cy="400174"/>
            </a:xfrm>
            <a:prstGeom prst="rect">
              <a:avLst/>
            </a:prstGeom>
          </p:spPr>
          <p:txBody>
            <a:bodyPr wrap="none">
              <a:spAutoFit/>
            </a:bodyPr>
            <a:lstStyle/>
            <a:p>
              <a:pPr>
                <a:lnSpc>
                  <a:spcPct val="120000"/>
                </a:lnSpc>
                <a:tabLst>
                  <a:tab pos="682625" algn="l"/>
                  <a:tab pos="1379538" algn="l"/>
                  <a:tab pos="1998663" algn="l"/>
                  <a:tab pos="5424488" algn="l"/>
                  <a:tab pos="5765800" algn="l"/>
                </a:tabLst>
              </a:pPr>
              <a:r>
                <a:rPr lang="en-US" b="1" dirty="0" smtClean="0">
                  <a:solidFill>
                    <a:schemeClr val="bg1"/>
                  </a:solidFill>
                  <a:effectLst>
                    <a:outerShdw blurRad="38100" dist="38100" dir="2700000" algn="tl">
                      <a:srgbClr val="000000">
                        <a:alpha val="43137"/>
                      </a:srgbClr>
                    </a:outerShdw>
                  </a:effectLst>
                  <a:sym typeface="Symbol"/>
                </a:rPr>
                <a:t></a:t>
              </a:r>
              <a:r>
                <a:rPr lang="en-US" b="1" baseline="-25000" dirty="0" err="1" smtClean="0">
                  <a:solidFill>
                    <a:schemeClr val="bg1"/>
                  </a:solidFill>
                  <a:effectLst>
                    <a:outerShdw blurRad="38100" dist="38100" dir="2700000" algn="tl">
                      <a:srgbClr val="000000">
                        <a:alpha val="43137"/>
                      </a:srgbClr>
                    </a:outerShdw>
                  </a:effectLst>
                </a:rPr>
                <a:t>gv</a:t>
              </a:r>
              <a:endParaRPr lang="en-US" b="1" dirty="0">
                <a:solidFill>
                  <a:schemeClr val="bg1"/>
                </a:solidFill>
                <a:effectLst>
                  <a:outerShdw blurRad="38100" dist="38100" dir="2700000" algn="tl">
                    <a:srgbClr val="000000">
                      <a:alpha val="43137"/>
                    </a:srgbClr>
                  </a:outerShdw>
                </a:effectLst>
              </a:endParaRPr>
            </a:p>
          </p:txBody>
        </p:sp>
        <p:sp>
          <p:nvSpPr>
            <p:cNvPr id="27" name="Rectangle 26"/>
            <p:cNvSpPr/>
            <p:nvPr/>
          </p:nvSpPr>
          <p:spPr>
            <a:xfrm>
              <a:off x="4502905" y="3237243"/>
              <a:ext cx="300082" cy="402546"/>
            </a:xfrm>
            <a:prstGeom prst="rect">
              <a:avLst/>
            </a:prstGeom>
          </p:spPr>
          <p:txBody>
            <a:bodyPr wrap="none">
              <a:spAutoFit/>
            </a:bodyPr>
            <a:lstStyle/>
            <a:p>
              <a:pPr>
                <a:lnSpc>
                  <a:spcPct val="120000"/>
                </a:lnSpc>
                <a:tabLst>
                  <a:tab pos="682625" algn="l"/>
                  <a:tab pos="1379538" algn="l"/>
                  <a:tab pos="1998663" algn="l"/>
                  <a:tab pos="5424488" algn="l"/>
                  <a:tab pos="5765800" algn="l"/>
                </a:tabLst>
              </a:pPr>
              <a:r>
                <a:rPr lang="en-US" b="1" dirty="0" smtClean="0">
                  <a:solidFill>
                    <a:schemeClr val="bg1"/>
                  </a:solidFill>
                  <a:effectLst>
                    <a:outerShdw blurRad="38100" dist="38100" dir="2700000" algn="tl">
                      <a:srgbClr val="000000">
                        <a:alpha val="43137"/>
                      </a:srgbClr>
                    </a:outerShdw>
                  </a:effectLst>
                  <a:sym typeface="Symbol"/>
                </a:rPr>
                <a:t>=</a:t>
              </a:r>
              <a:endParaRPr lang="en-US" b="1" dirty="0">
                <a:solidFill>
                  <a:schemeClr val="bg1"/>
                </a:solidFill>
                <a:effectLst>
                  <a:outerShdw blurRad="38100" dist="38100" dir="2700000" algn="tl">
                    <a:srgbClr val="000000">
                      <a:alpha val="43137"/>
                    </a:srgbClr>
                  </a:outerShdw>
                </a:effectLst>
              </a:endParaRPr>
            </a:p>
          </p:txBody>
        </p:sp>
      </p:grpSp>
      <p:sp>
        <p:nvSpPr>
          <p:cNvPr id="31" name="Rectangle 30"/>
          <p:cNvSpPr/>
          <p:nvPr/>
        </p:nvSpPr>
        <p:spPr>
          <a:xfrm>
            <a:off x="990600" y="3973313"/>
            <a:ext cx="383438" cy="400174"/>
          </a:xfrm>
          <a:prstGeom prst="rect">
            <a:avLst/>
          </a:prstGeom>
        </p:spPr>
        <p:txBody>
          <a:bodyPr wrap="none">
            <a:spAutoFit/>
          </a:bodyPr>
          <a:lstStyle/>
          <a:p>
            <a:pPr>
              <a:lnSpc>
                <a:spcPct val="120000"/>
              </a:lnSpc>
              <a:tabLst>
                <a:tab pos="682625" algn="l"/>
                <a:tab pos="1379538" algn="l"/>
                <a:tab pos="1998663" algn="l"/>
                <a:tab pos="5424488" algn="l"/>
                <a:tab pos="5765800" algn="l"/>
              </a:tabLst>
            </a:pPr>
            <a:r>
              <a:rPr lang="en-US" b="1" dirty="0" smtClean="0">
                <a:solidFill>
                  <a:schemeClr val="bg1"/>
                </a:solidFill>
                <a:effectLst>
                  <a:outerShdw blurRad="38100" dist="38100" dir="2700000" algn="tl">
                    <a:srgbClr val="000000">
                      <a:alpha val="43137"/>
                    </a:srgbClr>
                  </a:outerShdw>
                </a:effectLst>
                <a:sym typeface="Symbol"/>
              </a:rPr>
              <a:t></a:t>
            </a:r>
            <a:endParaRPr lang="en-US" b="1" dirty="0">
              <a:solidFill>
                <a:schemeClr val="bg1"/>
              </a:solidFill>
              <a:effectLst>
                <a:outerShdw blurRad="38100" dist="38100" dir="2700000" algn="tl">
                  <a:srgbClr val="000000">
                    <a:alpha val="43137"/>
                  </a:srgbClr>
                </a:outerShdw>
              </a:effectLst>
            </a:endParaRPr>
          </a:p>
        </p:txBody>
      </p:sp>
      <p:grpSp>
        <p:nvGrpSpPr>
          <p:cNvPr id="33" name="Group 32"/>
          <p:cNvGrpSpPr/>
          <p:nvPr/>
        </p:nvGrpSpPr>
        <p:grpSpPr>
          <a:xfrm>
            <a:off x="1295400" y="4539912"/>
            <a:ext cx="1893832" cy="457957"/>
            <a:chOff x="5862551" y="3355179"/>
            <a:chExt cx="1893832" cy="457957"/>
          </a:xfrm>
        </p:grpSpPr>
        <p:sp>
          <p:nvSpPr>
            <p:cNvPr id="34" name="Rounded Rectangle 33"/>
            <p:cNvSpPr/>
            <p:nvPr/>
          </p:nvSpPr>
          <p:spPr>
            <a:xfrm>
              <a:off x="5862551" y="3394233"/>
              <a:ext cx="1893832" cy="397878"/>
            </a:xfrm>
            <a:prstGeom prst="roundRect">
              <a:avLst/>
            </a:prstGeom>
            <a:solidFill>
              <a:srgbClr val="FFFF00"/>
            </a:solidFill>
            <a:ln>
              <a:solidFill>
                <a:srgbClr val="FF0000"/>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306178" y="3388404"/>
              <a:ext cx="1450205" cy="424732"/>
            </a:xfrm>
            <a:prstGeom prst="rect">
              <a:avLst/>
            </a:prstGeom>
          </p:spPr>
          <p:txBody>
            <a:bodyPr wrap="square">
              <a:spAutoFit/>
            </a:bodyPr>
            <a:lstStyle/>
            <a:p>
              <a:pPr>
                <a:lnSpc>
                  <a:spcPct val="120000"/>
                </a:lnSpc>
                <a:tabLst>
                  <a:tab pos="682625" algn="l"/>
                  <a:tab pos="1379538" algn="l"/>
                  <a:tab pos="1998663" algn="l"/>
                  <a:tab pos="5424488" algn="l"/>
                  <a:tab pos="5765800" algn="l"/>
                </a:tabLst>
              </a:pPr>
              <a:r>
                <a:rPr lang="en-US" b="1" dirty="0" smtClean="0">
                  <a:sym typeface="Symbol"/>
                </a:rPr>
                <a:t>= 2 </a:t>
              </a:r>
              <a:r>
                <a:rPr lang="en-US" b="1" dirty="0">
                  <a:sym typeface="Symbol"/>
                </a:rPr>
                <a:t> </a:t>
              </a:r>
              <a:r>
                <a:rPr lang="en-US" b="1" dirty="0" smtClean="0">
                  <a:sym typeface="Symbol"/>
                </a:rPr>
                <a:t>10</a:t>
              </a:r>
              <a:r>
                <a:rPr lang="en-US" b="1" baseline="30000" dirty="0" smtClean="0">
                  <a:sym typeface="Symbol"/>
                </a:rPr>
                <a:t>8 </a:t>
              </a:r>
              <a:r>
                <a:rPr lang="en-US" b="1" dirty="0" smtClean="0">
                  <a:cs typeface="Times New Roman" pitchFamily="18" charset="0"/>
                </a:rPr>
                <a:t>m/s</a:t>
              </a:r>
              <a:endParaRPr lang="en-US" b="1" dirty="0"/>
            </a:p>
          </p:txBody>
        </p:sp>
        <p:sp>
          <p:nvSpPr>
            <p:cNvPr id="36" name="Rectangle 35"/>
            <p:cNvSpPr/>
            <p:nvPr/>
          </p:nvSpPr>
          <p:spPr>
            <a:xfrm>
              <a:off x="5918831" y="3355179"/>
              <a:ext cx="383375" cy="369332"/>
            </a:xfrm>
            <a:prstGeom prst="rect">
              <a:avLst/>
            </a:prstGeom>
          </p:spPr>
          <p:txBody>
            <a:bodyPr wrap="none">
              <a:spAutoFit/>
            </a:bodyPr>
            <a:lstStyle/>
            <a:p>
              <a:pPr algn="ctr"/>
              <a:r>
                <a:rPr lang="en-US" b="1" dirty="0" smtClean="0">
                  <a:cs typeface="Times New Roman" pitchFamily="18" charset="0"/>
                </a:rPr>
                <a:t>V</a:t>
              </a:r>
              <a:r>
                <a:rPr lang="en-US" b="1" baseline="-25000" dirty="0" smtClean="0">
                  <a:cs typeface="Times New Roman" pitchFamily="18" charset="0"/>
                </a:rPr>
                <a:t>g</a:t>
              </a:r>
              <a:endParaRPr lang="en-US" b="1" baseline="-25000" dirty="0">
                <a:cs typeface="Times New Roman" pitchFamily="18" charset="0"/>
              </a:endParaRPr>
            </a:p>
          </p:txBody>
        </p:sp>
      </p:grpSp>
      <p:sp>
        <p:nvSpPr>
          <p:cNvPr id="38" name="Rectangle 37"/>
          <p:cNvSpPr>
            <a:spLocks noChangeArrowheads="1"/>
          </p:cNvSpPr>
          <p:nvPr/>
        </p:nvSpPr>
        <p:spPr bwMode="auto">
          <a:xfrm>
            <a:off x="3948812" y="1664419"/>
            <a:ext cx="513282" cy="402546"/>
          </a:xfrm>
          <a:prstGeom prst="rect">
            <a:avLst/>
          </a:prstGeom>
          <a:noFill/>
          <a:ln w="9525">
            <a:noFill/>
            <a:miter lim="800000"/>
            <a:headEnd/>
            <a:tailEnd/>
          </a:ln>
        </p:spPr>
        <p:txBody>
          <a:bodyPr wrap="none">
            <a:spAutoFit/>
          </a:bodyPr>
          <a:lstStyle/>
          <a:p>
            <a:pPr algn="just">
              <a:lnSpc>
                <a:spcPct val="120000"/>
              </a:lnSpc>
              <a:tabLst>
                <a:tab pos="682625" algn="l"/>
                <a:tab pos="1379538" algn="l"/>
                <a:tab pos="1998663" algn="l"/>
                <a:tab pos="5424488" algn="l"/>
                <a:tab pos="5765800" algn="l"/>
              </a:tabLst>
            </a:pPr>
            <a:r>
              <a:rPr lang="en-US" b="1" dirty="0" smtClean="0">
                <a:solidFill>
                  <a:schemeClr val="bg1"/>
                </a:solidFill>
                <a:effectLst>
                  <a:outerShdw blurRad="38100" dist="38100" dir="2700000" algn="tl">
                    <a:srgbClr val="000000">
                      <a:alpha val="43137"/>
                    </a:srgbClr>
                  </a:outerShdw>
                </a:effectLst>
                <a:latin typeface="+mj-lt"/>
              </a:rPr>
              <a:t>=  ?</a:t>
            </a:r>
            <a:endParaRPr lang="en-US" b="1" dirty="0">
              <a:solidFill>
                <a:schemeClr val="bg1"/>
              </a:solidFill>
              <a:effectLst>
                <a:outerShdw blurRad="38100" dist="38100" dir="2700000" algn="tl">
                  <a:srgbClr val="000000">
                    <a:alpha val="43137"/>
                  </a:srgbClr>
                </a:outerShdw>
              </a:effectLst>
              <a:latin typeface="+mj-lt"/>
            </a:endParaRPr>
          </a:p>
        </p:txBody>
      </p:sp>
      <p:grpSp>
        <p:nvGrpSpPr>
          <p:cNvPr id="39" name="Group 38"/>
          <p:cNvGrpSpPr/>
          <p:nvPr/>
        </p:nvGrpSpPr>
        <p:grpSpPr>
          <a:xfrm>
            <a:off x="1302418" y="3281287"/>
            <a:ext cx="1347580" cy="628774"/>
            <a:chOff x="1537658" y="3486150"/>
            <a:chExt cx="1347580" cy="628774"/>
          </a:xfrm>
        </p:grpSpPr>
        <p:sp>
          <p:nvSpPr>
            <p:cNvPr id="40" name="TextBox 39"/>
            <p:cNvSpPr txBox="1"/>
            <p:nvPr/>
          </p:nvSpPr>
          <p:spPr>
            <a:xfrm>
              <a:off x="2256838" y="3486150"/>
              <a:ext cx="628400" cy="369333"/>
            </a:xfrm>
            <a:prstGeom prst="rect">
              <a:avLst/>
            </a:prstGeom>
            <a:noFill/>
          </p:spPr>
          <p:txBody>
            <a:bodyPr wrap="square" rtlCol="0">
              <a:spAutoFit/>
            </a:bodyPr>
            <a:lstStyle/>
            <a:p>
              <a:pPr algn="ctr"/>
              <a:r>
                <a:rPr lang="en-US" b="1" dirty="0" err="1" smtClean="0">
                  <a:solidFill>
                    <a:schemeClr val="bg1"/>
                  </a:solidFill>
                  <a:effectLst>
                    <a:outerShdw blurRad="38100" dist="38100" dir="2700000" algn="tl">
                      <a:srgbClr val="000000">
                        <a:alpha val="43137"/>
                      </a:srgbClr>
                    </a:outerShdw>
                  </a:effectLst>
                  <a:latin typeface="+mj-lt"/>
                  <a:cs typeface="Times New Roman" pitchFamily="18" charset="0"/>
                </a:rPr>
                <a:t>V</a:t>
              </a:r>
              <a:r>
                <a:rPr lang="en-US" b="1" baseline="-25000" dirty="0" err="1" smtClean="0">
                  <a:solidFill>
                    <a:schemeClr val="bg1"/>
                  </a:solidFill>
                  <a:effectLst>
                    <a:outerShdw blurRad="38100" dist="38100" dir="2700000" algn="tl">
                      <a:srgbClr val="000000">
                        <a:alpha val="43137"/>
                      </a:srgbClr>
                    </a:outerShdw>
                  </a:effectLst>
                  <a:latin typeface="+mj-lt"/>
                  <a:cs typeface="Times New Roman" pitchFamily="18" charset="0"/>
                </a:rPr>
                <a:t>v</a:t>
              </a:r>
              <a:endParaRPr lang="en-US" b="1" baseline="-25000" dirty="0">
                <a:solidFill>
                  <a:schemeClr val="bg1"/>
                </a:solidFill>
                <a:effectLst>
                  <a:outerShdw blurRad="38100" dist="38100" dir="2700000" algn="tl">
                    <a:srgbClr val="000000">
                      <a:alpha val="43137"/>
                    </a:srgbClr>
                  </a:outerShdw>
                </a:effectLst>
                <a:latin typeface="+mj-lt"/>
                <a:cs typeface="Times New Roman" pitchFamily="18" charset="0"/>
              </a:endParaRPr>
            </a:p>
          </p:txBody>
        </p:sp>
        <p:sp>
          <p:nvSpPr>
            <p:cNvPr id="41" name="TextBox 40"/>
            <p:cNvSpPr txBox="1"/>
            <p:nvPr/>
          </p:nvSpPr>
          <p:spPr>
            <a:xfrm>
              <a:off x="1537658" y="3633334"/>
              <a:ext cx="488375" cy="369333"/>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latin typeface="+mj-lt"/>
                  <a:cs typeface="Times New Roman" pitchFamily="18" charset="0"/>
                </a:rPr>
                <a:t>V</a:t>
              </a:r>
              <a:r>
                <a:rPr lang="en-US" b="1" baseline="-25000" dirty="0" smtClean="0">
                  <a:solidFill>
                    <a:schemeClr val="bg1"/>
                  </a:solidFill>
                  <a:effectLst>
                    <a:outerShdw blurRad="38100" dist="38100" dir="2700000" algn="tl">
                      <a:srgbClr val="000000">
                        <a:alpha val="43137"/>
                      </a:srgbClr>
                    </a:outerShdw>
                  </a:effectLst>
                  <a:latin typeface="+mj-lt"/>
                  <a:cs typeface="Times New Roman" pitchFamily="18" charset="0"/>
                </a:rPr>
                <a:t>g</a:t>
              </a:r>
              <a:endParaRPr lang="en-US" b="1" baseline="-25000" dirty="0">
                <a:solidFill>
                  <a:schemeClr val="bg1"/>
                </a:solidFill>
                <a:effectLst>
                  <a:outerShdw blurRad="38100" dist="38100" dir="2700000" algn="tl">
                    <a:srgbClr val="000000">
                      <a:alpha val="43137"/>
                    </a:srgbClr>
                  </a:outerShdw>
                </a:effectLst>
                <a:latin typeface="+mj-lt"/>
                <a:cs typeface="Times New Roman" pitchFamily="18" charset="0"/>
              </a:endParaRPr>
            </a:p>
          </p:txBody>
        </p:sp>
        <p:cxnSp>
          <p:nvCxnSpPr>
            <p:cNvPr id="42" name="Straight Connector 41"/>
            <p:cNvCxnSpPr/>
            <p:nvPr/>
          </p:nvCxnSpPr>
          <p:spPr>
            <a:xfrm>
              <a:off x="2364538" y="3837032"/>
              <a:ext cx="36576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2330350" y="3714750"/>
              <a:ext cx="470000" cy="400174"/>
            </a:xfrm>
            <a:prstGeom prst="rect">
              <a:avLst/>
            </a:prstGeom>
          </p:spPr>
          <p:txBody>
            <a:bodyPr wrap="none">
              <a:spAutoFit/>
            </a:bodyPr>
            <a:lstStyle/>
            <a:p>
              <a:pPr>
                <a:lnSpc>
                  <a:spcPct val="120000"/>
                </a:lnSpc>
                <a:tabLst>
                  <a:tab pos="682625" algn="l"/>
                  <a:tab pos="1379538" algn="l"/>
                  <a:tab pos="1998663" algn="l"/>
                  <a:tab pos="5424488" algn="l"/>
                  <a:tab pos="5765800" algn="l"/>
                </a:tabLst>
              </a:pPr>
              <a:r>
                <a:rPr lang="en-US" b="1" dirty="0" smtClean="0">
                  <a:solidFill>
                    <a:schemeClr val="bg1"/>
                  </a:solidFill>
                  <a:effectLst>
                    <a:outerShdw blurRad="38100" dist="38100" dir="2700000" algn="tl">
                      <a:srgbClr val="000000">
                        <a:alpha val="43137"/>
                      </a:srgbClr>
                    </a:outerShdw>
                  </a:effectLst>
                  <a:sym typeface="Symbol"/>
                </a:rPr>
                <a:t></a:t>
              </a:r>
              <a:r>
                <a:rPr lang="en-US" b="1" baseline="-25000" dirty="0" err="1" smtClean="0">
                  <a:solidFill>
                    <a:schemeClr val="bg1"/>
                  </a:solidFill>
                  <a:effectLst>
                    <a:outerShdw blurRad="38100" dist="38100" dir="2700000" algn="tl">
                      <a:srgbClr val="000000">
                        <a:alpha val="43137"/>
                      </a:srgbClr>
                    </a:outerShdw>
                  </a:effectLst>
                  <a:sym typeface="Symbol"/>
                </a:rPr>
                <a:t>gv</a:t>
              </a:r>
              <a:endParaRPr lang="en-US" b="1" dirty="0">
                <a:solidFill>
                  <a:schemeClr val="bg1"/>
                </a:solidFill>
                <a:effectLst>
                  <a:outerShdw blurRad="38100" dist="38100" dir="2700000" algn="tl">
                    <a:srgbClr val="000000">
                      <a:alpha val="43137"/>
                    </a:srgbClr>
                  </a:outerShdw>
                </a:effectLst>
              </a:endParaRPr>
            </a:p>
          </p:txBody>
        </p:sp>
        <p:sp>
          <p:nvSpPr>
            <p:cNvPr id="44" name="Rectangle 43"/>
            <p:cNvSpPr/>
            <p:nvPr/>
          </p:nvSpPr>
          <p:spPr>
            <a:xfrm>
              <a:off x="2032706" y="3604304"/>
              <a:ext cx="300082" cy="402546"/>
            </a:xfrm>
            <a:prstGeom prst="rect">
              <a:avLst/>
            </a:prstGeom>
          </p:spPr>
          <p:txBody>
            <a:bodyPr wrap="none">
              <a:spAutoFit/>
            </a:bodyPr>
            <a:lstStyle/>
            <a:p>
              <a:pPr>
                <a:lnSpc>
                  <a:spcPct val="120000"/>
                </a:lnSpc>
                <a:tabLst>
                  <a:tab pos="682625" algn="l"/>
                  <a:tab pos="1379538" algn="l"/>
                  <a:tab pos="1998663" algn="l"/>
                  <a:tab pos="5424488" algn="l"/>
                  <a:tab pos="5765800" algn="l"/>
                </a:tabLst>
              </a:pPr>
              <a:r>
                <a:rPr lang="en-US" b="1" dirty="0" smtClean="0">
                  <a:solidFill>
                    <a:schemeClr val="bg1"/>
                  </a:solidFill>
                  <a:effectLst>
                    <a:outerShdw blurRad="38100" dist="38100" dir="2700000" algn="tl">
                      <a:srgbClr val="000000">
                        <a:alpha val="43137"/>
                      </a:srgbClr>
                    </a:outerShdw>
                  </a:effectLst>
                  <a:sym typeface="Symbol"/>
                </a:rPr>
                <a:t>=</a:t>
              </a:r>
              <a:endParaRPr lang="en-US" b="1" dirty="0">
                <a:solidFill>
                  <a:schemeClr val="bg1"/>
                </a:solidFill>
                <a:effectLst>
                  <a:outerShdw blurRad="38100" dist="38100" dir="2700000" algn="tl">
                    <a:srgbClr val="000000">
                      <a:alpha val="43137"/>
                    </a:srgbClr>
                  </a:outerShdw>
                </a:effectLst>
              </a:endParaRPr>
            </a:p>
          </p:txBody>
        </p:sp>
      </p:grpSp>
      <p:sp>
        <p:nvSpPr>
          <p:cNvPr id="45" name="Rectangle 44"/>
          <p:cNvSpPr/>
          <p:nvPr/>
        </p:nvSpPr>
        <p:spPr>
          <a:xfrm>
            <a:off x="990600" y="3433687"/>
            <a:ext cx="383438" cy="400174"/>
          </a:xfrm>
          <a:prstGeom prst="rect">
            <a:avLst/>
          </a:prstGeom>
        </p:spPr>
        <p:txBody>
          <a:bodyPr wrap="none">
            <a:spAutoFit/>
          </a:bodyPr>
          <a:lstStyle/>
          <a:p>
            <a:pPr>
              <a:lnSpc>
                <a:spcPct val="120000"/>
              </a:lnSpc>
              <a:tabLst>
                <a:tab pos="682625" algn="l"/>
                <a:tab pos="1379538" algn="l"/>
                <a:tab pos="1998663" algn="l"/>
                <a:tab pos="5424488" algn="l"/>
                <a:tab pos="5765800" algn="l"/>
              </a:tabLst>
            </a:pPr>
            <a:r>
              <a:rPr lang="en-US" b="1" dirty="0" smtClean="0">
                <a:solidFill>
                  <a:schemeClr val="bg1"/>
                </a:solidFill>
                <a:effectLst>
                  <a:outerShdw blurRad="38100" dist="38100" dir="2700000" algn="tl">
                    <a:srgbClr val="000000">
                      <a:alpha val="43137"/>
                    </a:srgbClr>
                  </a:outerShdw>
                </a:effectLst>
                <a:sym typeface="Symbol"/>
              </a:rPr>
              <a:t></a:t>
            </a:r>
            <a:endParaRPr lang="en-US" b="1" dirty="0">
              <a:solidFill>
                <a:schemeClr val="bg1"/>
              </a:solidFill>
              <a:effectLst>
                <a:outerShdw blurRad="38100" dist="38100" dir="2700000" algn="tl">
                  <a:srgbClr val="000000">
                    <a:alpha val="43137"/>
                  </a:srgbClr>
                </a:outerShdw>
              </a:effectLst>
            </a:endParaRPr>
          </a:p>
        </p:txBody>
      </p:sp>
      <p:grpSp>
        <p:nvGrpSpPr>
          <p:cNvPr id="46" name="Group 45"/>
          <p:cNvGrpSpPr/>
          <p:nvPr/>
        </p:nvGrpSpPr>
        <p:grpSpPr>
          <a:xfrm>
            <a:off x="1304000" y="3840087"/>
            <a:ext cx="1780509" cy="764620"/>
            <a:chOff x="1008549" y="4095750"/>
            <a:chExt cx="1780509" cy="764620"/>
          </a:xfrm>
        </p:grpSpPr>
        <p:sp>
          <p:nvSpPr>
            <p:cNvPr id="47" name="Rectangle 46"/>
            <p:cNvSpPr/>
            <p:nvPr/>
          </p:nvSpPr>
          <p:spPr>
            <a:xfrm>
              <a:off x="1493658" y="4252066"/>
              <a:ext cx="300082" cy="402546"/>
            </a:xfrm>
            <a:prstGeom prst="rect">
              <a:avLst/>
            </a:prstGeom>
          </p:spPr>
          <p:txBody>
            <a:bodyPr wrap="none">
              <a:spAutoFit/>
            </a:bodyPr>
            <a:lstStyle/>
            <a:p>
              <a:pPr>
                <a:lnSpc>
                  <a:spcPct val="120000"/>
                </a:lnSpc>
                <a:tabLst>
                  <a:tab pos="682625" algn="l"/>
                  <a:tab pos="1379538" algn="l"/>
                  <a:tab pos="1998663" algn="l"/>
                  <a:tab pos="5424488" algn="l"/>
                  <a:tab pos="5765800" algn="l"/>
                </a:tabLst>
              </a:pPr>
              <a:r>
                <a:rPr lang="en-US" b="1" dirty="0" smtClean="0">
                  <a:solidFill>
                    <a:schemeClr val="bg1"/>
                  </a:solidFill>
                  <a:effectLst>
                    <a:outerShdw blurRad="38100" dist="38100" dir="2700000" algn="tl">
                      <a:srgbClr val="000000">
                        <a:alpha val="43137"/>
                      </a:srgbClr>
                    </a:outerShdw>
                  </a:effectLst>
                  <a:sym typeface="Symbol"/>
                </a:rPr>
                <a:t>=</a:t>
              </a:r>
              <a:endParaRPr lang="en-US" b="1" dirty="0">
                <a:solidFill>
                  <a:schemeClr val="bg1"/>
                </a:solidFill>
                <a:effectLst>
                  <a:outerShdw blurRad="38100" dist="38100" dir="2700000" algn="tl">
                    <a:srgbClr val="000000">
                      <a:alpha val="43137"/>
                    </a:srgbClr>
                  </a:outerShdw>
                </a:effectLst>
              </a:endParaRPr>
            </a:p>
          </p:txBody>
        </p:sp>
        <p:grpSp>
          <p:nvGrpSpPr>
            <p:cNvPr id="48" name="Group 47"/>
            <p:cNvGrpSpPr/>
            <p:nvPr/>
          </p:nvGrpSpPr>
          <p:grpSpPr>
            <a:xfrm>
              <a:off x="1825490" y="4095750"/>
              <a:ext cx="963568" cy="764620"/>
              <a:chOff x="2313032" y="4133788"/>
              <a:chExt cx="963568" cy="764620"/>
            </a:xfrm>
          </p:grpSpPr>
          <p:cxnSp>
            <p:nvCxnSpPr>
              <p:cNvPr id="50" name="Straight Connector 49"/>
              <p:cNvCxnSpPr/>
              <p:nvPr/>
            </p:nvCxnSpPr>
            <p:spPr>
              <a:xfrm>
                <a:off x="2313032" y="4522832"/>
                <a:ext cx="914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2376995" y="4133788"/>
                <a:ext cx="899605" cy="400174"/>
              </a:xfrm>
              <a:prstGeom prst="rect">
                <a:avLst/>
              </a:prstGeom>
            </p:spPr>
            <p:txBody>
              <a:bodyPr wrap="none">
                <a:spAutoFit/>
              </a:bodyPr>
              <a:lstStyle/>
              <a:p>
                <a:pPr>
                  <a:lnSpc>
                    <a:spcPct val="120000"/>
                  </a:lnSpc>
                  <a:tabLst>
                    <a:tab pos="682625" algn="l"/>
                    <a:tab pos="1379538" algn="l"/>
                    <a:tab pos="1998663" algn="l"/>
                    <a:tab pos="5424488" algn="l"/>
                    <a:tab pos="5765800" algn="l"/>
                  </a:tabLst>
                </a:pPr>
                <a:r>
                  <a:rPr lang="en-US" b="1" dirty="0" smtClean="0">
                    <a:solidFill>
                      <a:schemeClr val="bg1"/>
                    </a:solidFill>
                    <a:effectLst>
                      <a:outerShdw blurRad="38100" dist="38100" dir="2700000" algn="tl">
                        <a:srgbClr val="000000">
                          <a:alpha val="43137"/>
                        </a:srgbClr>
                      </a:outerShdw>
                    </a:effectLst>
                    <a:sym typeface="Symbol"/>
                  </a:rPr>
                  <a:t>3  10</a:t>
                </a:r>
                <a:r>
                  <a:rPr lang="en-US" b="1" baseline="30000" dirty="0" smtClean="0">
                    <a:solidFill>
                      <a:schemeClr val="bg1"/>
                    </a:solidFill>
                    <a:effectLst>
                      <a:outerShdw blurRad="38100" dist="38100" dir="2700000" algn="tl">
                        <a:srgbClr val="000000">
                          <a:alpha val="43137"/>
                        </a:srgbClr>
                      </a:outerShdw>
                    </a:effectLst>
                    <a:sym typeface="Symbol"/>
                  </a:rPr>
                  <a:t>8</a:t>
                </a:r>
                <a:r>
                  <a:rPr lang="en-US" b="1" dirty="0" smtClean="0">
                    <a:solidFill>
                      <a:schemeClr val="bg1"/>
                    </a:solidFill>
                    <a:effectLst>
                      <a:outerShdw blurRad="38100" dist="38100" dir="2700000" algn="tl">
                        <a:srgbClr val="000000">
                          <a:alpha val="43137"/>
                        </a:srgbClr>
                      </a:outerShdw>
                    </a:effectLst>
                    <a:sym typeface="Symbol"/>
                  </a:rPr>
                  <a:t> </a:t>
                </a:r>
                <a:endParaRPr lang="en-US" b="1" dirty="0">
                  <a:solidFill>
                    <a:schemeClr val="bg1"/>
                  </a:solidFill>
                  <a:effectLst>
                    <a:outerShdw blurRad="38100" dist="38100" dir="2700000" algn="tl">
                      <a:srgbClr val="000000">
                        <a:alpha val="43137"/>
                      </a:srgbClr>
                    </a:outerShdw>
                  </a:effectLst>
                </a:endParaRPr>
              </a:p>
            </p:txBody>
          </p:sp>
          <p:sp>
            <p:nvSpPr>
              <p:cNvPr id="52" name="Rectangle 51"/>
              <p:cNvSpPr/>
              <p:nvPr/>
            </p:nvSpPr>
            <p:spPr>
              <a:xfrm>
                <a:off x="2522524" y="4495862"/>
                <a:ext cx="596638" cy="402546"/>
              </a:xfrm>
              <a:prstGeom prst="rect">
                <a:avLst/>
              </a:prstGeom>
            </p:spPr>
            <p:txBody>
              <a:bodyPr wrap="none">
                <a:spAutoFit/>
              </a:bodyPr>
              <a:lstStyle/>
              <a:p>
                <a:pPr>
                  <a:lnSpc>
                    <a:spcPct val="120000"/>
                  </a:lnSpc>
                  <a:tabLst>
                    <a:tab pos="682625" algn="l"/>
                    <a:tab pos="1379538" algn="l"/>
                    <a:tab pos="1998663" algn="l"/>
                    <a:tab pos="5424488" algn="l"/>
                    <a:tab pos="5765800" algn="l"/>
                  </a:tabLst>
                </a:pPr>
                <a:r>
                  <a:rPr lang="en-US" b="1" dirty="0" smtClean="0">
                    <a:solidFill>
                      <a:schemeClr val="bg1"/>
                    </a:solidFill>
                    <a:effectLst>
                      <a:outerShdw blurRad="38100" dist="38100" dir="2700000" algn="tl">
                        <a:srgbClr val="000000">
                          <a:alpha val="43137"/>
                        </a:srgbClr>
                      </a:outerShdw>
                    </a:effectLst>
                    <a:sym typeface="Symbol"/>
                  </a:rPr>
                  <a:t>1.50</a:t>
                </a:r>
                <a:endParaRPr lang="en-US" b="1" dirty="0">
                  <a:solidFill>
                    <a:schemeClr val="bg1"/>
                  </a:solidFill>
                  <a:effectLst>
                    <a:outerShdw blurRad="38100" dist="38100" dir="2700000" algn="tl">
                      <a:srgbClr val="000000">
                        <a:alpha val="43137"/>
                      </a:srgbClr>
                    </a:outerShdw>
                  </a:effectLst>
                </a:endParaRPr>
              </a:p>
            </p:txBody>
          </p:sp>
        </p:grpSp>
        <p:sp>
          <p:nvSpPr>
            <p:cNvPr id="49" name="TextBox 48"/>
            <p:cNvSpPr txBox="1"/>
            <p:nvPr/>
          </p:nvSpPr>
          <p:spPr>
            <a:xfrm>
              <a:off x="1008549" y="4248150"/>
              <a:ext cx="488375" cy="369333"/>
            </a:xfrm>
            <a:prstGeom prst="rect">
              <a:avLst/>
            </a:prstGeom>
            <a:noFill/>
          </p:spPr>
          <p:txBody>
            <a:bodyPr wrap="square" rtlCol="0">
              <a:spAutoFit/>
            </a:bodyPr>
            <a:lstStyle/>
            <a:p>
              <a:pPr algn="ctr"/>
              <a:r>
                <a:rPr lang="en-US" b="1" dirty="0" smtClean="0">
                  <a:solidFill>
                    <a:schemeClr val="bg1"/>
                  </a:solidFill>
                  <a:effectLst>
                    <a:outerShdw blurRad="38100" dist="38100" dir="2700000" algn="tl">
                      <a:srgbClr val="000000">
                        <a:alpha val="43137"/>
                      </a:srgbClr>
                    </a:outerShdw>
                  </a:effectLst>
                  <a:latin typeface="+mj-lt"/>
                  <a:cs typeface="Times New Roman" pitchFamily="18" charset="0"/>
                </a:rPr>
                <a:t>V</a:t>
              </a:r>
              <a:r>
                <a:rPr lang="en-US" b="1" baseline="-25000" dirty="0" smtClean="0">
                  <a:solidFill>
                    <a:schemeClr val="bg1"/>
                  </a:solidFill>
                  <a:effectLst>
                    <a:outerShdw blurRad="38100" dist="38100" dir="2700000" algn="tl">
                      <a:srgbClr val="000000">
                        <a:alpha val="43137"/>
                      </a:srgbClr>
                    </a:outerShdw>
                  </a:effectLst>
                  <a:latin typeface="+mj-lt"/>
                  <a:cs typeface="Times New Roman" pitchFamily="18" charset="0"/>
                </a:rPr>
                <a:t>g</a:t>
              </a:r>
              <a:endParaRPr lang="en-US" b="1" baseline="-25000" dirty="0">
                <a:solidFill>
                  <a:schemeClr val="bg1"/>
                </a:solidFill>
                <a:effectLst>
                  <a:outerShdw blurRad="38100" dist="38100" dir="2700000" algn="tl">
                    <a:srgbClr val="000000">
                      <a:alpha val="43137"/>
                    </a:srgbClr>
                  </a:outerShdw>
                </a:effectLst>
                <a:latin typeface="+mj-lt"/>
                <a:cs typeface="Times New Roman" pitchFamily="18" charset="0"/>
              </a:endParaRPr>
            </a:p>
          </p:txBody>
        </p:sp>
      </p:grpSp>
      <p:sp>
        <p:nvSpPr>
          <p:cNvPr id="53" name="Rectangle 52"/>
          <p:cNvSpPr/>
          <p:nvPr/>
        </p:nvSpPr>
        <p:spPr>
          <a:xfrm>
            <a:off x="3384040" y="4363819"/>
            <a:ext cx="2827186" cy="646331"/>
          </a:xfrm>
          <a:prstGeom prst="rect">
            <a:avLst/>
          </a:prstGeom>
          <a:solidFill>
            <a:srgbClr val="002060"/>
          </a:solidFill>
          <a:ln w="19050">
            <a:solidFill>
              <a:schemeClr val="bg1"/>
            </a:solidFill>
          </a:ln>
        </p:spPr>
        <p:txBody>
          <a:bodyPr wrap="square">
            <a:spAutoFit/>
          </a:bodyPr>
          <a:lstStyle/>
          <a:p>
            <a:r>
              <a:rPr lang="en-US" b="1" dirty="0">
                <a:solidFill>
                  <a:schemeClr val="bg1"/>
                </a:solidFill>
              </a:rPr>
              <a:t>The speed of light in glass is </a:t>
            </a:r>
            <a:r>
              <a:rPr lang="en-US" b="1" dirty="0">
                <a:solidFill>
                  <a:schemeClr val="bg1"/>
                </a:solidFill>
                <a:sym typeface="Symbol"/>
              </a:rPr>
              <a:t>2  10</a:t>
            </a:r>
            <a:r>
              <a:rPr lang="en-US" b="1" baseline="30000" dirty="0">
                <a:solidFill>
                  <a:schemeClr val="bg1"/>
                </a:solidFill>
                <a:sym typeface="Symbol"/>
              </a:rPr>
              <a:t>8 </a:t>
            </a:r>
            <a:r>
              <a:rPr lang="en-US" b="1" dirty="0">
                <a:solidFill>
                  <a:schemeClr val="bg1"/>
                </a:solidFill>
                <a:cs typeface="Times New Roman" pitchFamily="18" charset="0"/>
              </a:rPr>
              <a:t>m/s</a:t>
            </a:r>
            <a:endParaRPr lang="en-US"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4493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left)">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left)">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wipe(left)">
                                      <p:cBhvr>
                                        <p:cTn id="77" dur="500"/>
                                        <p:tgtEl>
                                          <p:spTgt spid="4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wipe(left)">
                                      <p:cBhvr>
                                        <p:cTn id="82" dur="500"/>
                                        <p:tgtEl>
                                          <p:spTgt spid="3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wipe(left)">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wipe(left)">
                                      <p:cBhvr>
                                        <p:cTn id="92" dur="500"/>
                                        <p:tgtEl>
                                          <p:spTgt spid="4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wipe(left)">
                                      <p:cBhvr>
                                        <p:cTn id="97" dur="500"/>
                                        <p:tgtEl>
                                          <p:spTgt spid="3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wipe(left)">
                                      <p:cBhvr>
                                        <p:cTn id="10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31" grpId="0"/>
      <p:bldP spid="38" grpId="0"/>
      <p:bldP spid="45" grpId="0"/>
      <p:bldP spid="5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 drive\MJ WORK\Pooja mam (physics)\CBSE (X)\Light - Reflection and Refraction\900_Rizwana-Khan_Purple Gradient Background.jpg"/>
          <p:cNvPicPr>
            <a:picLocks noChangeArrowheads="1"/>
          </p:cNvPicPr>
          <p:nvPr/>
        </p:nvPicPr>
        <p:blipFill rotWithShape="1">
          <a:blip r:embed="rId2">
            <a:extLst>
              <a:ext uri="{28A0092B-C50C-407E-A947-70E740481C1C}">
                <a14:useLocalDpi xmlns:a14="http://schemas.microsoft.com/office/drawing/2010/main" val="0"/>
              </a:ext>
            </a:extLst>
          </a:blip>
          <a:srcRect t="25111" b="14888"/>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90500" y="163830"/>
            <a:ext cx="762000" cy="762000"/>
            <a:chOff x="190500" y="163830"/>
            <a:chExt cx="762000" cy="762000"/>
          </a:xfrm>
        </p:grpSpPr>
        <p:sp>
          <p:nvSpPr>
            <p:cNvPr id="4" name="Oval 3"/>
            <p:cNvSpPr/>
            <p:nvPr/>
          </p:nvSpPr>
          <p:spPr>
            <a:xfrm>
              <a:off x="190500" y="163830"/>
              <a:ext cx="762000" cy="762000"/>
            </a:xfrm>
            <a:prstGeom prst="ellipse">
              <a:avLst/>
            </a:prstGeom>
            <a:solidFill>
              <a:srgbClr val="FFC000"/>
            </a:solidFill>
            <a:ln w="57150">
              <a:gradFill>
                <a:gsLst>
                  <a:gs pos="0">
                    <a:srgbClr val="FFFFFF"/>
                  </a:gs>
                  <a:gs pos="16000">
                    <a:srgbClr val="1F1F1F"/>
                  </a:gs>
                  <a:gs pos="17999">
                    <a:srgbClr val="FFFFFF"/>
                  </a:gs>
                  <a:gs pos="42000">
                    <a:srgbClr val="636363"/>
                  </a:gs>
                  <a:gs pos="53000">
                    <a:srgbClr val="CFCFCF"/>
                  </a:gs>
                  <a:gs pos="66000">
                    <a:srgbClr val="CFCFCF"/>
                  </a:gs>
                  <a:gs pos="75999">
                    <a:srgbClr val="1F1F1F"/>
                  </a:gs>
                  <a:gs pos="78999">
                    <a:srgbClr val="FFFFFF"/>
                  </a:gs>
                  <a:gs pos="100000">
                    <a:srgbClr val="7F7F7F"/>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18314" y="283220"/>
              <a:ext cx="343364" cy="523220"/>
            </a:xfrm>
            <a:prstGeom prst="rect">
              <a:avLst/>
            </a:prstGeom>
            <a:noFill/>
          </p:spPr>
          <p:txBody>
            <a:bodyPr wrap="none" rtlCol="0">
              <a:spAutoFit/>
            </a:bodyPr>
            <a:lstStyle/>
            <a:p>
              <a:r>
                <a:rPr lang="en-US" sz="2800" b="1" dirty="0" smtClean="0">
                  <a:latin typeface="Agency FB" panose="020B0503020202020204" pitchFamily="34" charset="0"/>
                </a:rPr>
                <a:t>2</a:t>
              </a:r>
              <a:endParaRPr lang="en-US" sz="2800" b="1" dirty="0">
                <a:latin typeface="Agency FB" panose="020B0503020202020204" pitchFamily="34" charset="0"/>
              </a:endParaRPr>
            </a:p>
          </p:txBody>
        </p:sp>
      </p:grpSp>
      <mc:AlternateContent xmlns:mc="http://schemas.openxmlformats.org/markup-compatibility/2006" xmlns:a14="http://schemas.microsoft.com/office/drawing/2010/main">
        <mc:Choice Requires="a14">
          <p:sp>
            <p:nvSpPr>
              <p:cNvPr id="7" name="TextBox 6"/>
              <p:cNvSpPr txBox="1"/>
              <p:nvPr/>
            </p:nvSpPr>
            <p:spPr>
              <a:xfrm>
                <a:off x="990600" y="339813"/>
                <a:ext cx="7620000" cy="555537"/>
              </a:xfrm>
              <a:prstGeom prst="rect">
                <a:avLst/>
              </a:prstGeom>
              <a:noFill/>
            </p:spPr>
            <p:txBody>
              <a:bodyPr wrap="square" rtlCol="0">
                <a:spAutoFit/>
              </a:bodyPr>
              <a:lstStyle/>
              <a:p>
                <a:pPr marL="4763" indent="-4763">
                  <a:lnSpc>
                    <a:spcPts val="1800"/>
                  </a:lnSpc>
                </a:pPr>
                <a:r>
                  <a:rPr lang="en-US" b="1" dirty="0" smtClean="0">
                    <a:solidFill>
                      <a:schemeClr val="bg1"/>
                    </a:solidFill>
                    <a:latin typeface="Tw Cen MT" panose="020B0602020104020603" pitchFamily="34" charset="0"/>
                    <a:cs typeface="Arial" pitchFamily="34" charset="0"/>
                  </a:rPr>
                  <a:t>Refractive index of water is </a:t>
                </a:r>
                <a14:m>
                  <m:oMath xmlns:m="http://schemas.openxmlformats.org/officeDocument/2006/math">
                    <m:f>
                      <m:fPr>
                        <m:ctrlPr>
                          <a:rPr lang="en-US" sz="2400" b="1" i="1" dirty="0" smtClean="0">
                            <a:solidFill>
                              <a:schemeClr val="bg1"/>
                            </a:solidFill>
                            <a:latin typeface="Cambria Math" panose="02040503050406030204" pitchFamily="18" charset="0"/>
                            <a:cs typeface="Arial" pitchFamily="34" charset="0"/>
                          </a:rPr>
                        </m:ctrlPr>
                      </m:fPr>
                      <m:num>
                        <m:r>
                          <a:rPr lang="en-US" sz="2400" b="1" i="1" dirty="0" smtClean="0">
                            <a:solidFill>
                              <a:schemeClr val="bg1"/>
                            </a:solidFill>
                            <a:latin typeface="Cambria Math"/>
                            <a:cs typeface="Arial" pitchFamily="34" charset="0"/>
                          </a:rPr>
                          <m:t>𝟒</m:t>
                        </m:r>
                      </m:num>
                      <m:den>
                        <m:r>
                          <a:rPr lang="en-US" sz="2400" b="1" i="1" dirty="0" smtClean="0">
                            <a:solidFill>
                              <a:schemeClr val="bg1"/>
                            </a:solidFill>
                            <a:latin typeface="Cambria Math"/>
                            <a:cs typeface="Arial" pitchFamily="34" charset="0"/>
                          </a:rPr>
                          <m:t>𝟑</m:t>
                        </m:r>
                      </m:den>
                    </m:f>
                  </m:oMath>
                </a14:m>
                <a:r>
                  <a:rPr lang="en-US" sz="2400" b="1" dirty="0" smtClean="0">
                    <a:solidFill>
                      <a:schemeClr val="bg1"/>
                    </a:solidFill>
                    <a:latin typeface="Tw Cen MT" panose="020B0602020104020603" pitchFamily="34" charset="0"/>
                    <a:cs typeface="Arial" pitchFamily="34" charset="0"/>
                  </a:rPr>
                  <a:t> </a:t>
                </a:r>
                <a:r>
                  <a:rPr lang="en-US" b="1" dirty="0">
                    <a:solidFill>
                      <a:schemeClr val="bg1"/>
                    </a:solidFill>
                    <a:latin typeface="Tw Cen MT" panose="020B0602020104020603" pitchFamily="34" charset="0"/>
                    <a:cs typeface="Arial" pitchFamily="34" charset="0"/>
                  </a:rPr>
                  <a:t>and speed of light in air 3 </a:t>
                </a:r>
                <a:r>
                  <a:rPr lang="en-US" b="1" dirty="0">
                    <a:solidFill>
                      <a:schemeClr val="bg1"/>
                    </a:solidFill>
                    <a:latin typeface="Tw Cen MT" panose="020B0602020104020603" pitchFamily="34" charset="0"/>
                    <a:cs typeface="Arial" pitchFamily="34" charset="0"/>
                    <a:sym typeface="Symbol"/>
                  </a:rPr>
                  <a:t></a:t>
                </a:r>
                <a:r>
                  <a:rPr lang="en-US" b="1" dirty="0">
                    <a:solidFill>
                      <a:schemeClr val="bg1"/>
                    </a:solidFill>
                    <a:latin typeface="Tw Cen MT" panose="020B0602020104020603" pitchFamily="34" charset="0"/>
                    <a:cs typeface="Arial" pitchFamily="34" charset="0"/>
                  </a:rPr>
                  <a:t> 10</a:t>
                </a:r>
                <a:r>
                  <a:rPr lang="en-US" b="1" baseline="30000" dirty="0">
                    <a:solidFill>
                      <a:schemeClr val="bg1"/>
                    </a:solidFill>
                    <a:latin typeface="Tw Cen MT" panose="020B0602020104020603" pitchFamily="34" charset="0"/>
                    <a:cs typeface="Arial" pitchFamily="34" charset="0"/>
                  </a:rPr>
                  <a:t>8</a:t>
                </a:r>
                <a:r>
                  <a:rPr lang="en-US" b="1" dirty="0">
                    <a:solidFill>
                      <a:schemeClr val="bg1"/>
                    </a:solidFill>
                    <a:latin typeface="Tw Cen MT" panose="020B0602020104020603" pitchFamily="34" charset="0"/>
                    <a:cs typeface="Arial" pitchFamily="34" charset="0"/>
                  </a:rPr>
                  <a:t> m/s. Find the speed of light in water.</a:t>
                </a:r>
              </a:p>
            </p:txBody>
          </p:sp>
        </mc:Choice>
        <mc:Fallback xmlns="">
          <p:sp>
            <p:nvSpPr>
              <p:cNvPr id="7" name="TextBox 6"/>
              <p:cNvSpPr txBox="1">
                <a:spLocks noRot="1" noChangeAspect="1" noMove="1" noResize="1" noEditPoints="1" noAdjustHandles="1" noChangeArrowheads="1" noChangeShapeType="1" noTextEdit="1"/>
              </p:cNvSpPr>
              <p:nvPr/>
            </p:nvSpPr>
            <p:spPr>
              <a:xfrm>
                <a:off x="990600" y="339813"/>
                <a:ext cx="7620000" cy="555537"/>
              </a:xfrm>
              <a:prstGeom prst="rect">
                <a:avLst/>
              </a:prstGeom>
              <a:blipFill rotWithShape="1">
                <a:blip r:embed="rId3"/>
                <a:stretch>
                  <a:fillRect l="-720" t="-25275" b="-17582"/>
                </a:stretch>
              </a:blipFill>
            </p:spPr>
            <p:txBody>
              <a:bodyPr/>
              <a:lstStyle/>
              <a:p>
                <a:r>
                  <a:rPr lang="en-US">
                    <a:noFill/>
                  </a:rPr>
                  <a:t> </a:t>
                </a:r>
              </a:p>
            </p:txBody>
          </p:sp>
        </mc:Fallback>
      </mc:AlternateContent>
      <p:sp>
        <p:nvSpPr>
          <p:cNvPr id="54" name="Rectangle 53"/>
          <p:cNvSpPr/>
          <p:nvPr/>
        </p:nvSpPr>
        <p:spPr>
          <a:xfrm>
            <a:off x="152400" y="934847"/>
            <a:ext cx="915635" cy="369332"/>
          </a:xfrm>
          <a:prstGeom prst="rect">
            <a:avLst/>
          </a:prstGeom>
          <a:noFill/>
        </p:spPr>
        <p:txBody>
          <a:bodyPr wrap="none">
            <a:spAutoFit/>
          </a:bodyPr>
          <a:lstStyle/>
          <a:p>
            <a:r>
              <a:rPr lang="en-US" b="1" i="1" u="sng" dirty="0">
                <a:solidFill>
                  <a:schemeClr val="bg1"/>
                </a:solidFill>
                <a:effectLst>
                  <a:outerShdw blurRad="38100" dist="38100" dir="2700000" algn="tl">
                    <a:srgbClr val="000000">
                      <a:alpha val="43137"/>
                    </a:srgbClr>
                  </a:outerShdw>
                </a:effectLst>
                <a:latin typeface="Book Antiqua" pitchFamily="18" charset="0"/>
              </a:rPr>
              <a:t>Given :</a:t>
            </a:r>
          </a:p>
        </p:txBody>
      </p:sp>
      <p:sp>
        <p:nvSpPr>
          <p:cNvPr id="55" name="TextBox 54"/>
          <p:cNvSpPr txBox="1"/>
          <p:nvPr/>
        </p:nvSpPr>
        <p:spPr>
          <a:xfrm>
            <a:off x="1086245" y="980331"/>
            <a:ext cx="3143272" cy="369332"/>
          </a:xfrm>
          <a:prstGeom prst="rect">
            <a:avLst/>
          </a:prstGeom>
          <a:noFill/>
        </p:spPr>
        <p:txBody>
          <a:bodyPr wrap="square" rtlCol="0">
            <a:spAutoFit/>
          </a:bodyPr>
          <a:lstStyle/>
          <a:p>
            <a:pPr marL="398463" indent="-398463"/>
            <a:r>
              <a:rPr lang="en-US" b="1" dirty="0" smtClean="0">
                <a:solidFill>
                  <a:schemeClr val="bg1"/>
                </a:solidFill>
                <a:effectLst>
                  <a:outerShdw blurRad="38100" dist="38100" dir="2700000" algn="tl">
                    <a:srgbClr val="000000">
                      <a:alpha val="43137"/>
                    </a:srgbClr>
                  </a:outerShdw>
                </a:effectLst>
                <a:latin typeface="+mj-lt"/>
              </a:rPr>
              <a:t>Refractive index of water </a:t>
            </a:r>
            <a:endParaRPr lang="en-US" b="1" dirty="0">
              <a:solidFill>
                <a:schemeClr val="bg1"/>
              </a:solidFill>
              <a:effectLst>
                <a:outerShdw blurRad="38100" dist="38100" dir="2700000" algn="tl">
                  <a:srgbClr val="000000">
                    <a:alpha val="43137"/>
                  </a:srgbClr>
                </a:outerShdw>
              </a:effectLst>
              <a:latin typeface="+mj-lt"/>
            </a:endParaRPr>
          </a:p>
        </p:txBody>
      </p:sp>
      <p:sp>
        <p:nvSpPr>
          <p:cNvPr id="56" name="TextBox 55"/>
          <p:cNvSpPr txBox="1"/>
          <p:nvPr/>
        </p:nvSpPr>
        <p:spPr>
          <a:xfrm>
            <a:off x="3543712" y="938632"/>
            <a:ext cx="814069" cy="461665"/>
          </a:xfrm>
          <a:prstGeom prst="rect">
            <a:avLst/>
          </a:prstGeom>
          <a:noFill/>
        </p:spPr>
        <p:txBody>
          <a:bodyPr wrap="none" rtlCol="0">
            <a:spAutoFit/>
          </a:bodyPr>
          <a:lstStyle/>
          <a:p>
            <a:r>
              <a:rPr lang="en-US" sz="2400" b="1" dirty="0" smtClean="0">
                <a:solidFill>
                  <a:schemeClr val="bg1"/>
                </a:solidFill>
                <a:effectLst>
                  <a:outerShdw blurRad="38100" dist="38100" dir="2700000" algn="tl">
                    <a:srgbClr val="000000">
                      <a:alpha val="43137"/>
                    </a:srgbClr>
                  </a:outerShdw>
                </a:effectLst>
                <a:latin typeface="+mj-lt"/>
              </a:rPr>
              <a:t>(</a:t>
            </a:r>
            <a:r>
              <a:rPr lang="en-US" sz="2400" b="1" dirty="0" err="1" smtClean="0">
                <a:solidFill>
                  <a:schemeClr val="bg1"/>
                </a:solidFill>
                <a:effectLst>
                  <a:outerShdw blurRad="38100" dist="38100" dir="2700000" algn="tl">
                    <a:srgbClr val="000000">
                      <a:alpha val="43137"/>
                    </a:srgbClr>
                  </a:outerShdw>
                </a:effectLst>
                <a:latin typeface="Symbol" panose="05050102010706020507" pitchFamily="18" charset="2"/>
              </a:rPr>
              <a:t>h</a:t>
            </a:r>
            <a:r>
              <a:rPr lang="en-US" sz="2400" b="1" baseline="-25000" dirty="0" err="1" smtClean="0">
                <a:solidFill>
                  <a:schemeClr val="bg1"/>
                </a:solidFill>
                <a:effectLst>
                  <a:outerShdw blurRad="38100" dist="38100" dir="2700000" algn="tl">
                    <a:srgbClr val="000000">
                      <a:alpha val="43137"/>
                    </a:srgbClr>
                  </a:outerShdw>
                </a:effectLst>
              </a:rPr>
              <a:t>wa</a:t>
            </a:r>
            <a:r>
              <a:rPr lang="en-US" sz="2400" b="1" dirty="0" smtClean="0">
                <a:solidFill>
                  <a:schemeClr val="bg1"/>
                </a:solidFill>
                <a:effectLst>
                  <a:outerShdw blurRad="38100" dist="38100" dir="2700000" algn="tl">
                    <a:srgbClr val="000000">
                      <a:alpha val="43137"/>
                    </a:srgbClr>
                  </a:outerShdw>
                </a:effectLst>
                <a:latin typeface="+mj-lt"/>
              </a:rPr>
              <a:t>)</a:t>
            </a:r>
            <a:endParaRPr lang="en-US" sz="2400" b="1" dirty="0">
              <a:solidFill>
                <a:schemeClr val="bg1"/>
              </a:solidFill>
              <a:effectLst>
                <a:outerShdw blurRad="38100" dist="38100" dir="2700000" algn="tl">
                  <a:srgbClr val="000000">
                    <a:alpha val="43137"/>
                  </a:srgbClr>
                </a:outerShdw>
              </a:effectLst>
              <a:latin typeface="+mj-lt"/>
            </a:endParaRPr>
          </a:p>
        </p:txBody>
      </p:sp>
      <p:grpSp>
        <p:nvGrpSpPr>
          <p:cNvPr id="57" name="Group 56"/>
          <p:cNvGrpSpPr/>
          <p:nvPr/>
        </p:nvGrpSpPr>
        <p:grpSpPr>
          <a:xfrm>
            <a:off x="4353314" y="883943"/>
            <a:ext cx="628656" cy="650322"/>
            <a:chOff x="4705344" y="907336"/>
            <a:chExt cx="628656" cy="650322"/>
          </a:xfrm>
        </p:grpSpPr>
        <p:sp>
          <p:nvSpPr>
            <p:cNvPr id="58" name="TextBox 57"/>
            <p:cNvSpPr txBox="1"/>
            <p:nvPr/>
          </p:nvSpPr>
          <p:spPr>
            <a:xfrm>
              <a:off x="4705344" y="1026584"/>
              <a:ext cx="428628" cy="369332"/>
            </a:xfrm>
            <a:prstGeom prst="rect">
              <a:avLst/>
            </a:prstGeom>
            <a:noFill/>
          </p:spPr>
          <p:txBody>
            <a:bodyPr wrap="square" rtlCol="0">
              <a:spAutoFit/>
            </a:bodyPr>
            <a:lstStyle/>
            <a:p>
              <a:pPr marL="398463" indent="-398463"/>
              <a:r>
                <a:rPr lang="en-US" b="1" dirty="0" smtClean="0">
                  <a:solidFill>
                    <a:schemeClr val="bg1"/>
                  </a:solidFill>
                  <a:effectLst>
                    <a:outerShdw blurRad="38100" dist="38100" dir="2700000" algn="tl">
                      <a:srgbClr val="000000">
                        <a:alpha val="43137"/>
                      </a:srgbClr>
                    </a:outerShdw>
                  </a:effectLst>
                  <a:latin typeface="+mj-lt"/>
                </a:rPr>
                <a:t>=</a:t>
              </a:r>
              <a:endParaRPr lang="en-US" b="1" dirty="0">
                <a:solidFill>
                  <a:schemeClr val="bg1"/>
                </a:solidFill>
                <a:effectLst>
                  <a:outerShdw blurRad="38100" dist="38100" dir="2700000" algn="tl">
                    <a:srgbClr val="000000">
                      <a:alpha val="43137"/>
                    </a:srgbClr>
                  </a:outerShdw>
                </a:effectLst>
                <a:latin typeface="+mj-lt"/>
              </a:endParaRPr>
            </a:p>
          </p:txBody>
        </p:sp>
        <p:grpSp>
          <p:nvGrpSpPr>
            <p:cNvPr id="59" name="Group 58"/>
            <p:cNvGrpSpPr/>
            <p:nvPr/>
          </p:nvGrpSpPr>
          <p:grpSpPr>
            <a:xfrm>
              <a:off x="5031490" y="907336"/>
              <a:ext cx="302510" cy="650322"/>
              <a:chOff x="4421157" y="2431018"/>
              <a:chExt cx="302510" cy="650322"/>
            </a:xfrm>
          </p:grpSpPr>
          <p:sp>
            <p:nvSpPr>
              <p:cNvPr id="60" name="Rectangle 59"/>
              <p:cNvSpPr/>
              <p:nvPr/>
            </p:nvSpPr>
            <p:spPr>
              <a:xfrm>
                <a:off x="4421157" y="2431018"/>
                <a:ext cx="301686" cy="369332"/>
              </a:xfrm>
              <a:prstGeom prst="rect">
                <a:avLst/>
              </a:prstGeom>
            </p:spPr>
            <p:txBody>
              <a:bodyPr wrap="none">
                <a:spAutoFit/>
              </a:bodyPr>
              <a:lstStyle/>
              <a:p>
                <a:pPr marL="398463" indent="-398463"/>
                <a:r>
                  <a:rPr lang="en-US" b="1" dirty="0">
                    <a:solidFill>
                      <a:schemeClr val="bg1"/>
                    </a:solidFill>
                    <a:effectLst>
                      <a:outerShdw blurRad="38100" dist="38100" dir="2700000" algn="tl">
                        <a:srgbClr val="000000">
                          <a:alpha val="43137"/>
                        </a:srgbClr>
                      </a:outerShdw>
                    </a:effectLst>
                  </a:rPr>
                  <a:t>4</a:t>
                </a:r>
              </a:p>
            </p:txBody>
          </p:sp>
          <p:cxnSp>
            <p:nvCxnSpPr>
              <p:cNvPr id="61" name="Straight Connector 60"/>
              <p:cNvCxnSpPr/>
              <p:nvPr/>
            </p:nvCxnSpPr>
            <p:spPr>
              <a:xfrm>
                <a:off x="4446615" y="2756416"/>
                <a:ext cx="276228"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62" name="Rectangle 61"/>
              <p:cNvSpPr/>
              <p:nvPr/>
            </p:nvSpPr>
            <p:spPr>
              <a:xfrm>
                <a:off x="4421981" y="2712008"/>
                <a:ext cx="301686" cy="369332"/>
              </a:xfrm>
              <a:prstGeom prst="rect">
                <a:avLst/>
              </a:prstGeom>
            </p:spPr>
            <p:txBody>
              <a:bodyPr wrap="none">
                <a:spAutoFit/>
              </a:bodyPr>
              <a:lstStyle/>
              <a:p>
                <a:pPr marL="398463" indent="-398463"/>
                <a:r>
                  <a:rPr lang="en-US" b="1" dirty="0" smtClean="0">
                    <a:solidFill>
                      <a:schemeClr val="bg1"/>
                    </a:solidFill>
                    <a:effectLst>
                      <a:outerShdw blurRad="38100" dist="38100" dir="2700000" algn="tl">
                        <a:srgbClr val="000000">
                          <a:alpha val="43137"/>
                        </a:srgbClr>
                      </a:outerShdw>
                    </a:effectLst>
                  </a:rPr>
                  <a:t>3</a:t>
                </a:r>
                <a:endParaRPr lang="en-US" b="1" dirty="0">
                  <a:solidFill>
                    <a:schemeClr val="bg1"/>
                  </a:solidFill>
                  <a:effectLst>
                    <a:outerShdw blurRad="38100" dist="38100" dir="2700000" algn="tl">
                      <a:srgbClr val="000000">
                        <a:alpha val="43137"/>
                      </a:srgbClr>
                    </a:outerShdw>
                  </a:effectLst>
                </a:endParaRPr>
              </a:p>
            </p:txBody>
          </p:sp>
        </p:grpSp>
      </p:grpSp>
      <p:sp>
        <p:nvSpPr>
          <p:cNvPr id="63" name="TextBox 62"/>
          <p:cNvSpPr txBox="1"/>
          <p:nvPr/>
        </p:nvSpPr>
        <p:spPr>
          <a:xfrm>
            <a:off x="1924428" y="1417025"/>
            <a:ext cx="2447942" cy="369332"/>
          </a:xfrm>
          <a:prstGeom prst="rect">
            <a:avLst/>
          </a:prstGeom>
          <a:noFill/>
        </p:spPr>
        <p:txBody>
          <a:bodyPr wrap="square" rtlCol="0">
            <a:spAutoFit/>
          </a:bodyPr>
          <a:lstStyle/>
          <a:p>
            <a:pPr marL="398463" indent="-398463"/>
            <a:r>
              <a:rPr lang="en-US" b="1" dirty="0" smtClean="0">
                <a:solidFill>
                  <a:schemeClr val="bg1"/>
                </a:solidFill>
                <a:effectLst>
                  <a:outerShdw blurRad="38100" dist="38100" dir="2700000" algn="tl">
                    <a:srgbClr val="000000">
                      <a:alpha val="43137"/>
                    </a:srgbClr>
                  </a:outerShdw>
                </a:effectLst>
                <a:latin typeface="+mj-lt"/>
              </a:rPr>
              <a:t>Speed of light in air (</a:t>
            </a:r>
            <a:r>
              <a:rPr lang="en-US" b="1" dirty="0" err="1" smtClean="0">
                <a:solidFill>
                  <a:schemeClr val="bg1"/>
                </a:solidFill>
                <a:effectLst>
                  <a:outerShdw blurRad="38100" dist="38100" dir="2700000" algn="tl">
                    <a:srgbClr val="000000">
                      <a:alpha val="43137"/>
                    </a:srgbClr>
                  </a:outerShdw>
                </a:effectLst>
                <a:latin typeface="+mj-lt"/>
              </a:rPr>
              <a:t>v</a:t>
            </a:r>
            <a:r>
              <a:rPr lang="en-US" b="1" baseline="-25000" dirty="0" err="1" smtClean="0">
                <a:solidFill>
                  <a:schemeClr val="bg1"/>
                </a:solidFill>
                <a:effectLst>
                  <a:outerShdw blurRad="38100" dist="38100" dir="2700000" algn="tl">
                    <a:srgbClr val="000000">
                      <a:alpha val="43137"/>
                    </a:srgbClr>
                  </a:outerShdw>
                </a:effectLst>
                <a:latin typeface="+mj-lt"/>
              </a:rPr>
              <a:t>a</a:t>
            </a:r>
            <a:r>
              <a:rPr lang="en-US" b="1" dirty="0" smtClean="0">
                <a:solidFill>
                  <a:schemeClr val="bg1"/>
                </a:solidFill>
                <a:effectLst>
                  <a:outerShdw blurRad="38100" dist="38100" dir="2700000" algn="tl">
                    <a:srgbClr val="000000">
                      <a:alpha val="43137"/>
                    </a:srgbClr>
                  </a:outerShdw>
                </a:effectLst>
                <a:latin typeface="+mj-lt"/>
              </a:rPr>
              <a:t>)  </a:t>
            </a:r>
            <a:endParaRPr lang="en-US" b="1" dirty="0">
              <a:solidFill>
                <a:schemeClr val="bg1"/>
              </a:solidFill>
              <a:effectLst>
                <a:outerShdw blurRad="38100" dist="38100" dir="2700000" algn="tl">
                  <a:srgbClr val="000000">
                    <a:alpha val="43137"/>
                  </a:srgbClr>
                </a:outerShdw>
              </a:effectLst>
              <a:latin typeface="+mj-lt"/>
            </a:endParaRPr>
          </a:p>
        </p:txBody>
      </p:sp>
      <p:sp>
        <p:nvSpPr>
          <p:cNvPr id="64" name="TextBox 63"/>
          <p:cNvSpPr txBox="1"/>
          <p:nvPr/>
        </p:nvSpPr>
        <p:spPr>
          <a:xfrm>
            <a:off x="4351083" y="1417025"/>
            <a:ext cx="1799287" cy="369332"/>
          </a:xfrm>
          <a:prstGeom prst="rect">
            <a:avLst/>
          </a:prstGeom>
          <a:noFill/>
        </p:spPr>
        <p:txBody>
          <a:bodyPr wrap="square" rtlCol="0">
            <a:spAutoFit/>
          </a:bodyPr>
          <a:lstStyle/>
          <a:p>
            <a:pPr marL="398463" indent="-398463"/>
            <a:r>
              <a:rPr lang="en-US" b="1" dirty="0" smtClean="0">
                <a:solidFill>
                  <a:schemeClr val="bg1"/>
                </a:solidFill>
                <a:effectLst>
                  <a:outerShdw blurRad="38100" dist="38100" dir="2700000" algn="tl">
                    <a:srgbClr val="000000">
                      <a:alpha val="43137"/>
                    </a:srgbClr>
                  </a:outerShdw>
                </a:effectLst>
                <a:latin typeface="+mj-lt"/>
              </a:rPr>
              <a:t>=  3 </a:t>
            </a:r>
            <a:r>
              <a:rPr lang="en-US" b="1" dirty="0" smtClean="0">
                <a:solidFill>
                  <a:schemeClr val="bg1"/>
                </a:solidFill>
                <a:effectLst>
                  <a:outerShdw blurRad="38100" dist="38100" dir="2700000" algn="tl">
                    <a:srgbClr val="000000">
                      <a:alpha val="43137"/>
                    </a:srgbClr>
                  </a:outerShdw>
                </a:effectLst>
                <a:latin typeface="+mj-lt"/>
                <a:sym typeface="Symbol"/>
              </a:rPr>
              <a:t> 10</a:t>
            </a:r>
            <a:r>
              <a:rPr lang="en-US" b="1" baseline="30000" dirty="0" smtClean="0">
                <a:solidFill>
                  <a:schemeClr val="bg1"/>
                </a:solidFill>
                <a:effectLst>
                  <a:outerShdw blurRad="38100" dist="38100" dir="2700000" algn="tl">
                    <a:srgbClr val="000000">
                      <a:alpha val="43137"/>
                    </a:srgbClr>
                  </a:outerShdw>
                </a:effectLst>
                <a:latin typeface="+mj-lt"/>
                <a:sym typeface="Symbol"/>
              </a:rPr>
              <a:t>8</a:t>
            </a:r>
            <a:r>
              <a:rPr lang="en-US" b="1" dirty="0" smtClean="0">
                <a:solidFill>
                  <a:schemeClr val="bg1"/>
                </a:solidFill>
                <a:effectLst>
                  <a:outerShdw blurRad="38100" dist="38100" dir="2700000" algn="tl">
                    <a:srgbClr val="000000">
                      <a:alpha val="43137"/>
                    </a:srgbClr>
                  </a:outerShdw>
                </a:effectLst>
                <a:latin typeface="+mj-lt"/>
                <a:sym typeface="Symbol"/>
              </a:rPr>
              <a:t> m/s</a:t>
            </a:r>
            <a:endParaRPr lang="en-US" b="1" dirty="0">
              <a:solidFill>
                <a:schemeClr val="bg1"/>
              </a:solidFill>
              <a:effectLst>
                <a:outerShdw blurRad="38100" dist="38100" dir="2700000" algn="tl">
                  <a:srgbClr val="000000">
                    <a:alpha val="43137"/>
                  </a:srgbClr>
                </a:outerShdw>
              </a:effectLst>
              <a:latin typeface="+mj-lt"/>
            </a:endParaRPr>
          </a:p>
        </p:txBody>
      </p:sp>
      <p:sp>
        <p:nvSpPr>
          <p:cNvPr id="65" name="Rectangle 64"/>
          <p:cNvSpPr/>
          <p:nvPr/>
        </p:nvSpPr>
        <p:spPr>
          <a:xfrm>
            <a:off x="152400" y="1828803"/>
            <a:ext cx="1088760" cy="369332"/>
          </a:xfrm>
          <a:prstGeom prst="rect">
            <a:avLst/>
          </a:prstGeom>
          <a:noFill/>
        </p:spPr>
        <p:txBody>
          <a:bodyPr wrap="none">
            <a:spAutoFit/>
          </a:bodyPr>
          <a:lstStyle/>
          <a:p>
            <a:r>
              <a:rPr lang="en-US" b="1" i="1" u="sng" dirty="0">
                <a:solidFill>
                  <a:schemeClr val="bg1"/>
                </a:solidFill>
                <a:effectLst>
                  <a:outerShdw blurRad="38100" dist="38100" dir="2700000" algn="tl">
                    <a:srgbClr val="000000">
                      <a:alpha val="43137"/>
                    </a:srgbClr>
                  </a:outerShdw>
                </a:effectLst>
                <a:latin typeface="Book Antiqua" pitchFamily="18" charset="0"/>
              </a:rPr>
              <a:t>To Find :</a:t>
            </a:r>
          </a:p>
        </p:txBody>
      </p:sp>
      <p:sp>
        <p:nvSpPr>
          <p:cNvPr id="66" name="TextBox 65"/>
          <p:cNvSpPr txBox="1"/>
          <p:nvPr/>
        </p:nvSpPr>
        <p:spPr>
          <a:xfrm>
            <a:off x="1152872" y="1857239"/>
            <a:ext cx="3207090" cy="369332"/>
          </a:xfrm>
          <a:prstGeom prst="rect">
            <a:avLst/>
          </a:prstGeom>
          <a:noFill/>
        </p:spPr>
        <p:txBody>
          <a:bodyPr wrap="square" rtlCol="0">
            <a:spAutoFit/>
          </a:bodyPr>
          <a:lstStyle/>
          <a:p>
            <a:pPr marL="398463" indent="-398463"/>
            <a:r>
              <a:rPr lang="en-US" b="1" dirty="0" smtClean="0">
                <a:solidFill>
                  <a:schemeClr val="bg1"/>
                </a:solidFill>
                <a:effectLst>
                  <a:outerShdw blurRad="38100" dist="38100" dir="2700000" algn="tl">
                    <a:srgbClr val="000000">
                      <a:alpha val="43137"/>
                    </a:srgbClr>
                  </a:outerShdw>
                </a:effectLst>
                <a:latin typeface="+mj-lt"/>
              </a:rPr>
              <a:t>Speed of light in water (</a:t>
            </a:r>
            <a:r>
              <a:rPr lang="en-US" b="1" dirty="0" err="1" smtClean="0">
                <a:solidFill>
                  <a:schemeClr val="bg1"/>
                </a:solidFill>
                <a:effectLst>
                  <a:outerShdw blurRad="38100" dist="38100" dir="2700000" algn="tl">
                    <a:srgbClr val="000000">
                      <a:alpha val="43137"/>
                    </a:srgbClr>
                  </a:outerShdw>
                </a:effectLst>
                <a:latin typeface="+mj-lt"/>
              </a:rPr>
              <a:t>V</a:t>
            </a:r>
            <a:r>
              <a:rPr lang="en-US" b="1" baseline="-25000" dirty="0" err="1" smtClean="0">
                <a:solidFill>
                  <a:schemeClr val="bg1"/>
                </a:solidFill>
                <a:effectLst>
                  <a:outerShdw blurRad="38100" dist="38100" dir="2700000" algn="tl">
                    <a:srgbClr val="000000">
                      <a:alpha val="43137"/>
                    </a:srgbClr>
                  </a:outerShdw>
                </a:effectLst>
                <a:latin typeface="+mj-lt"/>
              </a:rPr>
              <a:t>w</a:t>
            </a:r>
            <a:r>
              <a:rPr lang="en-US" b="1" dirty="0" smtClean="0">
                <a:solidFill>
                  <a:schemeClr val="bg1"/>
                </a:solidFill>
                <a:effectLst>
                  <a:outerShdw blurRad="38100" dist="38100" dir="2700000" algn="tl">
                    <a:srgbClr val="000000">
                      <a:alpha val="43137"/>
                    </a:srgbClr>
                  </a:outerShdw>
                </a:effectLst>
                <a:latin typeface="+mj-lt"/>
              </a:rPr>
              <a:t>) = ?</a:t>
            </a:r>
            <a:endParaRPr lang="en-US" b="1" dirty="0">
              <a:solidFill>
                <a:schemeClr val="bg1"/>
              </a:solidFill>
              <a:effectLst>
                <a:outerShdw blurRad="38100" dist="38100" dir="2700000" algn="tl">
                  <a:srgbClr val="000000">
                    <a:alpha val="43137"/>
                  </a:srgbClr>
                </a:outerShdw>
              </a:effectLst>
              <a:latin typeface="+mj-lt"/>
            </a:endParaRPr>
          </a:p>
        </p:txBody>
      </p:sp>
      <p:sp>
        <p:nvSpPr>
          <p:cNvPr id="67" name="Rectangle 66"/>
          <p:cNvSpPr/>
          <p:nvPr/>
        </p:nvSpPr>
        <p:spPr>
          <a:xfrm>
            <a:off x="152400" y="2270763"/>
            <a:ext cx="1172116" cy="369332"/>
          </a:xfrm>
          <a:prstGeom prst="rect">
            <a:avLst/>
          </a:prstGeom>
          <a:noFill/>
        </p:spPr>
        <p:txBody>
          <a:bodyPr wrap="none">
            <a:spAutoFit/>
          </a:bodyPr>
          <a:lstStyle/>
          <a:p>
            <a:r>
              <a:rPr lang="en-US" b="1" i="1" u="sng" dirty="0" smtClean="0">
                <a:solidFill>
                  <a:schemeClr val="bg1"/>
                </a:solidFill>
                <a:effectLst>
                  <a:outerShdw blurRad="38100" dist="38100" dir="2700000" algn="tl">
                    <a:srgbClr val="000000">
                      <a:alpha val="43137"/>
                    </a:srgbClr>
                  </a:outerShdw>
                </a:effectLst>
                <a:latin typeface="Book Antiqua" pitchFamily="18" charset="0"/>
              </a:rPr>
              <a:t>Formula :</a:t>
            </a:r>
            <a:endParaRPr lang="en-US" b="1" i="1" u="sng" dirty="0">
              <a:solidFill>
                <a:schemeClr val="bg1"/>
              </a:solidFill>
              <a:effectLst>
                <a:outerShdw blurRad="38100" dist="38100" dir="2700000" algn="tl">
                  <a:srgbClr val="000000">
                    <a:alpha val="43137"/>
                  </a:srgbClr>
                </a:outerShdw>
              </a:effectLst>
              <a:latin typeface="Book Antiqua" pitchFamily="18" charset="0"/>
            </a:endParaRPr>
          </a:p>
        </p:txBody>
      </p:sp>
      <p:grpSp>
        <p:nvGrpSpPr>
          <p:cNvPr id="68" name="Group 67"/>
          <p:cNvGrpSpPr/>
          <p:nvPr/>
        </p:nvGrpSpPr>
        <p:grpSpPr>
          <a:xfrm>
            <a:off x="1252382" y="2128995"/>
            <a:ext cx="1457660" cy="736048"/>
            <a:chOff x="1566312" y="2441948"/>
            <a:chExt cx="1457660" cy="736048"/>
          </a:xfrm>
        </p:grpSpPr>
        <p:sp>
          <p:nvSpPr>
            <p:cNvPr id="69" name="TextBox 68"/>
            <p:cNvSpPr txBox="1"/>
            <p:nvPr/>
          </p:nvSpPr>
          <p:spPr>
            <a:xfrm>
              <a:off x="1566312" y="2531277"/>
              <a:ext cx="818879" cy="461665"/>
            </a:xfrm>
            <a:prstGeom prst="rect">
              <a:avLst/>
            </a:prstGeom>
            <a:noFill/>
          </p:spPr>
          <p:txBody>
            <a:bodyPr wrap="none" rtlCol="0">
              <a:spAutoFit/>
            </a:bodyPr>
            <a:lstStyle/>
            <a:p>
              <a:r>
                <a:rPr lang="en-US" sz="2400" b="1" dirty="0" err="1" smtClean="0">
                  <a:solidFill>
                    <a:schemeClr val="bg1"/>
                  </a:solidFill>
                  <a:effectLst>
                    <a:outerShdw blurRad="38100" dist="38100" dir="2700000" algn="tl">
                      <a:srgbClr val="000000">
                        <a:alpha val="43137"/>
                      </a:srgbClr>
                    </a:outerShdw>
                  </a:effectLst>
                  <a:latin typeface="Symbol" panose="05050102010706020507" pitchFamily="18" charset="2"/>
                </a:rPr>
                <a:t>h</a:t>
              </a:r>
              <a:r>
                <a:rPr lang="en-US" sz="2400" b="1" baseline="-25000" dirty="0" err="1" smtClean="0">
                  <a:solidFill>
                    <a:schemeClr val="bg1"/>
                  </a:solidFill>
                  <a:effectLst>
                    <a:outerShdw blurRad="38100" dist="38100" dir="2700000" algn="tl">
                      <a:srgbClr val="000000">
                        <a:alpha val="43137"/>
                      </a:srgbClr>
                    </a:outerShdw>
                  </a:effectLst>
                </a:rPr>
                <a:t>wa</a:t>
              </a:r>
              <a:r>
                <a:rPr lang="en-US" sz="2400" b="1" dirty="0" smtClean="0">
                  <a:solidFill>
                    <a:schemeClr val="bg1"/>
                  </a:solidFill>
                  <a:effectLst>
                    <a:outerShdw blurRad="38100" dist="38100" dir="2700000" algn="tl">
                      <a:srgbClr val="000000">
                        <a:alpha val="43137"/>
                      </a:srgbClr>
                    </a:outerShdw>
                  </a:effectLst>
                  <a:latin typeface="+mj-lt"/>
                </a:rPr>
                <a:t> </a:t>
              </a:r>
              <a:r>
                <a:rPr lang="en-US" sz="2000" b="1" dirty="0" smtClean="0">
                  <a:solidFill>
                    <a:schemeClr val="bg1"/>
                  </a:solidFill>
                  <a:effectLst>
                    <a:outerShdw blurRad="38100" dist="38100" dir="2700000" algn="tl">
                      <a:srgbClr val="000000">
                        <a:alpha val="43137"/>
                      </a:srgbClr>
                    </a:outerShdw>
                  </a:effectLst>
                  <a:latin typeface="+mj-lt"/>
                </a:rPr>
                <a:t>=</a:t>
              </a:r>
              <a:endParaRPr lang="en-US" sz="2000" b="1" dirty="0">
                <a:solidFill>
                  <a:schemeClr val="bg1"/>
                </a:solidFill>
                <a:effectLst>
                  <a:outerShdw blurRad="38100" dist="38100" dir="2700000" algn="tl">
                    <a:srgbClr val="000000">
                      <a:alpha val="43137"/>
                    </a:srgbClr>
                  </a:outerShdw>
                </a:effectLst>
                <a:latin typeface="+mj-lt"/>
              </a:endParaRPr>
            </a:p>
          </p:txBody>
        </p:sp>
        <p:sp>
          <p:nvSpPr>
            <p:cNvPr id="70" name="TextBox 69"/>
            <p:cNvSpPr txBox="1"/>
            <p:nvPr/>
          </p:nvSpPr>
          <p:spPr>
            <a:xfrm>
              <a:off x="2469040" y="2441948"/>
              <a:ext cx="383503" cy="369332"/>
            </a:xfrm>
            <a:prstGeom prst="rect">
              <a:avLst/>
            </a:prstGeom>
            <a:noFill/>
          </p:spPr>
          <p:txBody>
            <a:bodyPr wrap="none" rtlCol="0">
              <a:spAutoFit/>
            </a:bodyPr>
            <a:lstStyle/>
            <a:p>
              <a:r>
                <a:rPr lang="en-US" b="1" dirty="0" err="1" smtClean="0">
                  <a:solidFill>
                    <a:schemeClr val="bg1"/>
                  </a:solidFill>
                  <a:effectLst>
                    <a:outerShdw blurRad="38100" dist="38100" dir="2700000" algn="tl">
                      <a:srgbClr val="000000">
                        <a:alpha val="43137"/>
                      </a:srgbClr>
                    </a:outerShdw>
                  </a:effectLst>
                  <a:latin typeface="+mj-lt"/>
                </a:rPr>
                <a:t>V</a:t>
              </a:r>
              <a:r>
                <a:rPr lang="en-US" b="1" baseline="-25000" dirty="0" err="1" smtClean="0">
                  <a:solidFill>
                    <a:schemeClr val="bg1"/>
                  </a:solidFill>
                  <a:effectLst>
                    <a:outerShdw blurRad="38100" dist="38100" dir="2700000" algn="tl">
                      <a:srgbClr val="000000">
                        <a:alpha val="43137"/>
                      </a:srgbClr>
                    </a:outerShdw>
                  </a:effectLst>
                  <a:latin typeface="+mj-lt"/>
                </a:rPr>
                <a:t>a</a:t>
              </a:r>
              <a:endParaRPr lang="en-US" b="1" dirty="0">
                <a:solidFill>
                  <a:schemeClr val="bg1"/>
                </a:solidFill>
                <a:effectLst>
                  <a:outerShdw blurRad="38100" dist="38100" dir="2700000" algn="tl">
                    <a:srgbClr val="000000">
                      <a:alpha val="43137"/>
                    </a:srgbClr>
                  </a:outerShdw>
                </a:effectLst>
                <a:latin typeface="+mj-lt"/>
              </a:endParaRPr>
            </a:p>
          </p:txBody>
        </p:sp>
        <p:sp>
          <p:nvSpPr>
            <p:cNvPr id="71" name="TextBox 70"/>
            <p:cNvSpPr txBox="1"/>
            <p:nvPr/>
          </p:nvSpPr>
          <p:spPr>
            <a:xfrm>
              <a:off x="2468761" y="2808664"/>
              <a:ext cx="445956" cy="369332"/>
            </a:xfrm>
            <a:prstGeom prst="rect">
              <a:avLst/>
            </a:prstGeom>
            <a:noFill/>
          </p:spPr>
          <p:txBody>
            <a:bodyPr wrap="none" rtlCol="0">
              <a:spAutoFit/>
            </a:bodyPr>
            <a:lstStyle/>
            <a:p>
              <a:r>
                <a:rPr lang="en-US" b="1" dirty="0" err="1" smtClean="0">
                  <a:solidFill>
                    <a:schemeClr val="bg1"/>
                  </a:solidFill>
                  <a:effectLst>
                    <a:outerShdw blurRad="38100" dist="38100" dir="2700000" algn="tl">
                      <a:srgbClr val="000000">
                        <a:alpha val="43137"/>
                      </a:srgbClr>
                    </a:outerShdw>
                  </a:effectLst>
                  <a:latin typeface="+mj-lt"/>
                </a:rPr>
                <a:t>V</a:t>
              </a:r>
              <a:r>
                <a:rPr lang="en-US" b="1" baseline="-25000" dirty="0" err="1" smtClean="0">
                  <a:solidFill>
                    <a:schemeClr val="bg1"/>
                  </a:solidFill>
                  <a:effectLst>
                    <a:outerShdw blurRad="38100" dist="38100" dir="2700000" algn="tl">
                      <a:srgbClr val="000000">
                        <a:alpha val="43137"/>
                      </a:srgbClr>
                    </a:outerShdw>
                  </a:effectLst>
                  <a:latin typeface="+mj-lt"/>
                </a:rPr>
                <a:t>w</a:t>
              </a:r>
              <a:endParaRPr lang="en-US" b="1" dirty="0">
                <a:solidFill>
                  <a:schemeClr val="bg1"/>
                </a:solidFill>
                <a:effectLst>
                  <a:outerShdw blurRad="38100" dist="38100" dir="2700000" algn="tl">
                    <a:srgbClr val="000000">
                      <a:alpha val="43137"/>
                    </a:srgbClr>
                  </a:outerShdw>
                </a:effectLst>
                <a:latin typeface="+mj-lt"/>
              </a:endParaRPr>
            </a:p>
          </p:txBody>
        </p:sp>
        <p:cxnSp>
          <p:nvCxnSpPr>
            <p:cNvPr id="72" name="Straight Connector 71"/>
            <p:cNvCxnSpPr/>
            <p:nvPr/>
          </p:nvCxnSpPr>
          <p:spPr>
            <a:xfrm>
              <a:off x="2383892" y="2845175"/>
              <a:ext cx="64008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3" name="Rectangle 72"/>
          <p:cNvSpPr/>
          <p:nvPr/>
        </p:nvSpPr>
        <p:spPr>
          <a:xfrm>
            <a:off x="152400" y="3070863"/>
            <a:ext cx="1184940" cy="369332"/>
          </a:xfrm>
          <a:prstGeom prst="rect">
            <a:avLst/>
          </a:prstGeom>
          <a:noFill/>
        </p:spPr>
        <p:txBody>
          <a:bodyPr wrap="none">
            <a:spAutoFit/>
          </a:bodyPr>
          <a:lstStyle/>
          <a:p>
            <a:r>
              <a:rPr lang="en-US" b="1" i="1" u="sng" dirty="0" smtClean="0">
                <a:solidFill>
                  <a:schemeClr val="bg1"/>
                </a:solidFill>
                <a:effectLst>
                  <a:outerShdw blurRad="38100" dist="38100" dir="2700000" algn="tl">
                    <a:srgbClr val="000000">
                      <a:alpha val="43137"/>
                    </a:srgbClr>
                  </a:outerShdw>
                </a:effectLst>
                <a:latin typeface="Book Antiqua" pitchFamily="18" charset="0"/>
              </a:rPr>
              <a:t>Solution :</a:t>
            </a:r>
            <a:endParaRPr lang="en-US" b="1" i="1" u="sng" dirty="0">
              <a:solidFill>
                <a:schemeClr val="bg1"/>
              </a:solidFill>
              <a:effectLst>
                <a:outerShdw blurRad="38100" dist="38100" dir="2700000" algn="tl">
                  <a:srgbClr val="000000">
                    <a:alpha val="43137"/>
                  </a:srgbClr>
                </a:outerShdw>
              </a:effectLst>
              <a:latin typeface="Book Antiqua" pitchFamily="18" charset="0"/>
            </a:endParaRPr>
          </a:p>
        </p:txBody>
      </p:sp>
      <p:sp>
        <p:nvSpPr>
          <p:cNvPr id="79" name="TextBox 78"/>
          <p:cNvSpPr txBox="1"/>
          <p:nvPr/>
        </p:nvSpPr>
        <p:spPr>
          <a:xfrm>
            <a:off x="1451593" y="2941957"/>
            <a:ext cx="301686"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mj-lt"/>
              </a:rPr>
              <a:t>4</a:t>
            </a:r>
            <a:endParaRPr lang="en-US" b="1" dirty="0">
              <a:solidFill>
                <a:schemeClr val="bg1"/>
              </a:solidFill>
              <a:effectLst>
                <a:outerShdw blurRad="38100" dist="38100" dir="2700000" algn="tl">
                  <a:srgbClr val="000000">
                    <a:alpha val="43137"/>
                  </a:srgbClr>
                </a:outerShdw>
              </a:effectLst>
              <a:latin typeface="+mj-lt"/>
            </a:endParaRPr>
          </a:p>
        </p:txBody>
      </p:sp>
      <p:sp>
        <p:nvSpPr>
          <p:cNvPr id="80" name="TextBox 79"/>
          <p:cNvSpPr txBox="1"/>
          <p:nvPr/>
        </p:nvSpPr>
        <p:spPr>
          <a:xfrm>
            <a:off x="1451314" y="3280098"/>
            <a:ext cx="301686"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mj-lt"/>
              </a:rPr>
              <a:t>3</a:t>
            </a:r>
            <a:endParaRPr lang="en-US" b="1" dirty="0">
              <a:solidFill>
                <a:schemeClr val="bg1"/>
              </a:solidFill>
              <a:effectLst>
                <a:outerShdw blurRad="38100" dist="38100" dir="2700000" algn="tl">
                  <a:srgbClr val="000000">
                    <a:alpha val="43137"/>
                  </a:srgbClr>
                </a:outerShdw>
              </a:effectLst>
              <a:latin typeface="+mj-lt"/>
            </a:endParaRPr>
          </a:p>
        </p:txBody>
      </p:sp>
      <p:cxnSp>
        <p:nvCxnSpPr>
          <p:cNvPr id="81" name="Straight Connector 80"/>
          <p:cNvCxnSpPr/>
          <p:nvPr/>
        </p:nvCxnSpPr>
        <p:spPr>
          <a:xfrm>
            <a:off x="1366445" y="3315025"/>
            <a:ext cx="45720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922805" y="3084834"/>
            <a:ext cx="300082"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mj-lt"/>
              </a:rPr>
              <a:t>=</a:t>
            </a:r>
            <a:endParaRPr lang="en-US" b="1" dirty="0">
              <a:solidFill>
                <a:schemeClr val="bg1"/>
              </a:solidFill>
              <a:effectLst>
                <a:outerShdw blurRad="38100" dist="38100" dir="2700000" algn="tl">
                  <a:srgbClr val="000000">
                    <a:alpha val="43137"/>
                  </a:srgbClr>
                </a:outerShdw>
              </a:effectLst>
              <a:latin typeface="+mj-lt"/>
            </a:endParaRPr>
          </a:p>
        </p:txBody>
      </p:sp>
      <p:sp>
        <p:nvSpPr>
          <p:cNvPr id="83" name="TextBox 82"/>
          <p:cNvSpPr txBox="1"/>
          <p:nvPr/>
        </p:nvSpPr>
        <p:spPr>
          <a:xfrm>
            <a:off x="2223124" y="2970532"/>
            <a:ext cx="846707"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mj-lt"/>
              </a:rPr>
              <a:t>3 </a:t>
            </a:r>
            <a:r>
              <a:rPr lang="en-US" b="1" dirty="0" smtClean="0">
                <a:solidFill>
                  <a:schemeClr val="bg1"/>
                </a:solidFill>
                <a:effectLst>
                  <a:outerShdw blurRad="38100" dist="38100" dir="2700000" algn="tl">
                    <a:srgbClr val="000000">
                      <a:alpha val="43137"/>
                    </a:srgbClr>
                  </a:outerShdw>
                </a:effectLst>
                <a:latin typeface="+mj-lt"/>
                <a:sym typeface="Symbol"/>
              </a:rPr>
              <a:t> 10</a:t>
            </a:r>
            <a:r>
              <a:rPr lang="en-US" b="1" baseline="30000" dirty="0" smtClean="0">
                <a:solidFill>
                  <a:schemeClr val="bg1"/>
                </a:solidFill>
                <a:effectLst>
                  <a:outerShdw blurRad="38100" dist="38100" dir="2700000" algn="tl">
                    <a:srgbClr val="000000">
                      <a:alpha val="43137"/>
                    </a:srgbClr>
                  </a:outerShdw>
                </a:effectLst>
                <a:latin typeface="+mj-lt"/>
                <a:sym typeface="Symbol"/>
              </a:rPr>
              <a:t>8</a:t>
            </a:r>
            <a:endParaRPr lang="en-US" b="1" dirty="0">
              <a:solidFill>
                <a:schemeClr val="bg1"/>
              </a:solidFill>
              <a:effectLst>
                <a:outerShdw blurRad="38100" dist="38100" dir="2700000" algn="tl">
                  <a:srgbClr val="000000">
                    <a:alpha val="43137"/>
                  </a:srgbClr>
                </a:outerShdw>
              </a:effectLst>
              <a:latin typeface="+mj-lt"/>
            </a:endParaRPr>
          </a:p>
        </p:txBody>
      </p:sp>
      <p:sp>
        <p:nvSpPr>
          <p:cNvPr id="84" name="TextBox 83"/>
          <p:cNvSpPr txBox="1"/>
          <p:nvPr/>
        </p:nvSpPr>
        <p:spPr>
          <a:xfrm>
            <a:off x="2393556" y="3218182"/>
            <a:ext cx="445956" cy="369332"/>
          </a:xfrm>
          <a:prstGeom prst="rect">
            <a:avLst/>
          </a:prstGeom>
          <a:noFill/>
        </p:spPr>
        <p:txBody>
          <a:bodyPr wrap="none" rtlCol="0">
            <a:spAutoFit/>
          </a:bodyPr>
          <a:lstStyle/>
          <a:p>
            <a:r>
              <a:rPr lang="en-US" b="1" dirty="0" err="1" smtClean="0">
                <a:solidFill>
                  <a:schemeClr val="bg1"/>
                </a:solidFill>
                <a:effectLst>
                  <a:outerShdw blurRad="38100" dist="38100" dir="2700000" algn="tl">
                    <a:srgbClr val="000000">
                      <a:alpha val="43137"/>
                    </a:srgbClr>
                  </a:outerShdw>
                </a:effectLst>
                <a:latin typeface="+mj-lt"/>
              </a:rPr>
              <a:t>V</a:t>
            </a:r>
            <a:r>
              <a:rPr lang="en-US" b="1" baseline="-25000" dirty="0" err="1" smtClean="0">
                <a:solidFill>
                  <a:schemeClr val="bg1"/>
                </a:solidFill>
                <a:effectLst>
                  <a:outerShdw blurRad="38100" dist="38100" dir="2700000" algn="tl">
                    <a:srgbClr val="000000">
                      <a:alpha val="43137"/>
                    </a:srgbClr>
                  </a:outerShdw>
                </a:effectLst>
                <a:latin typeface="+mj-lt"/>
              </a:rPr>
              <a:t>w</a:t>
            </a:r>
            <a:endParaRPr lang="en-US" b="1" baseline="-25000" dirty="0">
              <a:solidFill>
                <a:schemeClr val="bg1"/>
              </a:solidFill>
              <a:effectLst>
                <a:outerShdw blurRad="38100" dist="38100" dir="2700000" algn="tl">
                  <a:srgbClr val="000000">
                    <a:alpha val="43137"/>
                  </a:srgbClr>
                </a:outerShdw>
              </a:effectLst>
              <a:latin typeface="+mj-lt"/>
            </a:endParaRPr>
          </a:p>
        </p:txBody>
      </p:sp>
      <p:cxnSp>
        <p:nvCxnSpPr>
          <p:cNvPr id="85" name="Straight Connector 84"/>
          <p:cNvCxnSpPr/>
          <p:nvPr/>
        </p:nvCxnSpPr>
        <p:spPr>
          <a:xfrm>
            <a:off x="2223701" y="3286450"/>
            <a:ext cx="91440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494241" y="3735409"/>
            <a:ext cx="445956" cy="369332"/>
          </a:xfrm>
          <a:prstGeom prst="rect">
            <a:avLst/>
          </a:prstGeom>
          <a:noFill/>
        </p:spPr>
        <p:txBody>
          <a:bodyPr wrap="none" rtlCol="0">
            <a:spAutoFit/>
          </a:bodyPr>
          <a:lstStyle/>
          <a:p>
            <a:r>
              <a:rPr lang="en-US" b="1" dirty="0" err="1" smtClean="0">
                <a:solidFill>
                  <a:schemeClr val="bg1"/>
                </a:solidFill>
                <a:effectLst>
                  <a:outerShdw blurRad="38100" dist="38100" dir="2700000" algn="tl">
                    <a:srgbClr val="000000">
                      <a:alpha val="43137"/>
                    </a:srgbClr>
                  </a:outerShdw>
                </a:effectLst>
                <a:latin typeface="+mj-lt"/>
              </a:rPr>
              <a:t>V</a:t>
            </a:r>
            <a:r>
              <a:rPr lang="en-US" b="1" baseline="-25000" dirty="0" err="1" smtClean="0">
                <a:solidFill>
                  <a:schemeClr val="bg1"/>
                </a:solidFill>
                <a:effectLst>
                  <a:outerShdw blurRad="38100" dist="38100" dir="2700000" algn="tl">
                    <a:srgbClr val="000000">
                      <a:alpha val="43137"/>
                    </a:srgbClr>
                  </a:outerShdw>
                </a:effectLst>
                <a:latin typeface="+mj-lt"/>
              </a:rPr>
              <a:t>w</a:t>
            </a:r>
            <a:endParaRPr lang="en-US" b="1" baseline="-25000" dirty="0">
              <a:solidFill>
                <a:schemeClr val="bg1"/>
              </a:solidFill>
              <a:effectLst>
                <a:outerShdw blurRad="38100" dist="38100" dir="2700000" algn="tl">
                  <a:srgbClr val="000000">
                    <a:alpha val="43137"/>
                  </a:srgbClr>
                </a:outerShdw>
              </a:effectLst>
              <a:latin typeface="+mj-lt"/>
            </a:endParaRPr>
          </a:p>
        </p:txBody>
      </p:sp>
      <p:sp>
        <p:nvSpPr>
          <p:cNvPr id="87" name="TextBox 86"/>
          <p:cNvSpPr txBox="1"/>
          <p:nvPr/>
        </p:nvSpPr>
        <p:spPr>
          <a:xfrm>
            <a:off x="1918390" y="3735409"/>
            <a:ext cx="300082"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mj-lt"/>
              </a:rPr>
              <a:t>=</a:t>
            </a:r>
            <a:endParaRPr lang="en-US" b="1" dirty="0">
              <a:solidFill>
                <a:schemeClr val="bg1"/>
              </a:solidFill>
              <a:effectLst>
                <a:outerShdw blurRad="38100" dist="38100" dir="2700000" algn="tl">
                  <a:srgbClr val="000000">
                    <a:alpha val="43137"/>
                  </a:srgbClr>
                </a:outerShdw>
              </a:effectLst>
              <a:latin typeface="+mj-lt"/>
            </a:endParaRPr>
          </a:p>
        </p:txBody>
      </p:sp>
      <p:sp>
        <p:nvSpPr>
          <p:cNvPr id="88" name="TextBox 87"/>
          <p:cNvSpPr txBox="1"/>
          <p:nvPr/>
        </p:nvSpPr>
        <p:spPr>
          <a:xfrm>
            <a:off x="2300663" y="3597297"/>
            <a:ext cx="1231427"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mj-lt"/>
              </a:rPr>
              <a:t>3 </a:t>
            </a:r>
            <a:r>
              <a:rPr lang="en-US" b="1" dirty="0" smtClean="0">
                <a:solidFill>
                  <a:schemeClr val="bg1"/>
                </a:solidFill>
                <a:effectLst>
                  <a:outerShdw blurRad="38100" dist="38100" dir="2700000" algn="tl">
                    <a:srgbClr val="000000">
                      <a:alpha val="43137"/>
                    </a:srgbClr>
                  </a:outerShdw>
                </a:effectLst>
                <a:latin typeface="+mj-lt"/>
                <a:sym typeface="Symbol"/>
              </a:rPr>
              <a:t> 10</a:t>
            </a:r>
            <a:r>
              <a:rPr lang="en-US" b="1" baseline="30000" dirty="0" smtClean="0">
                <a:solidFill>
                  <a:schemeClr val="bg1"/>
                </a:solidFill>
                <a:effectLst>
                  <a:outerShdw blurRad="38100" dist="38100" dir="2700000" algn="tl">
                    <a:srgbClr val="000000">
                      <a:alpha val="43137"/>
                    </a:srgbClr>
                  </a:outerShdw>
                </a:effectLst>
                <a:latin typeface="+mj-lt"/>
                <a:sym typeface="Symbol"/>
              </a:rPr>
              <a:t>8</a:t>
            </a:r>
            <a:r>
              <a:rPr lang="en-US" b="1" dirty="0" smtClean="0">
                <a:solidFill>
                  <a:schemeClr val="bg1"/>
                </a:solidFill>
                <a:effectLst>
                  <a:outerShdw blurRad="38100" dist="38100" dir="2700000" algn="tl">
                    <a:srgbClr val="000000">
                      <a:alpha val="43137"/>
                    </a:srgbClr>
                  </a:outerShdw>
                </a:effectLst>
                <a:latin typeface="+mj-lt"/>
                <a:sym typeface="Symbol"/>
              </a:rPr>
              <a:t>  3</a:t>
            </a:r>
            <a:r>
              <a:rPr lang="en-US" b="1" baseline="30000" dirty="0" smtClean="0">
                <a:solidFill>
                  <a:schemeClr val="bg1"/>
                </a:solidFill>
                <a:effectLst>
                  <a:outerShdw blurRad="38100" dist="38100" dir="2700000" algn="tl">
                    <a:srgbClr val="000000">
                      <a:alpha val="43137"/>
                    </a:srgbClr>
                  </a:outerShdw>
                </a:effectLst>
                <a:latin typeface="+mj-lt"/>
                <a:sym typeface="Symbol"/>
              </a:rPr>
              <a:t> </a:t>
            </a:r>
            <a:endParaRPr lang="en-US" b="1" dirty="0">
              <a:solidFill>
                <a:schemeClr val="bg1"/>
              </a:solidFill>
              <a:effectLst>
                <a:outerShdw blurRad="38100" dist="38100" dir="2700000" algn="tl">
                  <a:srgbClr val="000000">
                    <a:alpha val="43137"/>
                  </a:srgbClr>
                </a:outerShdw>
              </a:effectLst>
              <a:latin typeface="+mj-lt"/>
            </a:endParaRPr>
          </a:p>
        </p:txBody>
      </p:sp>
      <p:sp>
        <p:nvSpPr>
          <p:cNvPr id="89" name="TextBox 88"/>
          <p:cNvSpPr txBox="1"/>
          <p:nvPr/>
        </p:nvSpPr>
        <p:spPr>
          <a:xfrm>
            <a:off x="2768951" y="3964013"/>
            <a:ext cx="301686"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mj-lt"/>
              </a:rPr>
              <a:t>4</a:t>
            </a:r>
            <a:endParaRPr lang="en-US" b="1" baseline="-25000" dirty="0">
              <a:solidFill>
                <a:schemeClr val="bg1"/>
              </a:solidFill>
              <a:effectLst>
                <a:outerShdw blurRad="38100" dist="38100" dir="2700000" algn="tl">
                  <a:srgbClr val="000000">
                    <a:alpha val="43137"/>
                  </a:srgbClr>
                </a:outerShdw>
              </a:effectLst>
              <a:latin typeface="+mj-lt"/>
            </a:endParaRPr>
          </a:p>
        </p:txBody>
      </p:sp>
      <p:cxnSp>
        <p:nvCxnSpPr>
          <p:cNvPr id="90" name="Straight Connector 89"/>
          <p:cNvCxnSpPr/>
          <p:nvPr/>
        </p:nvCxnSpPr>
        <p:spPr>
          <a:xfrm>
            <a:off x="2301240" y="3943374"/>
            <a:ext cx="128016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918390" y="4358961"/>
            <a:ext cx="300082"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mj-lt"/>
              </a:rPr>
              <a:t>=</a:t>
            </a:r>
            <a:endParaRPr lang="en-US" b="1" dirty="0">
              <a:solidFill>
                <a:schemeClr val="bg1"/>
              </a:solidFill>
              <a:effectLst>
                <a:outerShdw blurRad="38100" dist="38100" dir="2700000" algn="tl">
                  <a:srgbClr val="000000">
                    <a:alpha val="43137"/>
                  </a:srgbClr>
                </a:outerShdw>
              </a:effectLst>
              <a:latin typeface="+mj-lt"/>
            </a:endParaRPr>
          </a:p>
        </p:txBody>
      </p:sp>
      <p:sp>
        <p:nvSpPr>
          <p:cNvPr id="92" name="TextBox 91"/>
          <p:cNvSpPr txBox="1"/>
          <p:nvPr/>
        </p:nvSpPr>
        <p:spPr>
          <a:xfrm>
            <a:off x="2301240" y="4257619"/>
            <a:ext cx="881973"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mj-lt"/>
              </a:rPr>
              <a:t>9 </a:t>
            </a:r>
            <a:r>
              <a:rPr lang="en-US" b="1" dirty="0" smtClean="0">
                <a:solidFill>
                  <a:schemeClr val="bg1"/>
                </a:solidFill>
                <a:effectLst>
                  <a:outerShdw blurRad="38100" dist="38100" dir="2700000" algn="tl">
                    <a:srgbClr val="000000">
                      <a:alpha val="43137"/>
                    </a:srgbClr>
                  </a:outerShdw>
                </a:effectLst>
                <a:latin typeface="+mj-lt"/>
                <a:sym typeface="Symbol"/>
              </a:rPr>
              <a:t> 10</a:t>
            </a:r>
            <a:r>
              <a:rPr lang="en-US" b="1" baseline="30000" dirty="0" smtClean="0">
                <a:solidFill>
                  <a:schemeClr val="bg1"/>
                </a:solidFill>
                <a:effectLst>
                  <a:outerShdw blurRad="38100" dist="38100" dir="2700000" algn="tl">
                    <a:srgbClr val="000000">
                      <a:alpha val="43137"/>
                    </a:srgbClr>
                  </a:outerShdw>
                </a:effectLst>
                <a:latin typeface="+mj-lt"/>
                <a:sym typeface="Symbol"/>
              </a:rPr>
              <a:t>8 </a:t>
            </a:r>
            <a:endParaRPr lang="en-US" b="1" dirty="0">
              <a:solidFill>
                <a:schemeClr val="bg1"/>
              </a:solidFill>
              <a:effectLst>
                <a:outerShdw blurRad="38100" dist="38100" dir="2700000" algn="tl">
                  <a:srgbClr val="000000">
                    <a:alpha val="43137"/>
                  </a:srgbClr>
                </a:outerShdw>
              </a:effectLst>
              <a:latin typeface="+mj-lt"/>
            </a:endParaRPr>
          </a:p>
        </p:txBody>
      </p:sp>
      <p:sp>
        <p:nvSpPr>
          <p:cNvPr id="93" name="TextBox 92"/>
          <p:cNvSpPr txBox="1"/>
          <p:nvPr/>
        </p:nvSpPr>
        <p:spPr>
          <a:xfrm>
            <a:off x="2613437" y="4602662"/>
            <a:ext cx="301686"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mj-lt"/>
              </a:rPr>
              <a:t>4</a:t>
            </a:r>
            <a:endParaRPr lang="en-US" b="1" baseline="-25000" dirty="0">
              <a:solidFill>
                <a:schemeClr val="bg1"/>
              </a:solidFill>
              <a:effectLst>
                <a:outerShdw blurRad="38100" dist="38100" dir="2700000" algn="tl">
                  <a:srgbClr val="000000">
                    <a:alpha val="43137"/>
                  </a:srgbClr>
                </a:outerShdw>
              </a:effectLst>
              <a:latin typeface="+mj-lt"/>
            </a:endParaRPr>
          </a:p>
        </p:txBody>
      </p:sp>
      <p:cxnSp>
        <p:nvCxnSpPr>
          <p:cNvPr id="94" name="Straight Connector 93"/>
          <p:cNvCxnSpPr/>
          <p:nvPr/>
        </p:nvCxnSpPr>
        <p:spPr>
          <a:xfrm>
            <a:off x="2301817" y="4582023"/>
            <a:ext cx="91440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1494241" y="4358961"/>
            <a:ext cx="445956" cy="369332"/>
          </a:xfrm>
          <a:prstGeom prst="rect">
            <a:avLst/>
          </a:prstGeom>
          <a:noFill/>
        </p:spPr>
        <p:txBody>
          <a:bodyPr wrap="none" rtlCol="0">
            <a:spAutoFit/>
          </a:bodyPr>
          <a:lstStyle/>
          <a:p>
            <a:r>
              <a:rPr lang="en-US" b="1" dirty="0" err="1" smtClean="0">
                <a:solidFill>
                  <a:schemeClr val="bg1"/>
                </a:solidFill>
                <a:effectLst>
                  <a:outerShdw blurRad="38100" dist="38100" dir="2700000" algn="tl">
                    <a:srgbClr val="000000">
                      <a:alpha val="43137"/>
                    </a:srgbClr>
                  </a:outerShdw>
                </a:effectLst>
                <a:latin typeface="+mj-lt"/>
              </a:rPr>
              <a:t>V</a:t>
            </a:r>
            <a:r>
              <a:rPr lang="en-US" b="1" baseline="-25000" dirty="0" err="1" smtClean="0">
                <a:solidFill>
                  <a:schemeClr val="bg1"/>
                </a:solidFill>
                <a:effectLst>
                  <a:outerShdw blurRad="38100" dist="38100" dir="2700000" algn="tl">
                    <a:srgbClr val="000000">
                      <a:alpha val="43137"/>
                    </a:srgbClr>
                  </a:outerShdw>
                </a:effectLst>
                <a:latin typeface="+mj-lt"/>
              </a:rPr>
              <a:t>w</a:t>
            </a:r>
            <a:endParaRPr lang="en-US" b="1" baseline="-25000" dirty="0">
              <a:solidFill>
                <a:schemeClr val="bg1"/>
              </a:solidFill>
              <a:effectLst>
                <a:outerShdw blurRad="38100" dist="38100" dir="2700000" algn="tl">
                  <a:srgbClr val="000000">
                    <a:alpha val="43137"/>
                  </a:srgbClr>
                </a:outerShdw>
              </a:effectLst>
              <a:latin typeface="+mj-lt"/>
            </a:endParaRPr>
          </a:p>
        </p:txBody>
      </p:sp>
      <p:grpSp>
        <p:nvGrpSpPr>
          <p:cNvPr id="97" name="Group 96"/>
          <p:cNvGrpSpPr/>
          <p:nvPr/>
        </p:nvGrpSpPr>
        <p:grpSpPr>
          <a:xfrm>
            <a:off x="3421933" y="4342359"/>
            <a:ext cx="2174962" cy="457957"/>
            <a:chOff x="5862551" y="3355179"/>
            <a:chExt cx="2174962" cy="457957"/>
          </a:xfrm>
        </p:grpSpPr>
        <p:sp>
          <p:nvSpPr>
            <p:cNvPr id="98" name="Rounded Rectangle 97"/>
            <p:cNvSpPr/>
            <p:nvPr/>
          </p:nvSpPr>
          <p:spPr>
            <a:xfrm>
              <a:off x="5862551" y="3394233"/>
              <a:ext cx="2174962" cy="397878"/>
            </a:xfrm>
            <a:prstGeom prst="roundRect">
              <a:avLst/>
            </a:prstGeom>
            <a:solidFill>
              <a:srgbClr val="FFFF00"/>
            </a:solidFill>
            <a:ln>
              <a:solidFill>
                <a:srgbClr val="FF0000"/>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6268078" y="3388404"/>
              <a:ext cx="1731335" cy="424732"/>
            </a:xfrm>
            <a:prstGeom prst="rect">
              <a:avLst/>
            </a:prstGeom>
          </p:spPr>
          <p:txBody>
            <a:bodyPr wrap="square">
              <a:spAutoFit/>
            </a:bodyPr>
            <a:lstStyle/>
            <a:p>
              <a:pPr>
                <a:lnSpc>
                  <a:spcPct val="120000"/>
                </a:lnSpc>
                <a:tabLst>
                  <a:tab pos="682625" algn="l"/>
                  <a:tab pos="1379538" algn="l"/>
                  <a:tab pos="1998663" algn="l"/>
                  <a:tab pos="5424488" algn="l"/>
                  <a:tab pos="5765800" algn="l"/>
                </a:tabLst>
              </a:pPr>
              <a:r>
                <a:rPr lang="en-US" b="1" dirty="0" smtClean="0">
                  <a:sym typeface="Symbol"/>
                </a:rPr>
                <a:t>= 2.25 </a:t>
              </a:r>
              <a:r>
                <a:rPr lang="en-US" b="1" dirty="0">
                  <a:sym typeface="Symbol"/>
                </a:rPr>
                <a:t> </a:t>
              </a:r>
              <a:r>
                <a:rPr lang="en-US" b="1" dirty="0" smtClean="0">
                  <a:sym typeface="Symbol"/>
                </a:rPr>
                <a:t>10</a:t>
              </a:r>
              <a:r>
                <a:rPr lang="en-US" b="1" baseline="30000" dirty="0" smtClean="0">
                  <a:sym typeface="Symbol"/>
                </a:rPr>
                <a:t>8 </a:t>
              </a:r>
              <a:r>
                <a:rPr lang="en-US" b="1" dirty="0" smtClean="0">
                  <a:cs typeface="Times New Roman" pitchFamily="18" charset="0"/>
                </a:rPr>
                <a:t>m/s</a:t>
              </a:r>
              <a:endParaRPr lang="en-US" b="1" dirty="0"/>
            </a:p>
          </p:txBody>
        </p:sp>
        <p:sp>
          <p:nvSpPr>
            <p:cNvPr id="100" name="Rectangle 99"/>
            <p:cNvSpPr/>
            <p:nvPr/>
          </p:nvSpPr>
          <p:spPr>
            <a:xfrm>
              <a:off x="5905142" y="3355179"/>
              <a:ext cx="410753" cy="369332"/>
            </a:xfrm>
            <a:prstGeom prst="rect">
              <a:avLst/>
            </a:prstGeom>
          </p:spPr>
          <p:txBody>
            <a:bodyPr wrap="none">
              <a:spAutoFit/>
            </a:bodyPr>
            <a:lstStyle/>
            <a:p>
              <a:pPr algn="ctr"/>
              <a:r>
                <a:rPr lang="en-US" b="1" dirty="0" err="1" smtClean="0">
                  <a:cs typeface="Times New Roman" pitchFamily="18" charset="0"/>
                </a:rPr>
                <a:t>v</a:t>
              </a:r>
              <a:r>
                <a:rPr lang="en-US" b="1" baseline="-25000" dirty="0" err="1" smtClean="0">
                  <a:cs typeface="Times New Roman" pitchFamily="18" charset="0"/>
                </a:rPr>
                <a:t>w</a:t>
              </a:r>
              <a:endParaRPr lang="en-US" b="1" baseline="-25000" dirty="0">
                <a:cs typeface="Times New Roman" pitchFamily="18" charset="0"/>
              </a:endParaRPr>
            </a:p>
          </p:txBody>
        </p:sp>
      </p:grpSp>
      <p:sp>
        <p:nvSpPr>
          <p:cNvPr id="102" name="Rectangle 101"/>
          <p:cNvSpPr/>
          <p:nvPr/>
        </p:nvSpPr>
        <p:spPr>
          <a:xfrm>
            <a:off x="5787131" y="4279496"/>
            <a:ext cx="2827186" cy="646331"/>
          </a:xfrm>
          <a:prstGeom prst="rect">
            <a:avLst/>
          </a:prstGeom>
          <a:solidFill>
            <a:srgbClr val="002060"/>
          </a:solidFill>
          <a:ln w="19050">
            <a:solidFill>
              <a:schemeClr val="bg1"/>
            </a:solidFill>
          </a:ln>
        </p:spPr>
        <p:txBody>
          <a:bodyPr wrap="square">
            <a:spAutoFit/>
          </a:bodyPr>
          <a:lstStyle/>
          <a:p>
            <a:r>
              <a:rPr lang="en-US" b="1" dirty="0">
                <a:solidFill>
                  <a:schemeClr val="bg1"/>
                </a:solidFill>
              </a:rPr>
              <a:t>The speed of light in water is  2.25 </a:t>
            </a:r>
            <a:r>
              <a:rPr lang="en-US" b="1" dirty="0">
                <a:solidFill>
                  <a:schemeClr val="bg1"/>
                </a:solidFill>
                <a:sym typeface="Symbol"/>
              </a:rPr>
              <a:t> 10</a:t>
            </a:r>
            <a:r>
              <a:rPr lang="en-US" b="1" baseline="30000" dirty="0">
                <a:solidFill>
                  <a:schemeClr val="bg1"/>
                </a:solidFill>
                <a:sym typeface="Symbol"/>
              </a:rPr>
              <a:t>8 </a:t>
            </a:r>
            <a:r>
              <a:rPr lang="en-US" b="1" dirty="0">
                <a:solidFill>
                  <a:schemeClr val="bg1"/>
                </a:solidFill>
                <a:sym typeface="Symbol"/>
              </a:rPr>
              <a:t>m/s</a:t>
            </a:r>
            <a:r>
              <a:rPr lang="en-US" b="1" dirty="0">
                <a:solidFill>
                  <a:schemeClr val="bg1"/>
                </a:solidFill>
              </a:rPr>
              <a:t> </a:t>
            </a:r>
          </a:p>
        </p:txBody>
      </p:sp>
    </p:spTree>
    <p:extLst>
      <p:ext uri="{BB962C8B-B14F-4D97-AF65-F5344CB8AC3E}">
        <p14:creationId xmlns:p14="http://schemas.microsoft.com/office/powerpoint/2010/main" val="372795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left)">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wipe(left)">
                                      <p:cBhvr>
                                        <p:cTn id="22" dur="500"/>
                                        <p:tgtEl>
                                          <p:spTgt spid="5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left)">
                                      <p:cBhvr>
                                        <p:cTn id="25" dur="500"/>
                                        <p:tgtEl>
                                          <p:spTgt spid="5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left)">
                                      <p:cBhvr>
                                        <p:cTn id="30" dur="500"/>
                                        <p:tgtEl>
                                          <p:spTgt spid="5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left)">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wipe(left)">
                                      <p:cBhvr>
                                        <p:cTn id="45" dur="500"/>
                                        <p:tgtEl>
                                          <p:spTgt spid="6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wipe(left)">
                                      <p:cBhvr>
                                        <p:cTn id="50" dur="500"/>
                                        <p:tgtEl>
                                          <p:spTgt spid="6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wipe(left)">
                                      <p:cBhvr>
                                        <p:cTn id="55" dur="500"/>
                                        <p:tgtEl>
                                          <p:spTgt spid="6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wipe(left)">
                                      <p:cBhvr>
                                        <p:cTn id="60" dur="500"/>
                                        <p:tgtEl>
                                          <p:spTgt spid="6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wipe(left)">
                                      <p:cBhvr>
                                        <p:cTn id="65" dur="500"/>
                                        <p:tgtEl>
                                          <p:spTgt spid="7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wipe(left)">
                                      <p:cBhvr>
                                        <p:cTn id="70" dur="500"/>
                                        <p:tgtEl>
                                          <p:spTgt spid="79"/>
                                        </p:tgtEl>
                                      </p:cBhvr>
                                    </p:animEffect>
                                  </p:childTnLst>
                                </p:cTn>
                              </p:par>
                              <p:par>
                                <p:cTn id="71" presetID="22" presetClass="entr" presetSubtype="8" fill="hold" nodeType="with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wipe(left)">
                                      <p:cBhvr>
                                        <p:cTn id="73" dur="500"/>
                                        <p:tgtEl>
                                          <p:spTgt spid="81"/>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80"/>
                                        </p:tgtEl>
                                        <p:attrNameLst>
                                          <p:attrName>style.visibility</p:attrName>
                                        </p:attrNameLst>
                                      </p:cBhvr>
                                      <p:to>
                                        <p:strVal val="visible"/>
                                      </p:to>
                                    </p:set>
                                    <p:animEffect transition="in" filter="wipe(left)">
                                      <p:cBhvr>
                                        <p:cTn id="76" dur="500"/>
                                        <p:tgtEl>
                                          <p:spTgt spid="8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82"/>
                                        </p:tgtEl>
                                        <p:attrNameLst>
                                          <p:attrName>style.visibility</p:attrName>
                                        </p:attrNameLst>
                                      </p:cBhvr>
                                      <p:to>
                                        <p:strVal val="visible"/>
                                      </p:to>
                                    </p:set>
                                    <p:animEffect transition="in" filter="wipe(left)">
                                      <p:cBhvr>
                                        <p:cTn id="81" dur="500"/>
                                        <p:tgtEl>
                                          <p:spTgt spid="8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83"/>
                                        </p:tgtEl>
                                        <p:attrNameLst>
                                          <p:attrName>style.visibility</p:attrName>
                                        </p:attrNameLst>
                                      </p:cBhvr>
                                      <p:to>
                                        <p:strVal val="visible"/>
                                      </p:to>
                                    </p:set>
                                    <p:animEffect transition="in" filter="wipe(left)">
                                      <p:cBhvr>
                                        <p:cTn id="86" dur="500"/>
                                        <p:tgtEl>
                                          <p:spTgt spid="83"/>
                                        </p:tgtEl>
                                      </p:cBhvr>
                                    </p:animEffect>
                                  </p:childTnLst>
                                </p:cTn>
                              </p:par>
                              <p:par>
                                <p:cTn id="87" presetID="22" presetClass="entr" presetSubtype="8" fill="hold" nodeType="withEffect">
                                  <p:stCondLst>
                                    <p:cond delay="0"/>
                                  </p:stCondLst>
                                  <p:childTnLst>
                                    <p:set>
                                      <p:cBhvr>
                                        <p:cTn id="88" dur="1" fill="hold">
                                          <p:stCondLst>
                                            <p:cond delay="0"/>
                                          </p:stCondLst>
                                        </p:cTn>
                                        <p:tgtEl>
                                          <p:spTgt spid="85"/>
                                        </p:tgtEl>
                                        <p:attrNameLst>
                                          <p:attrName>style.visibility</p:attrName>
                                        </p:attrNameLst>
                                      </p:cBhvr>
                                      <p:to>
                                        <p:strVal val="visible"/>
                                      </p:to>
                                    </p:set>
                                    <p:animEffect transition="in" filter="wipe(left)">
                                      <p:cBhvr>
                                        <p:cTn id="89" dur="500"/>
                                        <p:tgtEl>
                                          <p:spTgt spid="85"/>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wipe(left)">
                                      <p:cBhvr>
                                        <p:cTn id="92" dur="500"/>
                                        <p:tgtEl>
                                          <p:spTgt spid="8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wipe(left)">
                                      <p:cBhvr>
                                        <p:cTn id="97" dur="500"/>
                                        <p:tgtEl>
                                          <p:spTgt spid="8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87"/>
                                        </p:tgtEl>
                                        <p:attrNameLst>
                                          <p:attrName>style.visibility</p:attrName>
                                        </p:attrNameLst>
                                      </p:cBhvr>
                                      <p:to>
                                        <p:strVal val="visible"/>
                                      </p:to>
                                    </p:set>
                                    <p:animEffect transition="in" filter="wipe(left)">
                                      <p:cBhvr>
                                        <p:cTn id="102" dur="500"/>
                                        <p:tgtEl>
                                          <p:spTgt spid="8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88"/>
                                        </p:tgtEl>
                                        <p:attrNameLst>
                                          <p:attrName>style.visibility</p:attrName>
                                        </p:attrNameLst>
                                      </p:cBhvr>
                                      <p:to>
                                        <p:strVal val="visible"/>
                                      </p:to>
                                    </p:set>
                                    <p:animEffect transition="in" filter="wipe(left)">
                                      <p:cBhvr>
                                        <p:cTn id="107" dur="500"/>
                                        <p:tgtEl>
                                          <p:spTgt spid="88"/>
                                        </p:tgtEl>
                                      </p:cBhvr>
                                    </p:animEffect>
                                  </p:childTnLst>
                                </p:cTn>
                              </p:par>
                              <p:par>
                                <p:cTn id="108" presetID="22" presetClass="entr" presetSubtype="8" fill="hold" nodeType="withEffect">
                                  <p:stCondLst>
                                    <p:cond delay="0"/>
                                  </p:stCondLst>
                                  <p:childTnLst>
                                    <p:set>
                                      <p:cBhvr>
                                        <p:cTn id="109" dur="1" fill="hold">
                                          <p:stCondLst>
                                            <p:cond delay="0"/>
                                          </p:stCondLst>
                                        </p:cTn>
                                        <p:tgtEl>
                                          <p:spTgt spid="90"/>
                                        </p:tgtEl>
                                        <p:attrNameLst>
                                          <p:attrName>style.visibility</p:attrName>
                                        </p:attrNameLst>
                                      </p:cBhvr>
                                      <p:to>
                                        <p:strVal val="visible"/>
                                      </p:to>
                                    </p:set>
                                    <p:animEffect transition="in" filter="wipe(left)">
                                      <p:cBhvr>
                                        <p:cTn id="110" dur="500"/>
                                        <p:tgtEl>
                                          <p:spTgt spid="90"/>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89"/>
                                        </p:tgtEl>
                                        <p:attrNameLst>
                                          <p:attrName>style.visibility</p:attrName>
                                        </p:attrNameLst>
                                      </p:cBhvr>
                                      <p:to>
                                        <p:strVal val="visible"/>
                                      </p:to>
                                    </p:set>
                                    <p:animEffect transition="in" filter="wipe(left)">
                                      <p:cBhvr>
                                        <p:cTn id="113" dur="500"/>
                                        <p:tgtEl>
                                          <p:spTgt spid="89"/>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96"/>
                                        </p:tgtEl>
                                        <p:attrNameLst>
                                          <p:attrName>style.visibility</p:attrName>
                                        </p:attrNameLst>
                                      </p:cBhvr>
                                      <p:to>
                                        <p:strVal val="visible"/>
                                      </p:to>
                                    </p:set>
                                    <p:animEffect transition="in" filter="wipe(left)">
                                      <p:cBhvr>
                                        <p:cTn id="118" dur="500"/>
                                        <p:tgtEl>
                                          <p:spTgt spid="96"/>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91"/>
                                        </p:tgtEl>
                                        <p:attrNameLst>
                                          <p:attrName>style.visibility</p:attrName>
                                        </p:attrNameLst>
                                      </p:cBhvr>
                                      <p:to>
                                        <p:strVal val="visible"/>
                                      </p:to>
                                    </p:set>
                                    <p:animEffect transition="in" filter="wipe(left)">
                                      <p:cBhvr>
                                        <p:cTn id="123" dur="500"/>
                                        <p:tgtEl>
                                          <p:spTgt spid="9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92"/>
                                        </p:tgtEl>
                                        <p:attrNameLst>
                                          <p:attrName>style.visibility</p:attrName>
                                        </p:attrNameLst>
                                      </p:cBhvr>
                                      <p:to>
                                        <p:strVal val="visible"/>
                                      </p:to>
                                    </p:set>
                                    <p:animEffect transition="in" filter="wipe(left)">
                                      <p:cBhvr>
                                        <p:cTn id="128" dur="500"/>
                                        <p:tgtEl>
                                          <p:spTgt spid="92"/>
                                        </p:tgtEl>
                                      </p:cBhvr>
                                    </p:animEffect>
                                  </p:childTnLst>
                                </p:cTn>
                              </p:par>
                              <p:par>
                                <p:cTn id="129" presetID="22" presetClass="entr" presetSubtype="8" fill="hold" nodeType="withEffect">
                                  <p:stCondLst>
                                    <p:cond delay="0"/>
                                  </p:stCondLst>
                                  <p:childTnLst>
                                    <p:set>
                                      <p:cBhvr>
                                        <p:cTn id="130" dur="1" fill="hold">
                                          <p:stCondLst>
                                            <p:cond delay="0"/>
                                          </p:stCondLst>
                                        </p:cTn>
                                        <p:tgtEl>
                                          <p:spTgt spid="94"/>
                                        </p:tgtEl>
                                        <p:attrNameLst>
                                          <p:attrName>style.visibility</p:attrName>
                                        </p:attrNameLst>
                                      </p:cBhvr>
                                      <p:to>
                                        <p:strVal val="visible"/>
                                      </p:to>
                                    </p:set>
                                    <p:animEffect transition="in" filter="wipe(left)">
                                      <p:cBhvr>
                                        <p:cTn id="131" dur="500"/>
                                        <p:tgtEl>
                                          <p:spTgt spid="94"/>
                                        </p:tgtEl>
                                      </p:cBhvr>
                                    </p:animEffect>
                                  </p:childTnLst>
                                </p:cTn>
                              </p:par>
                              <p:par>
                                <p:cTn id="132" presetID="22" presetClass="entr" presetSubtype="8" fill="hold" grpId="0" nodeType="with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500"/>
                                        <p:tgtEl>
                                          <p:spTgt spid="93"/>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97"/>
                                        </p:tgtEl>
                                        <p:attrNameLst>
                                          <p:attrName>style.visibility</p:attrName>
                                        </p:attrNameLst>
                                      </p:cBhvr>
                                      <p:to>
                                        <p:strVal val="visible"/>
                                      </p:to>
                                    </p:set>
                                    <p:animEffect transition="in" filter="wipe(left)">
                                      <p:cBhvr>
                                        <p:cTn id="139" dur="500"/>
                                        <p:tgtEl>
                                          <p:spTgt spid="97"/>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102"/>
                                        </p:tgtEl>
                                        <p:attrNameLst>
                                          <p:attrName>style.visibility</p:attrName>
                                        </p:attrNameLst>
                                      </p:cBhvr>
                                      <p:to>
                                        <p:strVal val="visible"/>
                                      </p:to>
                                    </p:set>
                                    <p:animEffect transition="in" filter="wipe(left)">
                                      <p:cBhvr>
                                        <p:cTn id="144"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4" grpId="0"/>
      <p:bldP spid="55" grpId="0"/>
      <p:bldP spid="56" grpId="0"/>
      <p:bldP spid="63" grpId="0"/>
      <p:bldP spid="64" grpId="0"/>
      <p:bldP spid="65" grpId="0"/>
      <p:bldP spid="66" grpId="0"/>
      <p:bldP spid="67" grpId="0"/>
      <p:bldP spid="73" grpId="0"/>
      <p:bldP spid="79" grpId="0"/>
      <p:bldP spid="80" grpId="0"/>
      <p:bldP spid="82" grpId="0"/>
      <p:bldP spid="83" grpId="0"/>
      <p:bldP spid="84" grpId="0"/>
      <p:bldP spid="86" grpId="0"/>
      <p:bldP spid="87" grpId="0"/>
      <p:bldP spid="88" grpId="0"/>
      <p:bldP spid="89" grpId="0"/>
      <p:bldP spid="91" grpId="0"/>
      <p:bldP spid="92" grpId="0"/>
      <p:bldP spid="93" grpId="0"/>
      <p:bldP spid="96" grpId="0"/>
      <p:bldP spid="10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 drive\MJ WORK\Pooja mam (physics)\CBSE (X)\Light - Reflection and Refraction\900_Rizwana-Khan_Purple Gradient Background.jpg"/>
          <p:cNvPicPr>
            <a:picLocks noChangeArrowheads="1"/>
          </p:cNvPicPr>
          <p:nvPr/>
        </p:nvPicPr>
        <p:blipFill rotWithShape="1">
          <a:blip r:embed="rId2">
            <a:extLst>
              <a:ext uri="{28A0092B-C50C-407E-A947-70E740481C1C}">
                <a14:useLocalDpi xmlns:a14="http://schemas.microsoft.com/office/drawing/2010/main" val="0"/>
              </a:ext>
            </a:extLst>
          </a:blip>
          <a:srcRect t="25111" b="14888"/>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90500" y="163830"/>
            <a:ext cx="762000" cy="762000"/>
            <a:chOff x="190500" y="163830"/>
            <a:chExt cx="762000" cy="762000"/>
          </a:xfrm>
        </p:grpSpPr>
        <p:sp>
          <p:nvSpPr>
            <p:cNvPr id="4" name="Oval 3"/>
            <p:cNvSpPr/>
            <p:nvPr/>
          </p:nvSpPr>
          <p:spPr>
            <a:xfrm>
              <a:off x="190500" y="163830"/>
              <a:ext cx="762000" cy="762000"/>
            </a:xfrm>
            <a:prstGeom prst="ellipse">
              <a:avLst/>
            </a:prstGeom>
            <a:solidFill>
              <a:srgbClr val="FFC000"/>
            </a:solidFill>
            <a:ln w="57150">
              <a:gradFill>
                <a:gsLst>
                  <a:gs pos="0">
                    <a:srgbClr val="FFFFFF"/>
                  </a:gs>
                  <a:gs pos="16000">
                    <a:srgbClr val="1F1F1F"/>
                  </a:gs>
                  <a:gs pos="17999">
                    <a:srgbClr val="FFFFFF"/>
                  </a:gs>
                  <a:gs pos="42000">
                    <a:srgbClr val="636363"/>
                  </a:gs>
                  <a:gs pos="53000">
                    <a:srgbClr val="CFCFCF"/>
                  </a:gs>
                  <a:gs pos="66000">
                    <a:srgbClr val="CFCFCF"/>
                  </a:gs>
                  <a:gs pos="75999">
                    <a:srgbClr val="1F1F1F"/>
                  </a:gs>
                  <a:gs pos="78999">
                    <a:srgbClr val="FFFFFF"/>
                  </a:gs>
                  <a:gs pos="100000">
                    <a:srgbClr val="7F7F7F"/>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18314" y="283220"/>
              <a:ext cx="349776" cy="523220"/>
            </a:xfrm>
            <a:prstGeom prst="rect">
              <a:avLst/>
            </a:prstGeom>
            <a:noFill/>
          </p:spPr>
          <p:txBody>
            <a:bodyPr wrap="none" rtlCol="0">
              <a:spAutoFit/>
            </a:bodyPr>
            <a:lstStyle/>
            <a:p>
              <a:r>
                <a:rPr lang="en-US" sz="2800" b="1" dirty="0" smtClean="0">
                  <a:latin typeface="Agency FB" panose="020B0503020202020204" pitchFamily="34" charset="0"/>
                </a:rPr>
                <a:t>3</a:t>
              </a:r>
              <a:endParaRPr lang="en-US" sz="2800" b="1" dirty="0">
                <a:latin typeface="Agency FB" panose="020B0503020202020204" pitchFamily="34" charset="0"/>
              </a:endParaRPr>
            </a:p>
          </p:txBody>
        </p:sp>
      </p:grpSp>
      <p:sp>
        <p:nvSpPr>
          <p:cNvPr id="7" name="TextBox 6"/>
          <p:cNvSpPr txBox="1"/>
          <p:nvPr/>
        </p:nvSpPr>
        <p:spPr>
          <a:xfrm>
            <a:off x="990600" y="339813"/>
            <a:ext cx="7620000" cy="555537"/>
          </a:xfrm>
          <a:prstGeom prst="rect">
            <a:avLst/>
          </a:prstGeom>
          <a:noFill/>
        </p:spPr>
        <p:txBody>
          <a:bodyPr wrap="square" rtlCol="0">
            <a:spAutoFit/>
          </a:bodyPr>
          <a:lstStyle/>
          <a:p>
            <a:pPr marL="4763" indent="-4763">
              <a:lnSpc>
                <a:spcPts val="1800"/>
              </a:lnSpc>
            </a:pPr>
            <a:r>
              <a:rPr lang="en-US" b="1" dirty="0">
                <a:solidFill>
                  <a:schemeClr val="bg1"/>
                </a:solidFill>
                <a:effectLst>
                  <a:outerShdw blurRad="38100" dist="38100" dir="2700000" algn="tl">
                    <a:srgbClr val="000000">
                      <a:alpha val="43137"/>
                    </a:srgbClr>
                  </a:outerShdw>
                </a:effectLst>
                <a:latin typeface="Tw Cen MT" panose="020B0602020104020603" pitchFamily="34" charset="0"/>
                <a:cs typeface="Arial" pitchFamily="34" charset="0"/>
              </a:rPr>
              <a:t>If the refractive index of water for light going from air to water is 1.33, then what will be the refractive index for light going from water to air?</a:t>
            </a:r>
          </a:p>
        </p:txBody>
      </p:sp>
      <p:sp>
        <p:nvSpPr>
          <p:cNvPr id="49" name="Rectangle 48"/>
          <p:cNvSpPr/>
          <p:nvPr/>
        </p:nvSpPr>
        <p:spPr>
          <a:xfrm>
            <a:off x="152400" y="1003146"/>
            <a:ext cx="915635" cy="369332"/>
          </a:xfrm>
          <a:prstGeom prst="rect">
            <a:avLst/>
          </a:prstGeom>
          <a:noFill/>
        </p:spPr>
        <p:txBody>
          <a:bodyPr wrap="none">
            <a:spAutoFit/>
          </a:bodyPr>
          <a:lstStyle/>
          <a:p>
            <a:r>
              <a:rPr lang="en-US" b="1" i="1" u="sng" dirty="0">
                <a:solidFill>
                  <a:schemeClr val="bg1"/>
                </a:solidFill>
                <a:effectLst>
                  <a:outerShdw blurRad="38100" dist="38100" dir="2700000" algn="tl">
                    <a:srgbClr val="000000">
                      <a:alpha val="43137"/>
                    </a:srgbClr>
                  </a:outerShdw>
                </a:effectLst>
                <a:latin typeface="Book Antiqua" pitchFamily="18" charset="0"/>
              </a:rPr>
              <a:t>Given :</a:t>
            </a:r>
          </a:p>
        </p:txBody>
      </p:sp>
      <p:sp>
        <p:nvSpPr>
          <p:cNvPr id="50" name="TextBox 49"/>
          <p:cNvSpPr txBox="1"/>
          <p:nvPr/>
        </p:nvSpPr>
        <p:spPr>
          <a:xfrm>
            <a:off x="1133870" y="1013249"/>
            <a:ext cx="3828772" cy="369332"/>
          </a:xfrm>
          <a:prstGeom prst="rect">
            <a:avLst/>
          </a:prstGeom>
          <a:noFill/>
        </p:spPr>
        <p:txBody>
          <a:bodyPr wrap="square" rtlCol="0">
            <a:spAutoFit/>
          </a:bodyPr>
          <a:lstStyle/>
          <a:p>
            <a:pPr marL="398463" indent="-398463"/>
            <a:r>
              <a:rPr lang="en-US" b="1" dirty="0" smtClean="0">
                <a:solidFill>
                  <a:schemeClr val="bg1"/>
                </a:solidFill>
                <a:effectLst>
                  <a:outerShdw blurRad="38100" dist="38100" dir="2700000" algn="tl">
                    <a:srgbClr val="000000">
                      <a:alpha val="43137"/>
                    </a:srgbClr>
                  </a:outerShdw>
                </a:effectLst>
                <a:latin typeface="+mj-lt"/>
              </a:rPr>
              <a:t>Refractive index of water </a:t>
            </a:r>
            <a:r>
              <a:rPr lang="en-US" b="1" dirty="0">
                <a:solidFill>
                  <a:schemeClr val="bg1"/>
                </a:solidFill>
                <a:effectLst>
                  <a:outerShdw blurRad="38100" dist="38100" dir="2700000" algn="tl">
                    <a:srgbClr val="000000">
                      <a:alpha val="43137"/>
                    </a:srgbClr>
                  </a:outerShdw>
                </a:effectLst>
              </a:rPr>
              <a:t>w.r.t. </a:t>
            </a:r>
            <a:r>
              <a:rPr lang="en-US" b="1" dirty="0" smtClean="0">
                <a:solidFill>
                  <a:schemeClr val="bg1"/>
                </a:solidFill>
                <a:effectLst>
                  <a:outerShdw blurRad="38100" dist="38100" dir="2700000" algn="tl">
                    <a:srgbClr val="000000">
                      <a:alpha val="43137"/>
                    </a:srgbClr>
                  </a:outerShdw>
                </a:effectLst>
              </a:rPr>
              <a:t>air</a:t>
            </a:r>
            <a:r>
              <a:rPr lang="en-US" b="1" dirty="0" smtClean="0">
                <a:solidFill>
                  <a:schemeClr val="bg1"/>
                </a:solidFill>
                <a:effectLst>
                  <a:outerShdw blurRad="38100" dist="38100" dir="2700000" algn="tl">
                    <a:srgbClr val="000000">
                      <a:alpha val="43137"/>
                    </a:srgbClr>
                  </a:outerShdw>
                </a:effectLst>
                <a:latin typeface="+mj-lt"/>
              </a:rPr>
              <a:t> </a:t>
            </a:r>
            <a:endParaRPr lang="en-US" b="1" dirty="0">
              <a:solidFill>
                <a:schemeClr val="bg1"/>
              </a:solidFill>
              <a:effectLst>
                <a:outerShdw blurRad="38100" dist="38100" dir="2700000" algn="tl">
                  <a:srgbClr val="000000">
                    <a:alpha val="43137"/>
                  </a:srgbClr>
                </a:outerShdw>
              </a:effectLst>
              <a:latin typeface="+mj-lt"/>
            </a:endParaRPr>
          </a:p>
        </p:txBody>
      </p:sp>
      <p:sp>
        <p:nvSpPr>
          <p:cNvPr id="51" name="TextBox 50"/>
          <p:cNvSpPr txBox="1"/>
          <p:nvPr/>
        </p:nvSpPr>
        <p:spPr>
          <a:xfrm>
            <a:off x="4372370" y="971550"/>
            <a:ext cx="657488"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mj-lt"/>
              </a:rPr>
              <a:t>(</a:t>
            </a:r>
            <a:r>
              <a:rPr lang="en-US" b="1" dirty="0" err="1" smtClean="0">
                <a:solidFill>
                  <a:schemeClr val="bg1"/>
                </a:solidFill>
                <a:effectLst>
                  <a:outerShdw blurRad="38100" dist="38100" dir="2700000" algn="tl">
                    <a:srgbClr val="000000">
                      <a:alpha val="43137"/>
                    </a:srgbClr>
                  </a:outerShdw>
                </a:effectLst>
                <a:latin typeface="Symbol" panose="05050102010706020507" pitchFamily="18" charset="2"/>
              </a:rPr>
              <a:t>h</a:t>
            </a:r>
            <a:r>
              <a:rPr lang="en-US" b="1" baseline="-25000" dirty="0" err="1" smtClean="0">
                <a:solidFill>
                  <a:schemeClr val="bg1"/>
                </a:solidFill>
                <a:effectLst>
                  <a:outerShdw blurRad="38100" dist="38100" dir="2700000" algn="tl">
                    <a:srgbClr val="000000">
                      <a:alpha val="43137"/>
                    </a:srgbClr>
                  </a:outerShdw>
                </a:effectLst>
              </a:rPr>
              <a:t>wa</a:t>
            </a:r>
            <a:r>
              <a:rPr lang="en-US" b="1" dirty="0" smtClean="0">
                <a:solidFill>
                  <a:schemeClr val="bg1"/>
                </a:solidFill>
                <a:effectLst>
                  <a:outerShdw blurRad="38100" dist="38100" dir="2700000" algn="tl">
                    <a:srgbClr val="000000">
                      <a:alpha val="43137"/>
                    </a:srgbClr>
                  </a:outerShdw>
                </a:effectLst>
                <a:latin typeface="+mj-lt"/>
              </a:rPr>
              <a:t>)</a:t>
            </a:r>
            <a:endParaRPr lang="en-US" b="1" dirty="0">
              <a:solidFill>
                <a:schemeClr val="bg1"/>
              </a:solidFill>
              <a:effectLst>
                <a:outerShdw blurRad="38100" dist="38100" dir="2700000" algn="tl">
                  <a:srgbClr val="000000">
                    <a:alpha val="43137"/>
                  </a:srgbClr>
                </a:outerShdw>
              </a:effectLst>
              <a:latin typeface="+mj-lt"/>
            </a:endParaRPr>
          </a:p>
        </p:txBody>
      </p:sp>
      <p:sp>
        <p:nvSpPr>
          <p:cNvPr id="52" name="TextBox 51"/>
          <p:cNvSpPr txBox="1"/>
          <p:nvPr/>
        </p:nvSpPr>
        <p:spPr>
          <a:xfrm>
            <a:off x="4962914" y="1036109"/>
            <a:ext cx="781056" cy="369332"/>
          </a:xfrm>
          <a:prstGeom prst="rect">
            <a:avLst/>
          </a:prstGeom>
          <a:noFill/>
        </p:spPr>
        <p:txBody>
          <a:bodyPr wrap="square" rtlCol="0">
            <a:spAutoFit/>
          </a:bodyPr>
          <a:lstStyle/>
          <a:p>
            <a:pPr marL="398463" indent="-398463"/>
            <a:r>
              <a:rPr lang="en-US" b="1" dirty="0" smtClean="0">
                <a:solidFill>
                  <a:schemeClr val="bg1"/>
                </a:solidFill>
                <a:effectLst>
                  <a:outerShdw blurRad="38100" dist="38100" dir="2700000" algn="tl">
                    <a:srgbClr val="000000">
                      <a:alpha val="43137"/>
                    </a:srgbClr>
                  </a:outerShdw>
                </a:effectLst>
                <a:latin typeface="+mj-lt"/>
              </a:rPr>
              <a:t>= 1.33</a:t>
            </a:r>
            <a:endParaRPr lang="en-US" b="1" dirty="0">
              <a:solidFill>
                <a:schemeClr val="bg1"/>
              </a:solidFill>
              <a:effectLst>
                <a:outerShdw blurRad="38100" dist="38100" dir="2700000" algn="tl">
                  <a:srgbClr val="000000">
                    <a:alpha val="43137"/>
                  </a:srgbClr>
                </a:outerShdw>
              </a:effectLst>
              <a:latin typeface="+mj-lt"/>
            </a:endParaRPr>
          </a:p>
        </p:txBody>
      </p:sp>
      <p:sp>
        <p:nvSpPr>
          <p:cNvPr id="53" name="Rectangle 52"/>
          <p:cNvSpPr/>
          <p:nvPr/>
        </p:nvSpPr>
        <p:spPr>
          <a:xfrm>
            <a:off x="152400" y="1505089"/>
            <a:ext cx="1088760" cy="369332"/>
          </a:xfrm>
          <a:prstGeom prst="rect">
            <a:avLst/>
          </a:prstGeom>
          <a:noFill/>
        </p:spPr>
        <p:txBody>
          <a:bodyPr wrap="none">
            <a:spAutoFit/>
          </a:bodyPr>
          <a:lstStyle/>
          <a:p>
            <a:r>
              <a:rPr lang="en-US" b="1" i="1" u="sng" dirty="0">
                <a:solidFill>
                  <a:schemeClr val="bg1"/>
                </a:solidFill>
                <a:effectLst>
                  <a:outerShdw blurRad="38100" dist="38100" dir="2700000" algn="tl">
                    <a:srgbClr val="000000">
                      <a:alpha val="43137"/>
                    </a:srgbClr>
                  </a:outerShdw>
                </a:effectLst>
                <a:latin typeface="Book Antiqua" pitchFamily="18" charset="0"/>
              </a:rPr>
              <a:t>To Find :</a:t>
            </a:r>
          </a:p>
        </p:txBody>
      </p:sp>
      <p:sp>
        <p:nvSpPr>
          <p:cNvPr id="74" name="TextBox 73"/>
          <p:cNvSpPr txBox="1"/>
          <p:nvPr/>
        </p:nvSpPr>
        <p:spPr>
          <a:xfrm>
            <a:off x="1133870" y="1504950"/>
            <a:ext cx="4743499" cy="369332"/>
          </a:xfrm>
          <a:prstGeom prst="rect">
            <a:avLst/>
          </a:prstGeom>
          <a:noFill/>
        </p:spPr>
        <p:txBody>
          <a:bodyPr wrap="square" rtlCol="0">
            <a:spAutoFit/>
          </a:bodyPr>
          <a:lstStyle/>
          <a:p>
            <a:pPr marL="398463" indent="-398463"/>
            <a:r>
              <a:rPr lang="en-US" b="1" dirty="0">
                <a:solidFill>
                  <a:schemeClr val="bg1"/>
                </a:solidFill>
                <a:effectLst>
                  <a:outerShdw blurRad="38100" dist="38100" dir="2700000" algn="tl">
                    <a:srgbClr val="000000">
                      <a:alpha val="43137"/>
                    </a:srgbClr>
                  </a:outerShdw>
                </a:effectLst>
              </a:rPr>
              <a:t>Refractive index of </a:t>
            </a:r>
            <a:r>
              <a:rPr lang="en-US" b="1" dirty="0" smtClean="0">
                <a:solidFill>
                  <a:schemeClr val="bg1"/>
                </a:solidFill>
                <a:effectLst>
                  <a:outerShdw blurRad="38100" dist="38100" dir="2700000" algn="tl">
                    <a:srgbClr val="000000">
                      <a:alpha val="43137"/>
                    </a:srgbClr>
                  </a:outerShdw>
                </a:effectLst>
              </a:rPr>
              <a:t> air w.r.t. water  </a:t>
            </a:r>
            <a:r>
              <a:rPr lang="en-US" b="1" dirty="0" smtClean="0">
                <a:solidFill>
                  <a:schemeClr val="bg1"/>
                </a:solidFill>
                <a:effectLst>
                  <a:outerShdw blurRad="38100" dist="38100" dir="2700000" algn="tl">
                    <a:srgbClr val="000000">
                      <a:alpha val="43137"/>
                    </a:srgbClr>
                  </a:outerShdw>
                </a:effectLst>
                <a:latin typeface="+mj-lt"/>
              </a:rPr>
              <a:t>(</a:t>
            </a:r>
            <a:r>
              <a:rPr lang="en-US" b="1" dirty="0" smtClean="0">
                <a:solidFill>
                  <a:schemeClr val="bg1"/>
                </a:solidFill>
                <a:effectLst>
                  <a:outerShdw blurRad="38100" dist="38100" dir="2700000" algn="tl">
                    <a:srgbClr val="000000">
                      <a:alpha val="43137"/>
                    </a:srgbClr>
                  </a:outerShdw>
                </a:effectLst>
                <a:latin typeface="Symbol" panose="05050102010706020507" pitchFamily="18" charset="2"/>
              </a:rPr>
              <a:t>h</a:t>
            </a:r>
            <a:r>
              <a:rPr lang="en-US" b="1" baseline="-25000" dirty="0" smtClean="0">
                <a:solidFill>
                  <a:schemeClr val="bg1"/>
                </a:solidFill>
                <a:effectLst>
                  <a:outerShdw blurRad="38100" dist="38100" dir="2700000" algn="tl">
                    <a:srgbClr val="000000">
                      <a:alpha val="43137"/>
                    </a:srgbClr>
                  </a:outerShdw>
                </a:effectLst>
              </a:rPr>
              <a:t>aw</a:t>
            </a:r>
            <a:r>
              <a:rPr lang="en-US" b="1" dirty="0" smtClean="0">
                <a:solidFill>
                  <a:schemeClr val="bg1"/>
                </a:solidFill>
                <a:effectLst>
                  <a:outerShdw blurRad="38100" dist="38100" dir="2700000" algn="tl">
                    <a:srgbClr val="000000">
                      <a:alpha val="43137"/>
                    </a:srgbClr>
                  </a:outerShdw>
                </a:effectLst>
                <a:latin typeface="+mj-lt"/>
              </a:rPr>
              <a:t>) = ?</a:t>
            </a:r>
            <a:endParaRPr lang="en-US" b="1" dirty="0">
              <a:solidFill>
                <a:schemeClr val="bg1"/>
              </a:solidFill>
              <a:effectLst>
                <a:outerShdw blurRad="38100" dist="38100" dir="2700000" algn="tl">
                  <a:srgbClr val="000000">
                    <a:alpha val="43137"/>
                  </a:srgbClr>
                </a:outerShdw>
              </a:effectLst>
              <a:latin typeface="+mj-lt"/>
            </a:endParaRPr>
          </a:p>
        </p:txBody>
      </p:sp>
      <p:sp>
        <p:nvSpPr>
          <p:cNvPr id="75" name="Rectangle 74"/>
          <p:cNvSpPr/>
          <p:nvPr/>
        </p:nvSpPr>
        <p:spPr>
          <a:xfrm>
            <a:off x="152400" y="2047754"/>
            <a:ext cx="1172116" cy="369332"/>
          </a:xfrm>
          <a:prstGeom prst="rect">
            <a:avLst/>
          </a:prstGeom>
          <a:noFill/>
        </p:spPr>
        <p:txBody>
          <a:bodyPr wrap="none">
            <a:spAutoFit/>
          </a:bodyPr>
          <a:lstStyle/>
          <a:p>
            <a:r>
              <a:rPr lang="en-US" b="1" i="1" u="sng" dirty="0" smtClean="0">
                <a:solidFill>
                  <a:schemeClr val="bg1"/>
                </a:solidFill>
                <a:effectLst>
                  <a:outerShdw blurRad="38100" dist="38100" dir="2700000" algn="tl">
                    <a:srgbClr val="000000">
                      <a:alpha val="43137"/>
                    </a:srgbClr>
                  </a:outerShdw>
                </a:effectLst>
                <a:latin typeface="Book Antiqua" pitchFamily="18" charset="0"/>
              </a:rPr>
              <a:t>Formula :</a:t>
            </a:r>
            <a:endParaRPr lang="en-US" b="1" i="1" u="sng" dirty="0">
              <a:solidFill>
                <a:schemeClr val="bg1"/>
              </a:solidFill>
              <a:effectLst>
                <a:outerShdw blurRad="38100" dist="38100" dir="2700000" algn="tl">
                  <a:srgbClr val="000000">
                    <a:alpha val="43137"/>
                  </a:srgbClr>
                </a:outerShdw>
              </a:effectLst>
              <a:latin typeface="Book Antiqua" pitchFamily="18" charset="0"/>
            </a:endParaRPr>
          </a:p>
        </p:txBody>
      </p:sp>
      <p:grpSp>
        <p:nvGrpSpPr>
          <p:cNvPr id="76" name="Group 75"/>
          <p:cNvGrpSpPr/>
          <p:nvPr/>
        </p:nvGrpSpPr>
        <p:grpSpPr>
          <a:xfrm>
            <a:off x="1214282" y="1885031"/>
            <a:ext cx="1457660" cy="736048"/>
            <a:chOff x="1566312" y="2441948"/>
            <a:chExt cx="1457660" cy="736048"/>
          </a:xfrm>
        </p:grpSpPr>
        <p:sp>
          <p:nvSpPr>
            <p:cNvPr id="77" name="TextBox 76"/>
            <p:cNvSpPr txBox="1"/>
            <p:nvPr/>
          </p:nvSpPr>
          <p:spPr>
            <a:xfrm>
              <a:off x="1566312" y="2531277"/>
              <a:ext cx="819455" cy="461665"/>
            </a:xfrm>
            <a:prstGeom prst="rect">
              <a:avLst/>
            </a:prstGeom>
            <a:noFill/>
          </p:spPr>
          <p:txBody>
            <a:bodyPr wrap="none" rtlCol="0">
              <a:spAutoFit/>
            </a:bodyPr>
            <a:lstStyle/>
            <a:p>
              <a:r>
                <a:rPr lang="en-US" sz="2400" b="1" dirty="0" smtClean="0">
                  <a:solidFill>
                    <a:schemeClr val="bg1"/>
                  </a:solidFill>
                  <a:effectLst>
                    <a:outerShdw blurRad="38100" dist="38100" dir="2700000" algn="tl">
                      <a:srgbClr val="000000">
                        <a:alpha val="43137"/>
                      </a:srgbClr>
                    </a:outerShdw>
                  </a:effectLst>
                  <a:latin typeface="Symbol" panose="05050102010706020507" pitchFamily="18" charset="2"/>
                </a:rPr>
                <a:t>h</a:t>
              </a:r>
              <a:r>
                <a:rPr lang="en-US" sz="2400" b="1" baseline="-25000" dirty="0" smtClean="0">
                  <a:solidFill>
                    <a:schemeClr val="bg1"/>
                  </a:solidFill>
                  <a:effectLst>
                    <a:outerShdw blurRad="38100" dist="38100" dir="2700000" algn="tl">
                      <a:srgbClr val="000000">
                        <a:alpha val="43137"/>
                      </a:srgbClr>
                    </a:outerShdw>
                  </a:effectLst>
                </a:rPr>
                <a:t>aw</a:t>
              </a:r>
              <a:r>
                <a:rPr lang="en-US" sz="2400" b="1" dirty="0" smtClean="0">
                  <a:solidFill>
                    <a:schemeClr val="bg1"/>
                  </a:solidFill>
                  <a:effectLst>
                    <a:outerShdw blurRad="38100" dist="38100" dir="2700000" algn="tl">
                      <a:srgbClr val="000000">
                        <a:alpha val="43137"/>
                      </a:srgbClr>
                    </a:outerShdw>
                  </a:effectLst>
                  <a:latin typeface="+mj-lt"/>
                </a:rPr>
                <a:t> </a:t>
              </a:r>
              <a:r>
                <a:rPr lang="en-US" sz="2000" b="1" dirty="0" smtClean="0">
                  <a:solidFill>
                    <a:schemeClr val="bg1"/>
                  </a:solidFill>
                  <a:effectLst>
                    <a:outerShdw blurRad="38100" dist="38100" dir="2700000" algn="tl">
                      <a:srgbClr val="000000">
                        <a:alpha val="43137"/>
                      </a:srgbClr>
                    </a:outerShdw>
                  </a:effectLst>
                  <a:latin typeface="+mj-lt"/>
                </a:rPr>
                <a:t>=</a:t>
              </a:r>
              <a:endParaRPr lang="en-US" sz="2000" b="1" dirty="0">
                <a:solidFill>
                  <a:schemeClr val="bg1"/>
                </a:solidFill>
                <a:effectLst>
                  <a:outerShdw blurRad="38100" dist="38100" dir="2700000" algn="tl">
                    <a:srgbClr val="000000">
                      <a:alpha val="43137"/>
                    </a:srgbClr>
                  </a:outerShdw>
                </a:effectLst>
                <a:latin typeface="+mj-lt"/>
              </a:endParaRPr>
            </a:p>
          </p:txBody>
        </p:sp>
        <p:sp>
          <p:nvSpPr>
            <p:cNvPr id="78" name="TextBox 77"/>
            <p:cNvSpPr txBox="1"/>
            <p:nvPr/>
          </p:nvSpPr>
          <p:spPr>
            <a:xfrm>
              <a:off x="2593914" y="2441948"/>
              <a:ext cx="301686"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mj-lt"/>
                </a:rPr>
                <a:t>1</a:t>
              </a:r>
              <a:endParaRPr lang="en-US" b="1" dirty="0">
                <a:solidFill>
                  <a:schemeClr val="bg1"/>
                </a:solidFill>
                <a:effectLst>
                  <a:outerShdw blurRad="38100" dist="38100" dir="2700000" algn="tl">
                    <a:srgbClr val="000000">
                      <a:alpha val="43137"/>
                    </a:srgbClr>
                  </a:outerShdw>
                </a:effectLst>
                <a:latin typeface="+mj-lt"/>
              </a:endParaRPr>
            </a:p>
          </p:txBody>
        </p:sp>
        <p:sp>
          <p:nvSpPr>
            <p:cNvPr id="95" name="TextBox 94"/>
            <p:cNvSpPr txBox="1"/>
            <p:nvPr/>
          </p:nvSpPr>
          <p:spPr>
            <a:xfrm>
              <a:off x="2468761" y="2808664"/>
              <a:ext cx="513217" cy="369332"/>
            </a:xfrm>
            <a:prstGeom prst="rect">
              <a:avLst/>
            </a:prstGeom>
            <a:noFill/>
          </p:spPr>
          <p:txBody>
            <a:bodyPr wrap="none" rtlCol="0">
              <a:spAutoFit/>
            </a:bodyPr>
            <a:lstStyle/>
            <a:p>
              <a:r>
                <a:rPr lang="en-US" b="1" dirty="0" err="1" smtClean="0">
                  <a:solidFill>
                    <a:schemeClr val="bg1"/>
                  </a:solidFill>
                  <a:effectLst>
                    <a:outerShdw blurRad="38100" dist="38100" dir="2700000" algn="tl">
                      <a:srgbClr val="000000">
                        <a:alpha val="43137"/>
                      </a:srgbClr>
                    </a:outerShdw>
                  </a:effectLst>
                  <a:latin typeface="Symbol" panose="05050102010706020507" pitchFamily="18" charset="2"/>
                </a:rPr>
                <a:t>h</a:t>
              </a:r>
              <a:r>
                <a:rPr lang="en-US" b="1" baseline="-25000" dirty="0" err="1" smtClean="0">
                  <a:solidFill>
                    <a:schemeClr val="bg1"/>
                  </a:solidFill>
                  <a:effectLst>
                    <a:outerShdw blurRad="38100" dist="38100" dir="2700000" algn="tl">
                      <a:srgbClr val="000000">
                        <a:alpha val="43137"/>
                      </a:srgbClr>
                    </a:outerShdw>
                  </a:effectLst>
                </a:rPr>
                <a:t>wa</a:t>
              </a:r>
              <a:endParaRPr lang="en-US" b="1" dirty="0">
                <a:solidFill>
                  <a:schemeClr val="bg1"/>
                </a:solidFill>
                <a:effectLst>
                  <a:outerShdw blurRad="38100" dist="38100" dir="2700000" algn="tl">
                    <a:srgbClr val="000000">
                      <a:alpha val="43137"/>
                    </a:srgbClr>
                  </a:outerShdw>
                </a:effectLst>
                <a:latin typeface="+mj-lt"/>
              </a:endParaRPr>
            </a:p>
          </p:txBody>
        </p:sp>
        <p:cxnSp>
          <p:nvCxnSpPr>
            <p:cNvPr id="101" name="Straight Connector 100"/>
            <p:cNvCxnSpPr/>
            <p:nvPr/>
          </p:nvCxnSpPr>
          <p:spPr>
            <a:xfrm>
              <a:off x="2383892" y="2845175"/>
              <a:ext cx="64008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3" name="Rectangle 102"/>
          <p:cNvSpPr/>
          <p:nvPr/>
        </p:nvSpPr>
        <p:spPr>
          <a:xfrm>
            <a:off x="152400" y="2745415"/>
            <a:ext cx="1184940" cy="369332"/>
          </a:xfrm>
          <a:prstGeom prst="rect">
            <a:avLst/>
          </a:prstGeom>
          <a:noFill/>
        </p:spPr>
        <p:txBody>
          <a:bodyPr wrap="none">
            <a:spAutoFit/>
          </a:bodyPr>
          <a:lstStyle/>
          <a:p>
            <a:r>
              <a:rPr lang="en-US" b="1" i="1" u="sng" dirty="0" smtClean="0">
                <a:solidFill>
                  <a:schemeClr val="bg1"/>
                </a:solidFill>
                <a:effectLst>
                  <a:outerShdw blurRad="38100" dist="38100" dir="2700000" algn="tl">
                    <a:srgbClr val="000000">
                      <a:alpha val="43137"/>
                    </a:srgbClr>
                  </a:outerShdw>
                </a:effectLst>
                <a:latin typeface="Book Antiqua" pitchFamily="18" charset="0"/>
              </a:rPr>
              <a:t>Solution :</a:t>
            </a:r>
            <a:endParaRPr lang="en-US" b="1" i="1" u="sng" dirty="0">
              <a:solidFill>
                <a:schemeClr val="bg1"/>
              </a:solidFill>
              <a:effectLst>
                <a:outerShdw blurRad="38100" dist="38100" dir="2700000" algn="tl">
                  <a:srgbClr val="000000">
                    <a:alpha val="43137"/>
                  </a:srgbClr>
                </a:outerShdw>
              </a:effectLst>
              <a:latin typeface="Book Antiqua" pitchFamily="18" charset="0"/>
            </a:endParaRPr>
          </a:p>
        </p:txBody>
      </p:sp>
      <p:grpSp>
        <p:nvGrpSpPr>
          <p:cNvPr id="104" name="Group 103"/>
          <p:cNvGrpSpPr/>
          <p:nvPr/>
        </p:nvGrpSpPr>
        <p:grpSpPr>
          <a:xfrm>
            <a:off x="1328193" y="4248150"/>
            <a:ext cx="1415007" cy="397878"/>
            <a:chOff x="1322981" y="4413766"/>
            <a:chExt cx="1415007" cy="397878"/>
          </a:xfrm>
        </p:grpSpPr>
        <p:sp>
          <p:nvSpPr>
            <p:cNvPr id="105" name="Rounded Rectangle 104"/>
            <p:cNvSpPr/>
            <p:nvPr/>
          </p:nvSpPr>
          <p:spPr>
            <a:xfrm>
              <a:off x="1322981" y="4413766"/>
              <a:ext cx="1415007" cy="397878"/>
            </a:xfrm>
            <a:prstGeom prst="roundRect">
              <a:avLst/>
            </a:prstGeom>
            <a:solidFill>
              <a:srgbClr val="FFFF00"/>
            </a:solidFill>
            <a:ln>
              <a:solidFill>
                <a:schemeClr val="tx1">
                  <a:lumMod val="95000"/>
                  <a:lumOff val="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1386543" y="4428039"/>
              <a:ext cx="1207372" cy="369332"/>
            </a:xfrm>
            <a:prstGeom prst="rect">
              <a:avLst/>
            </a:prstGeom>
          </p:spPr>
          <p:txBody>
            <a:bodyPr wrap="square">
              <a:spAutoFit/>
            </a:bodyPr>
            <a:lstStyle/>
            <a:p>
              <a:r>
                <a:rPr lang="en-US" b="1" dirty="0" smtClean="0">
                  <a:latin typeface="Symbol" panose="05050102010706020507" pitchFamily="18" charset="2"/>
                </a:rPr>
                <a:t>h</a:t>
              </a:r>
              <a:r>
                <a:rPr lang="en-US" b="1" baseline="-25000" dirty="0" smtClean="0"/>
                <a:t>aw</a:t>
              </a:r>
              <a:r>
                <a:rPr lang="en-US" b="1" dirty="0" smtClean="0"/>
                <a:t> = </a:t>
              </a:r>
              <a:r>
                <a:rPr lang="en-US" b="1" dirty="0" smtClean="0">
                  <a:sym typeface="Symbol"/>
                </a:rPr>
                <a:t>0.75</a:t>
              </a:r>
              <a:endParaRPr lang="en-US" b="1" dirty="0"/>
            </a:p>
          </p:txBody>
        </p:sp>
      </p:grpSp>
      <p:grpSp>
        <p:nvGrpSpPr>
          <p:cNvPr id="108" name="Group 107"/>
          <p:cNvGrpSpPr/>
          <p:nvPr/>
        </p:nvGrpSpPr>
        <p:grpSpPr>
          <a:xfrm>
            <a:off x="1214282" y="2597702"/>
            <a:ext cx="1457660" cy="736048"/>
            <a:chOff x="1566312" y="2441948"/>
            <a:chExt cx="1457660" cy="736048"/>
          </a:xfrm>
        </p:grpSpPr>
        <p:sp>
          <p:nvSpPr>
            <p:cNvPr id="109" name="TextBox 108"/>
            <p:cNvSpPr txBox="1"/>
            <p:nvPr/>
          </p:nvSpPr>
          <p:spPr>
            <a:xfrm>
              <a:off x="1566312" y="2531277"/>
              <a:ext cx="819455" cy="461665"/>
            </a:xfrm>
            <a:prstGeom prst="rect">
              <a:avLst/>
            </a:prstGeom>
            <a:noFill/>
          </p:spPr>
          <p:txBody>
            <a:bodyPr wrap="none" rtlCol="0">
              <a:spAutoFit/>
            </a:bodyPr>
            <a:lstStyle/>
            <a:p>
              <a:r>
                <a:rPr lang="en-US" sz="2400" b="1" dirty="0" smtClean="0">
                  <a:solidFill>
                    <a:schemeClr val="bg1"/>
                  </a:solidFill>
                  <a:effectLst>
                    <a:outerShdw blurRad="38100" dist="38100" dir="2700000" algn="tl">
                      <a:srgbClr val="000000">
                        <a:alpha val="43137"/>
                      </a:srgbClr>
                    </a:outerShdw>
                  </a:effectLst>
                  <a:latin typeface="Symbol" panose="05050102010706020507" pitchFamily="18" charset="2"/>
                </a:rPr>
                <a:t>h</a:t>
              </a:r>
              <a:r>
                <a:rPr lang="en-US" sz="2400" b="1" baseline="-25000" dirty="0" smtClean="0">
                  <a:solidFill>
                    <a:schemeClr val="bg1"/>
                  </a:solidFill>
                  <a:effectLst>
                    <a:outerShdw blurRad="38100" dist="38100" dir="2700000" algn="tl">
                      <a:srgbClr val="000000">
                        <a:alpha val="43137"/>
                      </a:srgbClr>
                    </a:outerShdw>
                  </a:effectLst>
                </a:rPr>
                <a:t>aw</a:t>
              </a:r>
              <a:r>
                <a:rPr lang="en-US" sz="2400" b="1" dirty="0" smtClean="0">
                  <a:solidFill>
                    <a:schemeClr val="bg1"/>
                  </a:solidFill>
                  <a:effectLst>
                    <a:outerShdw blurRad="38100" dist="38100" dir="2700000" algn="tl">
                      <a:srgbClr val="000000">
                        <a:alpha val="43137"/>
                      </a:srgbClr>
                    </a:outerShdw>
                  </a:effectLst>
                  <a:latin typeface="+mj-lt"/>
                </a:rPr>
                <a:t> </a:t>
              </a:r>
              <a:r>
                <a:rPr lang="en-US" sz="2000" b="1" dirty="0" smtClean="0">
                  <a:solidFill>
                    <a:schemeClr val="bg1"/>
                  </a:solidFill>
                  <a:effectLst>
                    <a:outerShdw blurRad="38100" dist="38100" dir="2700000" algn="tl">
                      <a:srgbClr val="000000">
                        <a:alpha val="43137"/>
                      </a:srgbClr>
                    </a:outerShdw>
                  </a:effectLst>
                  <a:latin typeface="+mj-lt"/>
                </a:rPr>
                <a:t>=</a:t>
              </a:r>
              <a:endParaRPr lang="en-US" sz="2000" b="1" dirty="0">
                <a:solidFill>
                  <a:schemeClr val="bg1"/>
                </a:solidFill>
                <a:effectLst>
                  <a:outerShdw blurRad="38100" dist="38100" dir="2700000" algn="tl">
                    <a:srgbClr val="000000">
                      <a:alpha val="43137"/>
                    </a:srgbClr>
                  </a:outerShdw>
                </a:effectLst>
                <a:latin typeface="+mj-lt"/>
              </a:endParaRPr>
            </a:p>
          </p:txBody>
        </p:sp>
        <p:sp>
          <p:nvSpPr>
            <p:cNvPr id="110" name="TextBox 109"/>
            <p:cNvSpPr txBox="1"/>
            <p:nvPr/>
          </p:nvSpPr>
          <p:spPr>
            <a:xfrm>
              <a:off x="2593914" y="2441948"/>
              <a:ext cx="301686"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mj-lt"/>
                </a:rPr>
                <a:t>1</a:t>
              </a:r>
              <a:endParaRPr lang="en-US" b="1" dirty="0">
                <a:solidFill>
                  <a:schemeClr val="bg1"/>
                </a:solidFill>
                <a:effectLst>
                  <a:outerShdw blurRad="38100" dist="38100" dir="2700000" algn="tl">
                    <a:srgbClr val="000000">
                      <a:alpha val="43137"/>
                    </a:srgbClr>
                  </a:outerShdw>
                </a:effectLst>
                <a:latin typeface="+mj-lt"/>
              </a:endParaRPr>
            </a:p>
          </p:txBody>
        </p:sp>
        <p:sp>
          <p:nvSpPr>
            <p:cNvPr id="111" name="TextBox 110"/>
            <p:cNvSpPr txBox="1"/>
            <p:nvPr/>
          </p:nvSpPr>
          <p:spPr>
            <a:xfrm>
              <a:off x="2468761" y="2808664"/>
              <a:ext cx="513217" cy="369332"/>
            </a:xfrm>
            <a:prstGeom prst="rect">
              <a:avLst/>
            </a:prstGeom>
            <a:noFill/>
          </p:spPr>
          <p:txBody>
            <a:bodyPr wrap="none" rtlCol="0">
              <a:spAutoFit/>
            </a:bodyPr>
            <a:lstStyle/>
            <a:p>
              <a:r>
                <a:rPr lang="en-US" b="1" dirty="0" err="1" smtClean="0">
                  <a:solidFill>
                    <a:schemeClr val="bg1"/>
                  </a:solidFill>
                  <a:effectLst>
                    <a:outerShdw blurRad="38100" dist="38100" dir="2700000" algn="tl">
                      <a:srgbClr val="000000">
                        <a:alpha val="43137"/>
                      </a:srgbClr>
                    </a:outerShdw>
                  </a:effectLst>
                  <a:latin typeface="Symbol" panose="05050102010706020507" pitchFamily="18" charset="2"/>
                </a:rPr>
                <a:t>h</a:t>
              </a:r>
              <a:r>
                <a:rPr lang="en-US" b="1" baseline="-25000" dirty="0" err="1" smtClean="0">
                  <a:solidFill>
                    <a:schemeClr val="bg1"/>
                  </a:solidFill>
                  <a:effectLst>
                    <a:outerShdw blurRad="38100" dist="38100" dir="2700000" algn="tl">
                      <a:srgbClr val="000000">
                        <a:alpha val="43137"/>
                      </a:srgbClr>
                    </a:outerShdw>
                  </a:effectLst>
                </a:rPr>
                <a:t>wa</a:t>
              </a:r>
              <a:endParaRPr lang="en-US" b="1" dirty="0">
                <a:solidFill>
                  <a:schemeClr val="bg1"/>
                </a:solidFill>
                <a:effectLst>
                  <a:outerShdw blurRad="38100" dist="38100" dir="2700000" algn="tl">
                    <a:srgbClr val="000000">
                      <a:alpha val="43137"/>
                    </a:srgbClr>
                  </a:outerShdw>
                </a:effectLst>
                <a:latin typeface="+mj-lt"/>
              </a:endParaRPr>
            </a:p>
          </p:txBody>
        </p:sp>
        <p:cxnSp>
          <p:nvCxnSpPr>
            <p:cNvPr id="112" name="Straight Connector 111"/>
            <p:cNvCxnSpPr/>
            <p:nvPr/>
          </p:nvCxnSpPr>
          <p:spPr>
            <a:xfrm>
              <a:off x="2383892" y="2845175"/>
              <a:ext cx="64008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1214282" y="3380817"/>
            <a:ext cx="1457660" cy="791133"/>
            <a:chOff x="1566312" y="2441948"/>
            <a:chExt cx="1457660" cy="791133"/>
          </a:xfrm>
        </p:grpSpPr>
        <p:sp>
          <p:nvSpPr>
            <p:cNvPr id="114" name="TextBox 113"/>
            <p:cNvSpPr txBox="1"/>
            <p:nvPr/>
          </p:nvSpPr>
          <p:spPr>
            <a:xfrm>
              <a:off x="1566312" y="2531277"/>
              <a:ext cx="819455" cy="461665"/>
            </a:xfrm>
            <a:prstGeom prst="rect">
              <a:avLst/>
            </a:prstGeom>
            <a:noFill/>
          </p:spPr>
          <p:txBody>
            <a:bodyPr wrap="none" rtlCol="0">
              <a:spAutoFit/>
            </a:bodyPr>
            <a:lstStyle/>
            <a:p>
              <a:r>
                <a:rPr lang="en-US" sz="2400" b="1" dirty="0" smtClean="0">
                  <a:solidFill>
                    <a:schemeClr val="bg1"/>
                  </a:solidFill>
                  <a:effectLst>
                    <a:outerShdw blurRad="38100" dist="38100" dir="2700000" algn="tl">
                      <a:srgbClr val="000000">
                        <a:alpha val="43137"/>
                      </a:srgbClr>
                    </a:outerShdw>
                  </a:effectLst>
                  <a:latin typeface="Symbol" panose="05050102010706020507" pitchFamily="18" charset="2"/>
                </a:rPr>
                <a:t>h</a:t>
              </a:r>
              <a:r>
                <a:rPr lang="en-US" sz="2400" b="1" baseline="-25000" dirty="0" smtClean="0">
                  <a:solidFill>
                    <a:schemeClr val="bg1"/>
                  </a:solidFill>
                  <a:effectLst>
                    <a:outerShdw blurRad="38100" dist="38100" dir="2700000" algn="tl">
                      <a:srgbClr val="000000">
                        <a:alpha val="43137"/>
                      </a:srgbClr>
                    </a:outerShdw>
                  </a:effectLst>
                </a:rPr>
                <a:t>aw</a:t>
              </a:r>
              <a:r>
                <a:rPr lang="en-US" sz="2400" b="1" dirty="0" smtClean="0">
                  <a:solidFill>
                    <a:schemeClr val="bg1"/>
                  </a:solidFill>
                  <a:effectLst>
                    <a:outerShdw blurRad="38100" dist="38100" dir="2700000" algn="tl">
                      <a:srgbClr val="000000">
                        <a:alpha val="43137"/>
                      </a:srgbClr>
                    </a:outerShdw>
                  </a:effectLst>
                  <a:latin typeface="+mj-lt"/>
                </a:rPr>
                <a:t> </a:t>
              </a:r>
              <a:r>
                <a:rPr lang="en-US" sz="2000" b="1" dirty="0" smtClean="0">
                  <a:solidFill>
                    <a:schemeClr val="bg1"/>
                  </a:solidFill>
                  <a:effectLst>
                    <a:outerShdw blurRad="38100" dist="38100" dir="2700000" algn="tl">
                      <a:srgbClr val="000000">
                        <a:alpha val="43137"/>
                      </a:srgbClr>
                    </a:outerShdw>
                  </a:effectLst>
                  <a:latin typeface="+mj-lt"/>
                </a:rPr>
                <a:t>=</a:t>
              </a:r>
              <a:endParaRPr lang="en-US" sz="2000" b="1" dirty="0">
                <a:solidFill>
                  <a:schemeClr val="bg1"/>
                </a:solidFill>
                <a:effectLst>
                  <a:outerShdw blurRad="38100" dist="38100" dir="2700000" algn="tl">
                    <a:srgbClr val="000000">
                      <a:alpha val="43137"/>
                    </a:srgbClr>
                  </a:outerShdw>
                </a:effectLst>
                <a:latin typeface="+mj-lt"/>
              </a:endParaRPr>
            </a:p>
          </p:txBody>
        </p:sp>
        <p:sp>
          <p:nvSpPr>
            <p:cNvPr id="115" name="TextBox 114"/>
            <p:cNvSpPr txBox="1"/>
            <p:nvPr/>
          </p:nvSpPr>
          <p:spPr>
            <a:xfrm>
              <a:off x="2560863" y="2441948"/>
              <a:ext cx="301686"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mj-lt"/>
                </a:rPr>
                <a:t>1</a:t>
              </a:r>
              <a:endParaRPr lang="en-US" b="1" dirty="0">
                <a:solidFill>
                  <a:schemeClr val="bg1"/>
                </a:solidFill>
                <a:effectLst>
                  <a:outerShdw blurRad="38100" dist="38100" dir="2700000" algn="tl">
                    <a:srgbClr val="000000">
                      <a:alpha val="43137"/>
                    </a:srgbClr>
                  </a:outerShdw>
                </a:effectLst>
                <a:latin typeface="+mj-lt"/>
              </a:endParaRPr>
            </a:p>
          </p:txBody>
        </p:sp>
        <p:sp>
          <p:nvSpPr>
            <p:cNvPr id="116" name="TextBox 115"/>
            <p:cNvSpPr txBox="1"/>
            <p:nvPr/>
          </p:nvSpPr>
          <p:spPr>
            <a:xfrm>
              <a:off x="2413676" y="2863749"/>
              <a:ext cx="596638"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rPr>
                <a:t>1.33</a:t>
              </a:r>
              <a:endParaRPr lang="en-US" b="1" dirty="0">
                <a:solidFill>
                  <a:schemeClr val="bg1"/>
                </a:solidFill>
                <a:effectLst>
                  <a:outerShdw blurRad="38100" dist="38100" dir="2700000" algn="tl">
                    <a:srgbClr val="000000">
                      <a:alpha val="43137"/>
                    </a:srgbClr>
                  </a:outerShdw>
                </a:effectLst>
                <a:latin typeface="+mj-lt"/>
              </a:endParaRPr>
            </a:p>
          </p:txBody>
        </p:sp>
        <p:cxnSp>
          <p:nvCxnSpPr>
            <p:cNvPr id="117" name="Straight Connector 116"/>
            <p:cNvCxnSpPr/>
            <p:nvPr/>
          </p:nvCxnSpPr>
          <p:spPr>
            <a:xfrm>
              <a:off x="2383892" y="2845175"/>
              <a:ext cx="64008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8" name="Rectangle 117"/>
          <p:cNvSpPr/>
          <p:nvPr/>
        </p:nvSpPr>
        <p:spPr>
          <a:xfrm>
            <a:off x="3048256" y="4248150"/>
            <a:ext cx="2827186" cy="646331"/>
          </a:xfrm>
          <a:prstGeom prst="rect">
            <a:avLst/>
          </a:prstGeom>
          <a:solidFill>
            <a:srgbClr val="002060"/>
          </a:solidFill>
          <a:ln w="19050">
            <a:solidFill>
              <a:schemeClr val="bg1"/>
            </a:solidFill>
          </a:ln>
        </p:spPr>
        <p:txBody>
          <a:bodyPr wrap="square">
            <a:spAutoFit/>
          </a:bodyPr>
          <a:lstStyle/>
          <a:p>
            <a:r>
              <a:rPr lang="en-US" b="1" dirty="0">
                <a:solidFill>
                  <a:schemeClr val="bg1"/>
                </a:solidFill>
                <a:effectLst>
                  <a:outerShdw blurRad="38100" dist="38100" dir="2700000" algn="tl">
                    <a:srgbClr val="000000">
                      <a:alpha val="43137"/>
                    </a:srgbClr>
                  </a:outerShdw>
                </a:effectLst>
              </a:rPr>
              <a:t>Refractive index of  air w.r.t. water  (</a:t>
            </a:r>
            <a:r>
              <a:rPr lang="en-US" b="1" dirty="0" smtClean="0">
                <a:solidFill>
                  <a:schemeClr val="bg1"/>
                </a:solidFill>
                <a:effectLst>
                  <a:outerShdw blurRad="38100" dist="38100" dir="2700000" algn="tl">
                    <a:srgbClr val="000000">
                      <a:alpha val="43137"/>
                    </a:srgbClr>
                  </a:outerShdw>
                </a:effectLst>
                <a:latin typeface="Symbol" panose="05050102010706020507" pitchFamily="18" charset="2"/>
              </a:rPr>
              <a:t>h</a:t>
            </a:r>
            <a:r>
              <a:rPr lang="en-US" b="1" baseline="-25000" dirty="0" smtClean="0">
                <a:solidFill>
                  <a:schemeClr val="bg1"/>
                </a:solidFill>
                <a:effectLst>
                  <a:outerShdw blurRad="38100" dist="38100" dir="2700000" algn="tl">
                    <a:srgbClr val="000000">
                      <a:alpha val="43137"/>
                    </a:srgbClr>
                  </a:outerShdw>
                </a:effectLst>
              </a:rPr>
              <a:t>aw</a:t>
            </a:r>
            <a:r>
              <a:rPr lang="en-US" b="1" dirty="0" smtClean="0">
                <a:solidFill>
                  <a:schemeClr val="bg1"/>
                </a:solidFill>
                <a:effectLst>
                  <a:outerShdw blurRad="38100" dist="38100" dir="2700000" algn="tl">
                    <a:srgbClr val="000000">
                      <a:alpha val="43137"/>
                    </a:srgbClr>
                  </a:outerShdw>
                </a:effectLst>
              </a:rPr>
              <a:t>) </a:t>
            </a:r>
            <a:r>
              <a:rPr lang="en-US" b="1" dirty="0">
                <a:solidFill>
                  <a:schemeClr val="bg1"/>
                </a:solidFill>
                <a:effectLst>
                  <a:outerShdw blurRad="38100" dist="38100" dir="2700000" algn="tl">
                    <a:srgbClr val="000000">
                      <a:alpha val="43137"/>
                    </a:srgbClr>
                  </a:outerShdw>
                </a:effectLst>
              </a:rPr>
              <a:t>is 0.75</a:t>
            </a:r>
          </a:p>
        </p:txBody>
      </p:sp>
    </p:spTree>
    <p:extLst>
      <p:ext uri="{BB962C8B-B14F-4D97-AF65-F5344CB8AC3E}">
        <p14:creationId xmlns:p14="http://schemas.microsoft.com/office/powerpoint/2010/main" val="379373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left)">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left)">
                                      <p:cBhvr>
                                        <p:cTn id="22" dur="500"/>
                                        <p:tgtEl>
                                          <p:spTgt spid="5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left)">
                                      <p:cBhvr>
                                        <p:cTn id="25" dur="500"/>
                                        <p:tgtEl>
                                          <p:spTgt spid="5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left)">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wipe(left)">
                                      <p:cBhvr>
                                        <p:cTn id="38" dur="500"/>
                                        <p:tgtEl>
                                          <p:spTgt spid="7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wipe(left)">
                                      <p:cBhvr>
                                        <p:cTn id="43" dur="500"/>
                                        <p:tgtEl>
                                          <p:spTgt spid="7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6"/>
                                        </p:tgtEl>
                                        <p:attrNameLst>
                                          <p:attrName>style.visibility</p:attrName>
                                        </p:attrNameLst>
                                      </p:cBhvr>
                                      <p:to>
                                        <p:strVal val="visible"/>
                                      </p:to>
                                    </p:set>
                                    <p:animEffect transition="in" filter="wipe(left)">
                                      <p:cBhvr>
                                        <p:cTn id="48" dur="500"/>
                                        <p:tgtEl>
                                          <p:spTgt spid="7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03"/>
                                        </p:tgtEl>
                                        <p:attrNameLst>
                                          <p:attrName>style.visibility</p:attrName>
                                        </p:attrNameLst>
                                      </p:cBhvr>
                                      <p:to>
                                        <p:strVal val="visible"/>
                                      </p:to>
                                    </p:set>
                                    <p:animEffect transition="in" filter="wipe(left)">
                                      <p:cBhvr>
                                        <p:cTn id="53" dur="500"/>
                                        <p:tgtEl>
                                          <p:spTgt spid="10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08"/>
                                        </p:tgtEl>
                                        <p:attrNameLst>
                                          <p:attrName>style.visibility</p:attrName>
                                        </p:attrNameLst>
                                      </p:cBhvr>
                                      <p:to>
                                        <p:strVal val="visible"/>
                                      </p:to>
                                    </p:set>
                                    <p:animEffect transition="in" filter="wipe(left)">
                                      <p:cBhvr>
                                        <p:cTn id="58" dur="500"/>
                                        <p:tgtEl>
                                          <p:spTgt spid="10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13"/>
                                        </p:tgtEl>
                                        <p:attrNameLst>
                                          <p:attrName>style.visibility</p:attrName>
                                        </p:attrNameLst>
                                      </p:cBhvr>
                                      <p:to>
                                        <p:strVal val="visible"/>
                                      </p:to>
                                    </p:set>
                                    <p:animEffect transition="in" filter="wipe(left)">
                                      <p:cBhvr>
                                        <p:cTn id="63" dur="500"/>
                                        <p:tgtEl>
                                          <p:spTgt spid="113"/>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104"/>
                                        </p:tgtEl>
                                        <p:attrNameLst>
                                          <p:attrName>style.visibility</p:attrName>
                                        </p:attrNameLst>
                                      </p:cBhvr>
                                      <p:to>
                                        <p:strVal val="visible"/>
                                      </p:to>
                                    </p:set>
                                    <p:animEffect transition="in" filter="barn(inVertical)">
                                      <p:cBhvr>
                                        <p:cTn id="68" dur="500"/>
                                        <p:tgtEl>
                                          <p:spTgt spid="10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18"/>
                                        </p:tgtEl>
                                        <p:attrNameLst>
                                          <p:attrName>style.visibility</p:attrName>
                                        </p:attrNameLst>
                                      </p:cBhvr>
                                      <p:to>
                                        <p:strVal val="visible"/>
                                      </p:to>
                                    </p:set>
                                    <p:animEffect transition="in" filter="wipe(left)">
                                      <p:cBhvr>
                                        <p:cTn id="73"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9" grpId="0"/>
      <p:bldP spid="50" grpId="0"/>
      <p:bldP spid="51" grpId="0"/>
      <p:bldP spid="52" grpId="0"/>
      <p:bldP spid="53" grpId="0"/>
      <p:bldP spid="74" grpId="0"/>
      <p:bldP spid="75" grpId="0"/>
      <p:bldP spid="103" grpId="0"/>
      <p:bldP spid="1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 drive\MJ WORK\Pooja mam (physics)\CBSE (X)\Light - Reflection and Refraction\900_Rizwana-Khan_Purple Gradient Background.jpg"/>
          <p:cNvPicPr>
            <a:picLocks noChangeArrowheads="1"/>
          </p:cNvPicPr>
          <p:nvPr/>
        </p:nvPicPr>
        <p:blipFill rotWithShape="1">
          <a:blip r:embed="rId2">
            <a:extLst>
              <a:ext uri="{28A0092B-C50C-407E-A947-70E740481C1C}">
                <a14:useLocalDpi xmlns:a14="http://schemas.microsoft.com/office/drawing/2010/main" val="0"/>
              </a:ext>
            </a:extLst>
          </a:blip>
          <a:srcRect t="25111" b="14888"/>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90500" y="163830"/>
            <a:ext cx="762000" cy="762000"/>
            <a:chOff x="190500" y="163830"/>
            <a:chExt cx="762000" cy="762000"/>
          </a:xfrm>
        </p:grpSpPr>
        <p:sp>
          <p:nvSpPr>
            <p:cNvPr id="4" name="Oval 3"/>
            <p:cNvSpPr/>
            <p:nvPr/>
          </p:nvSpPr>
          <p:spPr>
            <a:xfrm>
              <a:off x="190500" y="163830"/>
              <a:ext cx="762000" cy="762000"/>
            </a:xfrm>
            <a:prstGeom prst="ellipse">
              <a:avLst/>
            </a:prstGeom>
            <a:solidFill>
              <a:srgbClr val="FFC000"/>
            </a:solidFill>
            <a:ln w="57150">
              <a:gradFill>
                <a:gsLst>
                  <a:gs pos="0">
                    <a:srgbClr val="FFFFFF"/>
                  </a:gs>
                  <a:gs pos="16000">
                    <a:srgbClr val="1F1F1F"/>
                  </a:gs>
                  <a:gs pos="17999">
                    <a:srgbClr val="FFFFFF"/>
                  </a:gs>
                  <a:gs pos="42000">
                    <a:srgbClr val="636363"/>
                  </a:gs>
                  <a:gs pos="53000">
                    <a:srgbClr val="CFCFCF"/>
                  </a:gs>
                  <a:gs pos="66000">
                    <a:srgbClr val="CFCFCF"/>
                  </a:gs>
                  <a:gs pos="75999">
                    <a:srgbClr val="1F1F1F"/>
                  </a:gs>
                  <a:gs pos="78999">
                    <a:srgbClr val="FFFFFF"/>
                  </a:gs>
                  <a:gs pos="100000">
                    <a:srgbClr val="7F7F7F"/>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18314" y="283220"/>
              <a:ext cx="349776" cy="523220"/>
            </a:xfrm>
            <a:prstGeom prst="rect">
              <a:avLst/>
            </a:prstGeom>
            <a:noFill/>
          </p:spPr>
          <p:txBody>
            <a:bodyPr wrap="none" rtlCol="0">
              <a:spAutoFit/>
            </a:bodyPr>
            <a:lstStyle/>
            <a:p>
              <a:r>
                <a:rPr lang="en-US" sz="2800" b="1" dirty="0" smtClean="0">
                  <a:latin typeface="Agency FB" panose="020B0503020202020204" pitchFamily="34" charset="0"/>
                </a:rPr>
                <a:t>4</a:t>
              </a:r>
              <a:endParaRPr lang="en-US" sz="2800" b="1" dirty="0">
                <a:latin typeface="Agency FB" panose="020B0503020202020204" pitchFamily="34" charset="0"/>
              </a:endParaRPr>
            </a:p>
          </p:txBody>
        </p:sp>
      </p:grpSp>
      <p:sp>
        <p:nvSpPr>
          <p:cNvPr id="7" name="TextBox 6"/>
          <p:cNvSpPr txBox="1"/>
          <p:nvPr/>
        </p:nvSpPr>
        <p:spPr>
          <a:xfrm>
            <a:off x="990600" y="339813"/>
            <a:ext cx="8001000" cy="555537"/>
          </a:xfrm>
          <a:prstGeom prst="rect">
            <a:avLst/>
          </a:prstGeom>
          <a:noFill/>
        </p:spPr>
        <p:txBody>
          <a:bodyPr wrap="square" rtlCol="0">
            <a:spAutoFit/>
          </a:bodyPr>
          <a:lstStyle/>
          <a:p>
            <a:pPr marL="4763" indent="-4763">
              <a:lnSpc>
                <a:spcPts val="1800"/>
              </a:lnSpc>
            </a:pPr>
            <a:r>
              <a:rPr lang="en-US" b="1" dirty="0">
                <a:solidFill>
                  <a:schemeClr val="bg1"/>
                </a:solidFill>
                <a:effectLst>
                  <a:outerShdw blurRad="38100" dist="38100" dir="2700000" algn="tl">
                    <a:srgbClr val="000000">
                      <a:alpha val="43137"/>
                    </a:srgbClr>
                  </a:outerShdw>
                </a:effectLst>
                <a:latin typeface="Tw Cen MT" panose="020B0602020104020603" pitchFamily="34" charset="0"/>
                <a:cs typeface="Arial" pitchFamily="34" charset="0"/>
              </a:rPr>
              <a:t>The refractive index of kerosene, turpentine and water are 1.44, 1.47 and 1.33, respectively. In which of these materials does light travel fastest? </a:t>
            </a:r>
          </a:p>
        </p:txBody>
      </p:sp>
      <p:sp>
        <p:nvSpPr>
          <p:cNvPr id="34" name="Rectangle 33"/>
          <p:cNvSpPr/>
          <p:nvPr/>
        </p:nvSpPr>
        <p:spPr>
          <a:xfrm>
            <a:off x="156635" y="1075546"/>
            <a:ext cx="1184940" cy="369332"/>
          </a:xfrm>
          <a:prstGeom prst="rect">
            <a:avLst/>
          </a:prstGeom>
          <a:noFill/>
        </p:spPr>
        <p:txBody>
          <a:bodyPr wrap="none">
            <a:spAutoFit/>
          </a:bodyPr>
          <a:lstStyle/>
          <a:p>
            <a:r>
              <a:rPr lang="en-US" b="1" i="1" u="sng" dirty="0" smtClean="0">
                <a:solidFill>
                  <a:schemeClr val="bg1"/>
                </a:solidFill>
                <a:effectLst>
                  <a:outerShdw blurRad="38100" dist="38100" dir="2700000" algn="tl">
                    <a:srgbClr val="000000">
                      <a:alpha val="43137"/>
                    </a:srgbClr>
                  </a:outerShdw>
                </a:effectLst>
                <a:latin typeface="Book Antiqua" pitchFamily="18" charset="0"/>
              </a:rPr>
              <a:t>Solution :</a:t>
            </a:r>
            <a:endParaRPr lang="en-US" b="1" i="1" u="sng" dirty="0">
              <a:solidFill>
                <a:schemeClr val="bg1"/>
              </a:solidFill>
              <a:effectLst>
                <a:outerShdw blurRad="38100" dist="38100" dir="2700000" algn="tl">
                  <a:srgbClr val="000000">
                    <a:alpha val="43137"/>
                  </a:srgbClr>
                </a:outerShdw>
              </a:effectLst>
              <a:latin typeface="Book Antiqua" pitchFamily="18" charset="0"/>
            </a:endParaRPr>
          </a:p>
        </p:txBody>
      </p:sp>
      <p:grpSp>
        <p:nvGrpSpPr>
          <p:cNvPr id="35" name="Group 34"/>
          <p:cNvGrpSpPr/>
          <p:nvPr/>
        </p:nvGrpSpPr>
        <p:grpSpPr>
          <a:xfrm>
            <a:off x="1269068" y="951994"/>
            <a:ext cx="4514377" cy="738664"/>
            <a:chOff x="3081986" y="1589236"/>
            <a:chExt cx="4514377" cy="738664"/>
          </a:xfrm>
        </p:grpSpPr>
        <p:sp>
          <p:nvSpPr>
            <p:cNvPr id="36" name="TextBox 35"/>
            <p:cNvSpPr txBox="1"/>
            <p:nvPr/>
          </p:nvSpPr>
          <p:spPr>
            <a:xfrm>
              <a:off x="3081986" y="1763152"/>
              <a:ext cx="1938544"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mj-lt"/>
                </a:rPr>
                <a:t>Refractive index  =</a:t>
              </a:r>
              <a:endParaRPr lang="en-US" b="1" dirty="0">
                <a:solidFill>
                  <a:schemeClr val="bg1"/>
                </a:solidFill>
                <a:effectLst>
                  <a:outerShdw blurRad="38100" dist="38100" dir="2700000" algn="tl">
                    <a:srgbClr val="000000">
                      <a:alpha val="43137"/>
                    </a:srgbClr>
                  </a:outerShdw>
                </a:effectLst>
                <a:latin typeface="+mj-lt"/>
              </a:endParaRPr>
            </a:p>
          </p:txBody>
        </p:sp>
        <p:cxnSp>
          <p:nvCxnSpPr>
            <p:cNvPr id="37" name="Straight Connector 36"/>
            <p:cNvCxnSpPr/>
            <p:nvPr/>
          </p:nvCxnSpPr>
          <p:spPr>
            <a:xfrm>
              <a:off x="5020530" y="1947818"/>
              <a:ext cx="24688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207279" y="1589236"/>
              <a:ext cx="2086918"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mj-lt"/>
                </a:rPr>
                <a:t>Speed of light in air</a:t>
              </a:r>
              <a:endParaRPr lang="en-US" b="1" dirty="0">
                <a:solidFill>
                  <a:schemeClr val="bg1"/>
                </a:solidFill>
                <a:effectLst>
                  <a:outerShdw blurRad="38100" dist="38100" dir="2700000" algn="tl">
                    <a:srgbClr val="000000">
                      <a:alpha val="43137"/>
                    </a:srgbClr>
                  </a:outerShdw>
                </a:effectLst>
                <a:latin typeface="+mj-lt"/>
              </a:endParaRPr>
            </a:p>
          </p:txBody>
        </p:sp>
        <p:sp>
          <p:nvSpPr>
            <p:cNvPr id="39" name="TextBox 38"/>
            <p:cNvSpPr txBox="1"/>
            <p:nvPr/>
          </p:nvSpPr>
          <p:spPr>
            <a:xfrm>
              <a:off x="5020530" y="1958568"/>
              <a:ext cx="2575833"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mj-lt"/>
                </a:rPr>
                <a:t>Speed of light in medium</a:t>
              </a:r>
              <a:endParaRPr lang="en-US" b="1" dirty="0">
                <a:solidFill>
                  <a:schemeClr val="bg1"/>
                </a:solidFill>
                <a:effectLst>
                  <a:outerShdw blurRad="38100" dist="38100" dir="2700000" algn="tl">
                    <a:srgbClr val="000000">
                      <a:alpha val="43137"/>
                    </a:srgbClr>
                  </a:outerShdw>
                </a:effectLst>
                <a:latin typeface="+mj-lt"/>
              </a:endParaRPr>
            </a:p>
          </p:txBody>
        </p:sp>
      </p:grpSp>
      <p:grpSp>
        <p:nvGrpSpPr>
          <p:cNvPr id="40" name="Group 39"/>
          <p:cNvGrpSpPr/>
          <p:nvPr/>
        </p:nvGrpSpPr>
        <p:grpSpPr>
          <a:xfrm>
            <a:off x="406779" y="1725394"/>
            <a:ext cx="5269713" cy="738664"/>
            <a:chOff x="2219697" y="1589236"/>
            <a:chExt cx="5269713" cy="738664"/>
          </a:xfrm>
        </p:grpSpPr>
        <p:sp>
          <p:nvSpPr>
            <p:cNvPr id="41" name="TextBox 40"/>
            <p:cNvSpPr txBox="1"/>
            <p:nvPr/>
          </p:nvSpPr>
          <p:spPr>
            <a:xfrm>
              <a:off x="2219697" y="1763152"/>
              <a:ext cx="2800833" cy="369332"/>
            </a:xfrm>
            <a:prstGeom prst="rect">
              <a:avLst/>
            </a:prstGeom>
            <a:noFill/>
          </p:spPr>
          <p:txBody>
            <a:bodyPr wrap="square" rtlCol="0">
              <a:spAutoFit/>
            </a:bodyPr>
            <a:lstStyle/>
            <a:p>
              <a:r>
                <a:rPr lang="en-US" b="1" dirty="0" smtClean="0">
                  <a:solidFill>
                    <a:schemeClr val="bg1"/>
                  </a:solidFill>
                  <a:effectLst>
                    <a:outerShdw blurRad="38100" dist="38100" dir="2700000" algn="tl">
                      <a:srgbClr val="000000">
                        <a:alpha val="43137"/>
                      </a:srgbClr>
                    </a:outerShdw>
                  </a:effectLst>
                </a:rPr>
                <a:t>Speed </a:t>
              </a:r>
              <a:r>
                <a:rPr lang="en-US" b="1" dirty="0">
                  <a:solidFill>
                    <a:schemeClr val="bg1"/>
                  </a:solidFill>
                  <a:effectLst>
                    <a:outerShdw blurRad="38100" dist="38100" dir="2700000" algn="tl">
                      <a:srgbClr val="000000">
                        <a:alpha val="43137"/>
                      </a:srgbClr>
                    </a:outerShdw>
                  </a:effectLst>
                </a:rPr>
                <a:t>of light in </a:t>
              </a:r>
              <a:r>
                <a:rPr lang="en-US" b="1" dirty="0" smtClean="0">
                  <a:solidFill>
                    <a:schemeClr val="bg1"/>
                  </a:solidFill>
                  <a:effectLst>
                    <a:outerShdw blurRad="38100" dist="38100" dir="2700000" algn="tl">
                      <a:srgbClr val="000000">
                        <a:alpha val="43137"/>
                      </a:srgbClr>
                    </a:outerShdw>
                  </a:effectLst>
                </a:rPr>
                <a:t>medium  </a:t>
              </a:r>
              <a:r>
                <a:rPr lang="en-US" b="1" dirty="0" smtClean="0">
                  <a:solidFill>
                    <a:schemeClr val="bg1"/>
                  </a:solidFill>
                  <a:effectLst>
                    <a:outerShdw blurRad="38100" dist="38100" dir="2700000" algn="tl">
                      <a:srgbClr val="000000">
                        <a:alpha val="43137"/>
                      </a:srgbClr>
                    </a:outerShdw>
                  </a:effectLst>
                  <a:latin typeface="+mj-lt"/>
                </a:rPr>
                <a:t>=</a:t>
              </a:r>
              <a:endParaRPr lang="en-US" b="1" dirty="0">
                <a:solidFill>
                  <a:schemeClr val="bg1"/>
                </a:solidFill>
                <a:effectLst>
                  <a:outerShdw blurRad="38100" dist="38100" dir="2700000" algn="tl">
                    <a:srgbClr val="000000">
                      <a:alpha val="43137"/>
                    </a:srgbClr>
                  </a:outerShdw>
                </a:effectLst>
                <a:latin typeface="+mj-lt"/>
              </a:endParaRPr>
            </a:p>
          </p:txBody>
        </p:sp>
        <p:cxnSp>
          <p:nvCxnSpPr>
            <p:cNvPr id="42" name="Straight Connector 41"/>
            <p:cNvCxnSpPr/>
            <p:nvPr/>
          </p:nvCxnSpPr>
          <p:spPr>
            <a:xfrm>
              <a:off x="5020530" y="1947818"/>
              <a:ext cx="24688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207279" y="1589236"/>
              <a:ext cx="2086918"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mj-lt"/>
                </a:rPr>
                <a:t>Speed of light in air</a:t>
              </a:r>
              <a:endParaRPr lang="en-US" b="1" dirty="0">
                <a:solidFill>
                  <a:schemeClr val="bg1"/>
                </a:solidFill>
                <a:effectLst>
                  <a:outerShdw blurRad="38100" dist="38100" dir="2700000" algn="tl">
                    <a:srgbClr val="000000">
                      <a:alpha val="43137"/>
                    </a:srgbClr>
                  </a:outerShdw>
                </a:effectLst>
                <a:latin typeface="+mj-lt"/>
              </a:endParaRPr>
            </a:p>
          </p:txBody>
        </p:sp>
        <p:sp>
          <p:nvSpPr>
            <p:cNvPr id="44" name="TextBox 43"/>
            <p:cNvSpPr txBox="1"/>
            <p:nvPr/>
          </p:nvSpPr>
          <p:spPr>
            <a:xfrm>
              <a:off x="5348493" y="1958568"/>
              <a:ext cx="1717330" cy="369332"/>
            </a:xfrm>
            <a:prstGeom prst="rect">
              <a:avLst/>
            </a:prstGeom>
            <a:noFill/>
          </p:spPr>
          <p:txBody>
            <a:bodyPr wrap="none" rtlCol="0">
              <a:spAutoFit/>
            </a:bodyPr>
            <a:lstStyle/>
            <a:p>
              <a:r>
                <a:rPr lang="en-US" b="1" dirty="0">
                  <a:solidFill>
                    <a:schemeClr val="bg1"/>
                  </a:solidFill>
                  <a:effectLst>
                    <a:outerShdw blurRad="38100" dist="38100" dir="2700000" algn="tl">
                      <a:srgbClr val="000000">
                        <a:alpha val="43137"/>
                      </a:srgbClr>
                    </a:outerShdw>
                  </a:effectLst>
                </a:rPr>
                <a:t>Refractive index</a:t>
              </a:r>
              <a:endParaRPr lang="en-US" b="1" dirty="0">
                <a:solidFill>
                  <a:schemeClr val="bg1"/>
                </a:solidFill>
                <a:effectLst>
                  <a:outerShdw blurRad="38100" dist="38100" dir="2700000" algn="tl">
                    <a:srgbClr val="000000">
                      <a:alpha val="43137"/>
                    </a:srgbClr>
                  </a:outerShdw>
                </a:effectLst>
                <a:latin typeface="+mj-lt"/>
              </a:endParaRPr>
            </a:p>
          </p:txBody>
        </p:sp>
      </p:grpSp>
      <p:sp>
        <p:nvSpPr>
          <p:cNvPr id="45" name="Rectangle 44"/>
          <p:cNvSpPr/>
          <p:nvPr/>
        </p:nvSpPr>
        <p:spPr>
          <a:xfrm>
            <a:off x="152400" y="2724150"/>
            <a:ext cx="5548877" cy="584775"/>
          </a:xfrm>
          <a:prstGeom prst="rect">
            <a:avLst/>
          </a:prstGeom>
          <a:noFill/>
          <a:ln w="12700">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smtClean="0">
                <a:solidFill>
                  <a:schemeClr val="bg1"/>
                </a:solidFill>
                <a:effectLst>
                  <a:outerShdw blurRad="38100" dist="38100" dir="2700000" algn="tl">
                    <a:srgbClr val="000000">
                      <a:alpha val="43137"/>
                    </a:srgbClr>
                  </a:outerShdw>
                </a:effectLst>
                <a:latin typeface="Tw Cen MT" panose="020B0602020104020603" pitchFamily="34" charset="0"/>
              </a:rPr>
              <a:t>It is obvious from the above relation that the speed of light will be the maximum in that medium which has the lowest refractive index. </a:t>
            </a:r>
            <a:endParaRPr lang="en-US" sz="1600"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46" name="Rectangle 45"/>
          <p:cNvSpPr/>
          <p:nvPr/>
        </p:nvSpPr>
        <p:spPr>
          <a:xfrm>
            <a:off x="152400" y="3384262"/>
            <a:ext cx="5548877" cy="584775"/>
          </a:xfrm>
          <a:prstGeom prst="rect">
            <a:avLst/>
          </a:prstGeom>
          <a:noFill/>
          <a:ln w="12700">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smtClean="0">
                <a:solidFill>
                  <a:schemeClr val="bg1"/>
                </a:solidFill>
                <a:effectLst>
                  <a:outerShdw blurRad="38100" dist="38100" dir="2700000" algn="tl">
                    <a:srgbClr val="000000">
                      <a:alpha val="43137"/>
                    </a:srgbClr>
                  </a:outerShdw>
                </a:effectLst>
                <a:latin typeface="Tw Cen MT" panose="020B0602020104020603" pitchFamily="34" charset="0"/>
              </a:rPr>
              <a:t>Now out of kerosene, turpentine and water, water has the lowest refractive index of 1.33.</a:t>
            </a:r>
            <a:endParaRPr lang="en-US" sz="1600"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47" name="Rectangle 46"/>
          <p:cNvSpPr/>
          <p:nvPr/>
        </p:nvSpPr>
        <p:spPr>
          <a:xfrm>
            <a:off x="152400" y="4044375"/>
            <a:ext cx="5548877" cy="584775"/>
          </a:xfrm>
          <a:prstGeom prst="rect">
            <a:avLst/>
          </a:prstGeom>
          <a:noFill/>
          <a:ln w="12700">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sz="1600" dirty="0" smtClean="0">
                <a:solidFill>
                  <a:schemeClr val="bg1"/>
                </a:solidFill>
                <a:effectLst>
                  <a:outerShdw blurRad="38100" dist="38100" dir="2700000" algn="tl">
                    <a:srgbClr val="000000">
                      <a:alpha val="43137"/>
                    </a:srgbClr>
                  </a:outerShdw>
                </a:effectLst>
                <a:latin typeface="Tw Cen MT" panose="020B0602020104020603" pitchFamily="34" charset="0"/>
              </a:rPr>
              <a:t>So, the light will have maximum speed in water or light will travel fastest in water.</a:t>
            </a:r>
            <a:endParaRPr lang="en-US" sz="1600"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Tree>
    <p:extLst>
      <p:ext uri="{BB962C8B-B14F-4D97-AF65-F5344CB8AC3E}">
        <p14:creationId xmlns:p14="http://schemas.microsoft.com/office/powerpoint/2010/main" val="47404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left)">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4" grpId="0"/>
      <p:bldP spid="45" grpId="0" animBg="1"/>
      <p:bldP spid="46" grpId="0" animBg="1"/>
      <p:bldP spid="4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D:\d drive\MJ WORK\Pooja mam (physics)\CBSE (X)\Light - Reflection and Refraction\900_Rizwana-Khan_Purple Gradient Background.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20000" b="2000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81428" y="103736"/>
            <a:ext cx="8976159" cy="2010814"/>
            <a:chOff x="415925" y="-399086"/>
            <a:chExt cx="8976159" cy="2010814"/>
          </a:xfrm>
        </p:grpSpPr>
        <p:sp>
          <p:nvSpPr>
            <p:cNvPr id="8" name="Rectangle 7"/>
            <p:cNvSpPr/>
            <p:nvPr/>
          </p:nvSpPr>
          <p:spPr>
            <a:xfrm>
              <a:off x="1162484" y="1533523"/>
              <a:ext cx="8229600" cy="78205"/>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p:nvPr/>
          </p:nvGrpSpPr>
          <p:grpSpPr>
            <a:xfrm>
              <a:off x="415925" y="888423"/>
              <a:ext cx="755703" cy="692727"/>
              <a:chOff x="415925" y="285750"/>
              <a:chExt cx="755703" cy="692727"/>
            </a:xfrm>
          </p:grpSpPr>
          <p:sp>
            <p:nvSpPr>
              <p:cNvPr id="11" name="Rectangle 10"/>
              <p:cNvSpPr/>
              <p:nvPr/>
            </p:nvSpPr>
            <p:spPr>
              <a:xfrm>
                <a:off x="415925" y="285750"/>
                <a:ext cx="755703" cy="692727"/>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571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black"/>
                  </a:solidFill>
                  <a:latin typeface="Aharoni" pitchFamily="2" charset="-79"/>
                  <a:cs typeface="Aharoni" pitchFamily="2" charset="-79"/>
                </a:endParaRPr>
              </a:p>
            </p:txBody>
          </p:sp>
          <p:sp>
            <p:nvSpPr>
              <p:cNvPr id="12" name="Rectangle 11"/>
              <p:cNvSpPr/>
              <p:nvPr/>
            </p:nvSpPr>
            <p:spPr>
              <a:xfrm>
                <a:off x="468744" y="324422"/>
                <a:ext cx="665567" cy="646331"/>
              </a:xfrm>
              <a:prstGeom prst="rect">
                <a:avLst/>
              </a:prstGeom>
            </p:spPr>
            <p:txBody>
              <a:bodyPr wrap="none">
                <a:spAutoFit/>
              </a:bodyPr>
              <a:lstStyle/>
              <a:p>
                <a:pPr algn="ctr"/>
                <a:r>
                  <a:rPr lang="en-US" sz="3600" dirty="0">
                    <a:ln w="12700">
                      <a:solidFill>
                        <a:prstClr val="black"/>
                      </a:solidFill>
                    </a:ln>
                    <a:solidFill>
                      <a:prstClr val="white"/>
                    </a:solidFill>
                    <a:latin typeface="Aharoni" pitchFamily="2" charset="-79"/>
                    <a:cs typeface="Aharoni" pitchFamily="2" charset="-79"/>
                  </a:rPr>
                  <a:t>Q.</a:t>
                </a:r>
              </a:p>
            </p:txBody>
          </p:sp>
        </p:grpSp>
        <p:sp>
          <p:nvSpPr>
            <p:cNvPr id="10" name="Rectangle 9"/>
            <p:cNvSpPr/>
            <p:nvPr/>
          </p:nvSpPr>
          <p:spPr>
            <a:xfrm>
              <a:off x="1193927" y="-399086"/>
              <a:ext cx="7996728" cy="1938992"/>
            </a:xfrm>
            <a:prstGeom prst="rect">
              <a:avLst/>
            </a:prstGeom>
          </p:spPr>
          <p:txBody>
            <a:bodyPr wrap="square">
              <a:spAutoFit/>
            </a:bodyPr>
            <a:lstStyle/>
            <a:p>
              <a:pPr marL="514350" indent="-514350">
                <a:buAutoNum type="romanLcParenBoth"/>
                <a:tabLst>
                  <a:tab pos="3200400" algn="l"/>
                </a:tabLst>
              </a:pP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rPr>
                <a:t>In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which of the given media, light moves the fastest </a:t>
              </a:r>
              <a:r>
                <a:rPr lang="en-US" sz="2000" b="1" dirty="0" smtClean="0">
                  <a:solidFill>
                    <a:schemeClr val="bg1"/>
                  </a:solidFill>
                  <a:effectLst>
                    <a:outerShdw blurRad="38100" dist="38100" dir="2700000" algn="tl">
                      <a:srgbClr val="000000">
                        <a:alpha val="43137"/>
                      </a:srgbClr>
                    </a:outerShdw>
                  </a:effectLst>
                  <a:latin typeface="Tw Cen MT" panose="020B0602020104020603" pitchFamily="34" charset="0"/>
                </a:rPr>
                <a:t>?</a:t>
              </a:r>
            </a:p>
            <a:p>
              <a:pPr>
                <a:tabLst>
                  <a:tab pos="266700" algn="ctr"/>
                  <a:tab pos="3200400" algn="l"/>
                </a:tabLst>
              </a:pP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rPr>
                <a:t>       Medium 	Refractive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index</a:t>
              </a:r>
            </a:p>
            <a:p>
              <a:pPr>
                <a:tabLst>
                  <a:tab pos="266700" algn="ctr"/>
                  <a:tab pos="3200400" algn="l"/>
                </a:tabLst>
              </a:pP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rPr>
                <a:t>       Water 	1.33</a:t>
              </a:r>
              <a:endParaRPr lang="en-US" sz="2000" dirty="0">
                <a:solidFill>
                  <a:schemeClr val="bg1"/>
                </a:solidFill>
                <a:effectLst>
                  <a:outerShdw blurRad="38100" dist="38100" dir="2700000" algn="tl">
                    <a:srgbClr val="000000">
                      <a:alpha val="43137"/>
                    </a:srgbClr>
                  </a:outerShdw>
                </a:effectLst>
                <a:latin typeface="Tw Cen MT" panose="020B0602020104020603" pitchFamily="34" charset="0"/>
              </a:endParaRPr>
            </a:p>
            <a:p>
              <a:pPr>
                <a:tabLst>
                  <a:tab pos="266700" algn="ctr"/>
                  <a:tab pos="3200400" algn="l"/>
                </a:tabLst>
              </a:pP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rPr>
                <a:t>        Ice 	1.31</a:t>
              </a:r>
              <a:endParaRPr lang="en-US" sz="2000" dirty="0">
                <a:solidFill>
                  <a:schemeClr val="bg1"/>
                </a:solidFill>
                <a:effectLst>
                  <a:outerShdw blurRad="38100" dist="38100" dir="2700000" algn="tl">
                    <a:srgbClr val="000000">
                      <a:alpha val="43137"/>
                    </a:srgbClr>
                  </a:outerShdw>
                </a:effectLst>
                <a:latin typeface="Tw Cen MT" panose="020B0602020104020603" pitchFamily="34" charset="0"/>
              </a:endParaRPr>
            </a:p>
            <a:p>
              <a:pPr>
                <a:tabLst>
                  <a:tab pos="266700" algn="ctr"/>
                  <a:tab pos="3200400" algn="l"/>
                </a:tabLst>
              </a:pP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rPr>
                <a:t>       Alcohol 	1.36</a:t>
              </a:r>
              <a:endParaRPr lang="en-US" sz="2000" dirty="0">
                <a:solidFill>
                  <a:schemeClr val="bg1"/>
                </a:solidFill>
                <a:effectLst>
                  <a:outerShdw blurRad="38100" dist="38100" dir="2700000" algn="tl">
                    <a:srgbClr val="000000">
                      <a:alpha val="43137"/>
                    </a:srgbClr>
                  </a:outerShdw>
                </a:effectLst>
                <a:latin typeface="Tw Cen MT" panose="020B0602020104020603" pitchFamily="34" charset="0"/>
              </a:endParaRPr>
            </a:p>
            <a:p>
              <a:pPr>
                <a:tabLst>
                  <a:tab pos="266700" algn="ctr"/>
                  <a:tab pos="3200400" algn="l"/>
                </a:tabLst>
              </a:pP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(ii) </a:t>
              </a: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rPr>
                <a:t>   Using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above table, calculate the velocity of light in water.</a:t>
              </a:r>
            </a:p>
          </p:txBody>
        </p:sp>
      </p:grpSp>
      <p:sp>
        <p:nvSpPr>
          <p:cNvPr id="43" name="Rectangle 42"/>
          <p:cNvSpPr/>
          <p:nvPr/>
        </p:nvSpPr>
        <p:spPr>
          <a:xfrm>
            <a:off x="138988" y="2186285"/>
            <a:ext cx="788999" cy="461665"/>
          </a:xfrm>
          <a:prstGeom prst="rect">
            <a:avLst/>
          </a:prstGeom>
        </p:spPr>
        <p:txBody>
          <a:bodyPr wrap="none">
            <a:spAutoFit/>
          </a:bodyPr>
          <a:lstStyle/>
          <a:p>
            <a:pPr algn="ctr"/>
            <a:r>
              <a:rPr lang="en-US" sz="2400" dirty="0">
                <a:ln w="12700">
                  <a:solidFill>
                    <a:prstClr val="black"/>
                  </a:solidFill>
                </a:ln>
                <a:solidFill>
                  <a:schemeClr val="bg1"/>
                </a:solidFill>
                <a:latin typeface="Aharoni" pitchFamily="2" charset="-79"/>
                <a:cs typeface="Aharoni" pitchFamily="2" charset="-79"/>
              </a:rPr>
              <a:t>Ans.</a:t>
            </a:r>
          </a:p>
        </p:txBody>
      </p:sp>
      <p:sp>
        <p:nvSpPr>
          <p:cNvPr id="91" name="Rectangle 90"/>
          <p:cNvSpPr/>
          <p:nvPr/>
        </p:nvSpPr>
        <p:spPr>
          <a:xfrm>
            <a:off x="814750" y="2217062"/>
            <a:ext cx="8176850" cy="400110"/>
          </a:xfrm>
          <a:prstGeom prst="rect">
            <a:avLst/>
          </a:prstGeom>
        </p:spPr>
        <p:txBody>
          <a:bodyPr wrap="square">
            <a:spAutoFit/>
          </a:bodyPr>
          <a:lstStyle/>
          <a:p>
            <a:r>
              <a:rPr lang="en-US"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a:t>
            </a:r>
            <a:r>
              <a:rPr lang="en-US" sz="2000" dirty="0" err="1">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i</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 Light travels fastest through ice which has the </a:t>
            </a: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lowest refractive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index.</a:t>
            </a:r>
            <a:endParaRPr lang="en-IN"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endParaRPr>
          </a:p>
        </p:txBody>
      </p:sp>
      <p:grpSp>
        <p:nvGrpSpPr>
          <p:cNvPr id="19" name="Group 18"/>
          <p:cNvGrpSpPr/>
          <p:nvPr/>
        </p:nvGrpSpPr>
        <p:grpSpPr>
          <a:xfrm>
            <a:off x="186090" y="2605805"/>
            <a:ext cx="6533689" cy="804145"/>
            <a:chOff x="186090" y="2605805"/>
            <a:chExt cx="6533689" cy="804145"/>
          </a:xfrm>
        </p:grpSpPr>
        <p:sp>
          <p:nvSpPr>
            <p:cNvPr id="17" name="Rectangle 16"/>
            <p:cNvSpPr/>
            <p:nvPr/>
          </p:nvSpPr>
          <p:spPr>
            <a:xfrm>
              <a:off x="186090" y="2805860"/>
              <a:ext cx="3290778" cy="400110"/>
            </a:xfrm>
            <a:prstGeom prst="rect">
              <a:avLst/>
            </a:prstGeom>
          </p:spPr>
          <p:txBody>
            <a:bodyPr wrap="square">
              <a:spAutoFit/>
            </a:bodyPr>
            <a:lstStyle/>
            <a:p>
              <a:r>
                <a:rPr lang="en-US"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a:t>
              </a: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ii</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 </a:t>
              </a: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Velocity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of light in water =</a:t>
              </a:r>
              <a:endParaRPr lang="en-IN"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endParaRPr>
            </a:p>
          </p:txBody>
        </p:sp>
        <p:grpSp>
          <p:nvGrpSpPr>
            <p:cNvPr id="5" name="Group 4"/>
            <p:cNvGrpSpPr/>
            <p:nvPr/>
          </p:nvGrpSpPr>
          <p:grpSpPr>
            <a:xfrm>
              <a:off x="3429001" y="2605805"/>
              <a:ext cx="3290778" cy="804145"/>
              <a:chOff x="637933" y="3257550"/>
              <a:chExt cx="3290778" cy="804145"/>
            </a:xfrm>
          </p:grpSpPr>
          <p:sp>
            <p:nvSpPr>
              <p:cNvPr id="18" name="Rectangle 17"/>
              <p:cNvSpPr/>
              <p:nvPr/>
            </p:nvSpPr>
            <p:spPr>
              <a:xfrm>
                <a:off x="637933" y="3257550"/>
                <a:ext cx="3290778" cy="400110"/>
              </a:xfrm>
              <a:prstGeom prst="rect">
                <a:avLst/>
              </a:prstGeom>
            </p:spPr>
            <p:txBody>
              <a:bodyPr wrap="square">
                <a:spAutoFit/>
              </a:bodyPr>
              <a:lstStyle/>
              <a:p>
                <a:pPr algn="ctr"/>
                <a:r>
                  <a:rPr lang="en-US"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Velocity of light in </a:t>
                </a: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air</a:t>
                </a:r>
              </a:p>
            </p:txBody>
          </p:sp>
          <p:cxnSp>
            <p:nvCxnSpPr>
              <p:cNvPr id="4" name="Straight Connector 3"/>
              <p:cNvCxnSpPr/>
              <p:nvPr/>
            </p:nvCxnSpPr>
            <p:spPr>
              <a:xfrm>
                <a:off x="685800" y="3672218"/>
                <a:ext cx="30001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37933" y="3661585"/>
                <a:ext cx="3290778" cy="400110"/>
              </a:xfrm>
              <a:prstGeom prst="rect">
                <a:avLst/>
              </a:prstGeom>
            </p:spPr>
            <p:txBody>
              <a:bodyPr wrap="square">
                <a:spAutoFit/>
              </a:bodyPr>
              <a:lstStyle/>
              <a:p>
                <a:pPr algn="ctr"/>
                <a:r>
                  <a:rPr lang="en-US"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Refractive index of water</a:t>
                </a:r>
                <a:endParaRPr lang="en-IN"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endParaRPr>
              </a:p>
            </p:txBody>
          </p:sp>
        </p:grpSp>
      </p:grpSp>
      <p:grpSp>
        <p:nvGrpSpPr>
          <p:cNvPr id="22" name="Group 21"/>
          <p:cNvGrpSpPr/>
          <p:nvPr/>
        </p:nvGrpSpPr>
        <p:grpSpPr>
          <a:xfrm>
            <a:off x="2971800" y="3486150"/>
            <a:ext cx="2132684" cy="804145"/>
            <a:chOff x="1042850" y="3257550"/>
            <a:chExt cx="2132684" cy="804145"/>
          </a:xfrm>
        </p:grpSpPr>
        <p:sp>
          <p:nvSpPr>
            <p:cNvPr id="23" name="Rectangle 22"/>
            <p:cNvSpPr/>
            <p:nvPr/>
          </p:nvSpPr>
          <p:spPr>
            <a:xfrm>
              <a:off x="1515736" y="3257550"/>
              <a:ext cx="1535172" cy="400110"/>
            </a:xfrm>
            <a:prstGeom prst="rect">
              <a:avLst/>
            </a:prstGeom>
          </p:spPr>
          <p:txBody>
            <a:bodyPr wrap="square">
              <a:spAutoFit/>
            </a:bodyPr>
            <a:lstStyle/>
            <a:p>
              <a:pPr algn="ctr"/>
              <a:r>
                <a:rPr lang="en-US"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3 ×10</a:t>
              </a:r>
              <a:r>
                <a:rPr lang="en-US" sz="2000" baseline="30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8</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 </a:t>
              </a:r>
              <a:r>
                <a:rPr lang="en-US" sz="2000" dirty="0" err="1">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ms</a:t>
              </a:r>
              <a:r>
                <a:rPr lang="en-US" sz="2000" baseline="30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–1</a:t>
              </a:r>
              <a:endParaRPr lang="en-US" sz="2000" baseline="30000"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endParaRPr>
            </a:p>
          </p:txBody>
        </p:sp>
        <p:cxnSp>
          <p:nvCxnSpPr>
            <p:cNvPr id="24" name="Straight Connector 23"/>
            <p:cNvCxnSpPr/>
            <p:nvPr/>
          </p:nvCxnSpPr>
          <p:spPr>
            <a:xfrm>
              <a:off x="1486845" y="3672218"/>
              <a:ext cx="16886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850040" y="3661585"/>
              <a:ext cx="866565" cy="400110"/>
            </a:xfrm>
            <a:prstGeom prst="rect">
              <a:avLst/>
            </a:prstGeom>
          </p:spPr>
          <p:txBody>
            <a:bodyPr wrap="square">
              <a:spAutoFit/>
            </a:bodyPr>
            <a:lstStyle/>
            <a:p>
              <a:pPr algn="ct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1.33</a:t>
              </a:r>
              <a:endParaRPr lang="en-IN"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endParaRPr>
            </a:p>
          </p:txBody>
        </p:sp>
        <p:sp>
          <p:nvSpPr>
            <p:cNvPr id="26" name="Rectangle 25"/>
            <p:cNvSpPr/>
            <p:nvPr/>
          </p:nvSpPr>
          <p:spPr>
            <a:xfrm>
              <a:off x="1042850" y="3472163"/>
              <a:ext cx="433282" cy="400110"/>
            </a:xfrm>
            <a:prstGeom prst="rect">
              <a:avLst/>
            </a:prstGeom>
          </p:spPr>
          <p:txBody>
            <a:bodyPr wrap="square">
              <a:spAutoFit/>
            </a:bodyPr>
            <a:lstStyle/>
            <a:p>
              <a:pPr algn="ct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a:t>
              </a:r>
              <a:endParaRPr lang="en-IN"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endParaRPr>
            </a:p>
          </p:txBody>
        </p:sp>
      </p:grpSp>
      <p:sp>
        <p:nvSpPr>
          <p:cNvPr id="27" name="Rectangle 26"/>
          <p:cNvSpPr/>
          <p:nvPr/>
        </p:nvSpPr>
        <p:spPr>
          <a:xfrm>
            <a:off x="2987285" y="4442930"/>
            <a:ext cx="2391016" cy="400110"/>
          </a:xfrm>
          <a:prstGeom prst="rect">
            <a:avLst/>
          </a:prstGeom>
        </p:spPr>
        <p:txBody>
          <a:bodyPr wrap="square">
            <a:spAutoFit/>
          </a:bodyPr>
          <a:lstStyle/>
          <a:p>
            <a:r>
              <a:rPr lang="en-US"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 </a:t>
            </a: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  2.25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 10</a:t>
            </a:r>
            <a:r>
              <a:rPr lang="en-US" sz="2000" baseline="30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8</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 </a:t>
            </a:r>
            <a:r>
              <a:rPr lang="en-US" sz="2000" dirty="0" err="1">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ms</a:t>
            </a:r>
            <a:r>
              <a:rPr lang="en-US" sz="2000" baseline="30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–1</a:t>
            </a:r>
          </a:p>
        </p:txBody>
      </p:sp>
    </p:spTree>
    <p:extLst>
      <p:ext uri="{BB962C8B-B14F-4D97-AF65-F5344CB8AC3E}">
        <p14:creationId xmlns:p14="http://schemas.microsoft.com/office/powerpoint/2010/main" val="119556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wipe(left)">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91"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D:\d drive\MJ WORK\Pooja mam (physics)\CBSE (X)\Light - Reflection and Refraction\900_Rizwana-Khan_Purple Gradient Background.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20000" b="2000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81428" y="80689"/>
            <a:ext cx="8976159" cy="1043261"/>
            <a:chOff x="415925" y="568467"/>
            <a:chExt cx="8976159" cy="1043261"/>
          </a:xfrm>
        </p:grpSpPr>
        <p:sp>
          <p:nvSpPr>
            <p:cNvPr id="8" name="Rectangle 7"/>
            <p:cNvSpPr/>
            <p:nvPr/>
          </p:nvSpPr>
          <p:spPr>
            <a:xfrm>
              <a:off x="1162484" y="1533523"/>
              <a:ext cx="8229600" cy="78205"/>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p:nvPr/>
          </p:nvGrpSpPr>
          <p:grpSpPr>
            <a:xfrm>
              <a:off x="415925" y="888423"/>
              <a:ext cx="755703" cy="692727"/>
              <a:chOff x="415925" y="285750"/>
              <a:chExt cx="755703" cy="692727"/>
            </a:xfrm>
          </p:grpSpPr>
          <p:sp>
            <p:nvSpPr>
              <p:cNvPr id="11" name="Rectangle 10"/>
              <p:cNvSpPr/>
              <p:nvPr/>
            </p:nvSpPr>
            <p:spPr>
              <a:xfrm>
                <a:off x="415925" y="285750"/>
                <a:ext cx="755703" cy="692727"/>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571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black"/>
                  </a:solidFill>
                  <a:latin typeface="Aharoni" pitchFamily="2" charset="-79"/>
                  <a:cs typeface="Aharoni" pitchFamily="2" charset="-79"/>
                </a:endParaRPr>
              </a:p>
            </p:txBody>
          </p:sp>
          <p:sp>
            <p:nvSpPr>
              <p:cNvPr id="12" name="Rectangle 11"/>
              <p:cNvSpPr/>
              <p:nvPr/>
            </p:nvSpPr>
            <p:spPr>
              <a:xfrm>
                <a:off x="468744" y="324422"/>
                <a:ext cx="665567" cy="646331"/>
              </a:xfrm>
              <a:prstGeom prst="rect">
                <a:avLst/>
              </a:prstGeom>
            </p:spPr>
            <p:txBody>
              <a:bodyPr wrap="none">
                <a:spAutoFit/>
              </a:bodyPr>
              <a:lstStyle/>
              <a:p>
                <a:pPr algn="ctr"/>
                <a:r>
                  <a:rPr lang="en-US" sz="3600" dirty="0">
                    <a:ln w="12700">
                      <a:solidFill>
                        <a:prstClr val="black"/>
                      </a:solidFill>
                    </a:ln>
                    <a:solidFill>
                      <a:prstClr val="white"/>
                    </a:solidFill>
                    <a:latin typeface="Aharoni" pitchFamily="2" charset="-79"/>
                    <a:cs typeface="Aharoni" pitchFamily="2" charset="-79"/>
                  </a:rPr>
                  <a:t>Q.</a:t>
                </a:r>
              </a:p>
            </p:txBody>
          </p:sp>
        </p:grpSp>
        <p:sp>
          <p:nvSpPr>
            <p:cNvPr id="10" name="Rectangle 9"/>
            <p:cNvSpPr/>
            <p:nvPr/>
          </p:nvSpPr>
          <p:spPr>
            <a:xfrm>
              <a:off x="1193927" y="568467"/>
              <a:ext cx="7996728" cy="1015663"/>
            </a:xfrm>
            <a:prstGeom prst="rect">
              <a:avLst/>
            </a:prstGeom>
          </p:spPr>
          <p:txBody>
            <a:bodyPr wrap="square">
              <a:spAutoFit/>
            </a:bodyPr>
            <a:lstStyle/>
            <a:p>
              <a:pPr>
                <a:tabLst>
                  <a:tab pos="3200400" algn="l"/>
                </a:tabLst>
              </a:pP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(a) The path of light passing from air to different media A, B, </a:t>
              </a: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rPr>
                <a:t>and C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for a given angle of incidence is shown below. Study </a:t>
              </a: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rPr>
                <a:t>the diagrams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and answer the following questions.</a:t>
              </a:r>
            </a:p>
          </p:txBody>
        </p:sp>
      </p:grpSp>
      <p:sp>
        <p:nvSpPr>
          <p:cNvPr id="43" name="Rectangle 42"/>
          <p:cNvSpPr/>
          <p:nvPr/>
        </p:nvSpPr>
        <p:spPr>
          <a:xfrm>
            <a:off x="169821" y="3562350"/>
            <a:ext cx="788999" cy="461665"/>
          </a:xfrm>
          <a:prstGeom prst="rect">
            <a:avLst/>
          </a:prstGeom>
        </p:spPr>
        <p:txBody>
          <a:bodyPr wrap="none">
            <a:spAutoFit/>
          </a:bodyPr>
          <a:lstStyle/>
          <a:p>
            <a:pPr algn="ctr"/>
            <a:r>
              <a:rPr lang="en-US" sz="2400" dirty="0">
                <a:ln w="12700">
                  <a:solidFill>
                    <a:prstClr val="black"/>
                  </a:solidFill>
                </a:ln>
                <a:solidFill>
                  <a:schemeClr val="bg1"/>
                </a:solidFill>
                <a:latin typeface="Aharoni" pitchFamily="2" charset="-79"/>
                <a:cs typeface="Aharoni" pitchFamily="2" charset="-79"/>
              </a:rPr>
              <a:t>Ans.</a:t>
            </a:r>
          </a:p>
        </p:txBody>
      </p:sp>
      <p:sp>
        <p:nvSpPr>
          <p:cNvPr id="91" name="Rectangle 90"/>
          <p:cNvSpPr/>
          <p:nvPr/>
        </p:nvSpPr>
        <p:spPr>
          <a:xfrm>
            <a:off x="138223" y="2698548"/>
            <a:ext cx="8853377" cy="923330"/>
          </a:xfrm>
          <a:prstGeom prst="rect">
            <a:avLst/>
          </a:prstGeom>
        </p:spPr>
        <p:txBody>
          <a:bodyPr wrap="square">
            <a:spAutoFit/>
          </a:bodyPr>
          <a:lstStyle/>
          <a:p>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a:t>
            </a:r>
            <a:r>
              <a:rPr lang="en-US" dirty="0" err="1">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i</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 Which of the media A, B and C has maximum optical density </a:t>
            </a:r>
            <a:r>
              <a:rPr lang="en-US" b="1"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a:t>
            </a:r>
          </a:p>
          <a:p>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(ii) Through which of three media, will the speed of light </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be maximum </a:t>
            </a:r>
            <a:r>
              <a:rPr lang="en-US" b="1"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a:t>
            </a:r>
          </a:p>
          <a:p>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(iii) Will the light travelling from A to B bend towards or </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away from </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the normal </a:t>
            </a:r>
            <a:r>
              <a:rPr lang="en-US" b="1"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a:t>
            </a:r>
            <a:endParaRPr lang="en-IN" b="1"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endParaRPr>
          </a:p>
        </p:txBody>
      </p:sp>
      <p:pic>
        <p:nvPicPr>
          <p:cNvPr id="4098" name="Picture 2"/>
          <p:cNvPicPr>
            <a:picLocks noChangeAspect="1" noChangeArrowheads="1"/>
          </p:cNvPicPr>
          <p:nvPr/>
        </p:nvPicPr>
        <p:blipFill rotWithShape="1">
          <a:blip r:embed="rId5">
            <a:biLevel thresh="75000"/>
            <a:extLst>
              <a:ext uri="{28A0092B-C50C-407E-A947-70E740481C1C}">
                <a14:useLocalDpi xmlns:a14="http://schemas.microsoft.com/office/drawing/2010/main" val="0"/>
              </a:ext>
            </a:extLst>
          </a:blip>
          <a:srcRect l="4375" t="59766" r="2500" b="15039"/>
          <a:stretch/>
        </p:blipFill>
        <p:spPr bwMode="auto">
          <a:xfrm>
            <a:off x="152400" y="1200150"/>
            <a:ext cx="6629400" cy="1434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896089" y="3639319"/>
            <a:ext cx="7866911" cy="1200329"/>
          </a:xfrm>
          <a:prstGeom prst="rect">
            <a:avLst/>
          </a:prstGeom>
        </p:spPr>
        <p:txBody>
          <a:bodyPr wrap="square">
            <a:spAutoFit/>
          </a:bodyPr>
          <a:lstStyle/>
          <a:p>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(a) (</a:t>
            </a:r>
            <a:r>
              <a:rPr lang="en-US" dirty="0" err="1">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i</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 sin 30º &lt; sin40º &lt; sin45º </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sym typeface="Symbol"/>
              </a:rPr>
              <a:t></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 </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sym typeface="Symbol"/>
              </a:rPr>
              <a:t></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A </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&gt; </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sym typeface="Symbol"/>
              </a:rPr>
              <a:t></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C </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&gt; </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sym typeface="Symbol"/>
              </a:rPr>
              <a:t></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B</a:t>
            </a:r>
            <a:endPar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endParaRPr>
          </a:p>
          <a:p>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sym typeface="Symbol"/>
              </a:rPr>
              <a:t></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Medium </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A has maximum optical density.</a:t>
            </a:r>
          </a:p>
          <a:p>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(ii) Speed of light will be maximum in the medium B of </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lowest refractive </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index </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sym typeface="Symbol"/>
              </a:rPr>
              <a:t></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B</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a:t>
            </a:r>
          </a:p>
          <a:p>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(iii) As </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sym typeface="Symbol"/>
              </a:rPr>
              <a:t></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A </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&gt; </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sym typeface="Symbol"/>
              </a:rPr>
              <a:t></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B</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 light travelling from A to B will bend away </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from the </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normal</a:t>
            </a:r>
            <a:endParaRPr lang="en-IN" b="1"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endParaRPr>
          </a:p>
        </p:txBody>
      </p:sp>
    </p:spTree>
    <p:extLst>
      <p:ext uri="{BB962C8B-B14F-4D97-AF65-F5344CB8AC3E}">
        <p14:creationId xmlns:p14="http://schemas.microsoft.com/office/powerpoint/2010/main" val="174609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wipe(left)">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91"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100" y="2187029"/>
            <a:ext cx="4495800"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400" b="1" dirty="0" smtClean="0"/>
              <a:t>Thank You</a:t>
            </a:r>
            <a:endParaRPr lang="en-US" sz="4400" b="1" dirty="0"/>
          </a:p>
        </p:txBody>
      </p:sp>
    </p:spTree>
    <p:extLst>
      <p:ext uri="{BB962C8B-B14F-4D97-AF65-F5344CB8AC3E}">
        <p14:creationId xmlns:p14="http://schemas.microsoft.com/office/powerpoint/2010/main" val="1814078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0"/>
            <a:ext cx="10096500" cy="158115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6288" b="33737"/>
          <a:stretch/>
        </p:blipFill>
        <p:spPr bwMode="auto">
          <a:xfrm>
            <a:off x="0" y="1504950"/>
            <a:ext cx="9144000" cy="2082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76200" y="3562350"/>
            <a:ext cx="10096500" cy="158115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048540" y="2392846"/>
            <a:ext cx="457200" cy="461665"/>
            <a:chOff x="4100836" y="2636050"/>
            <a:chExt cx="457200" cy="461665"/>
          </a:xfrm>
        </p:grpSpPr>
        <p:sp>
          <p:nvSpPr>
            <p:cNvPr id="8" name="Oval 7"/>
            <p:cNvSpPr/>
            <p:nvPr/>
          </p:nvSpPr>
          <p:spPr>
            <a:xfrm>
              <a:off x="4100836" y="2638282"/>
              <a:ext cx="457200" cy="457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a:spLocks noChangeArrowheads="1"/>
            </p:cNvSpPr>
            <p:nvPr/>
          </p:nvSpPr>
          <p:spPr bwMode="auto">
            <a:xfrm>
              <a:off x="4164968" y="2636050"/>
              <a:ext cx="328936" cy="461665"/>
            </a:xfrm>
            <a:prstGeom prst="rect">
              <a:avLst/>
            </a:prstGeom>
            <a:noFill/>
            <a:ln w="9525">
              <a:noFill/>
              <a:miter lim="800000"/>
              <a:headEnd/>
              <a:tailEnd/>
            </a:ln>
          </p:spPr>
          <p:txBody>
            <a:bodyPr wrap="none">
              <a:spAutoFit/>
            </a:bodyPr>
            <a:lstStyle/>
            <a:p>
              <a:r>
                <a:rPr lang="en-US" sz="2400" b="1" dirty="0">
                  <a:solidFill>
                    <a:srgbClr val="D60093"/>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L</a:t>
              </a:r>
            </a:p>
          </p:txBody>
        </p:sp>
      </p:grpSp>
      <p:grpSp>
        <p:nvGrpSpPr>
          <p:cNvPr id="26" name="Group 25"/>
          <p:cNvGrpSpPr/>
          <p:nvPr/>
        </p:nvGrpSpPr>
        <p:grpSpPr>
          <a:xfrm>
            <a:off x="3525076" y="3867150"/>
            <a:ext cx="457200" cy="461665"/>
            <a:chOff x="4100836" y="2636050"/>
            <a:chExt cx="457200" cy="461665"/>
          </a:xfrm>
        </p:grpSpPr>
        <p:sp>
          <p:nvSpPr>
            <p:cNvPr id="27" name="Oval 26"/>
            <p:cNvSpPr/>
            <p:nvPr/>
          </p:nvSpPr>
          <p:spPr>
            <a:xfrm>
              <a:off x="4100836" y="2638282"/>
              <a:ext cx="457200" cy="457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a:spLocks noChangeArrowheads="1"/>
            </p:cNvSpPr>
            <p:nvPr/>
          </p:nvSpPr>
          <p:spPr bwMode="auto">
            <a:xfrm>
              <a:off x="4140923" y="2636050"/>
              <a:ext cx="377026" cy="461665"/>
            </a:xfrm>
            <a:prstGeom prst="rect">
              <a:avLst/>
            </a:prstGeom>
            <a:noFill/>
            <a:ln w="9525">
              <a:noFill/>
              <a:miter lim="800000"/>
              <a:headEnd/>
              <a:tailEnd/>
            </a:ln>
          </p:spPr>
          <p:txBody>
            <a:bodyPr wrap="none">
              <a:spAutoFit/>
            </a:bodyPr>
            <a:lstStyle/>
            <a:p>
              <a:r>
                <a:rPr lang="en-US" sz="2400" b="1" dirty="0" smtClean="0">
                  <a:solidFill>
                    <a:srgbClr val="D60093"/>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a:t>
              </a:r>
              <a:endParaRPr lang="en-US" sz="2400" b="1" dirty="0">
                <a:solidFill>
                  <a:srgbClr val="D60093"/>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grpSp>
        <p:nvGrpSpPr>
          <p:cNvPr id="24" name="Group 23"/>
          <p:cNvGrpSpPr/>
          <p:nvPr/>
        </p:nvGrpSpPr>
        <p:grpSpPr>
          <a:xfrm>
            <a:off x="1295400" y="4279900"/>
            <a:ext cx="2008446" cy="457200"/>
            <a:chOff x="838199" y="4419901"/>
            <a:chExt cx="2008446" cy="457200"/>
          </a:xfrm>
        </p:grpSpPr>
        <p:sp>
          <p:nvSpPr>
            <p:cNvPr id="31" name="Rounded Rectangle 30"/>
            <p:cNvSpPr/>
            <p:nvPr/>
          </p:nvSpPr>
          <p:spPr bwMode="auto">
            <a:xfrm>
              <a:off x="838199" y="4419901"/>
              <a:ext cx="1970345" cy="457200"/>
            </a:xfrm>
            <a:prstGeom prst="roundRect">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kern="0">
                <a:solidFill>
                  <a:prstClr val="black"/>
                </a:solidFill>
                <a:latin typeface="Bookman Old Style" pitchFamily="18" charset="0"/>
              </a:endParaRPr>
            </a:p>
          </p:txBody>
        </p:sp>
        <p:sp>
          <p:nvSpPr>
            <p:cNvPr id="30" name="TextBox 49"/>
            <p:cNvSpPr txBox="1">
              <a:spLocks noChangeArrowheads="1"/>
            </p:cNvSpPr>
            <p:nvPr/>
          </p:nvSpPr>
          <p:spPr bwMode="auto">
            <a:xfrm>
              <a:off x="927100" y="4451350"/>
              <a:ext cx="1919545" cy="400110"/>
            </a:xfrm>
            <a:prstGeom prst="rect">
              <a:avLst/>
            </a:prstGeom>
            <a:noFill/>
            <a:ln w="9525">
              <a:noFill/>
              <a:miter lim="800000"/>
              <a:headEnd/>
              <a:tailEnd/>
            </a:ln>
          </p:spPr>
          <p:txBody>
            <a:bodyPr wrap="square">
              <a:spAutoFit/>
            </a:bodyPr>
            <a:lstStyle/>
            <a:p>
              <a:pPr>
                <a:defRPr/>
              </a:pPr>
              <a:r>
                <a:rPr lang="en-US" sz="2000" b="1" kern="0" dirty="0" smtClean="0">
                  <a:latin typeface="Aharoni" panose="02010803020104030203" pitchFamily="2" charset="-79"/>
                  <a:cs typeface="Aharoni" panose="02010803020104030203" pitchFamily="2" charset="-79"/>
                </a:rPr>
                <a:t>Speed is less</a:t>
              </a:r>
              <a:endParaRPr lang="en-US" sz="2000" b="1" kern="0" dirty="0">
                <a:latin typeface="Aharoni" panose="02010803020104030203" pitchFamily="2" charset="-79"/>
                <a:cs typeface="Aharoni" panose="02010803020104030203" pitchFamily="2" charset="-79"/>
              </a:endParaRPr>
            </a:p>
          </p:txBody>
        </p:sp>
      </p:grpSp>
      <p:grpSp>
        <p:nvGrpSpPr>
          <p:cNvPr id="33" name="Group 32"/>
          <p:cNvGrpSpPr/>
          <p:nvPr/>
        </p:nvGrpSpPr>
        <p:grpSpPr>
          <a:xfrm>
            <a:off x="4191000" y="1809750"/>
            <a:ext cx="1914518" cy="457200"/>
            <a:chOff x="831851" y="4419901"/>
            <a:chExt cx="1914518" cy="457200"/>
          </a:xfrm>
        </p:grpSpPr>
        <p:sp>
          <p:nvSpPr>
            <p:cNvPr id="34" name="Rounded Rectangle 33"/>
            <p:cNvSpPr/>
            <p:nvPr/>
          </p:nvSpPr>
          <p:spPr bwMode="auto">
            <a:xfrm>
              <a:off x="838199" y="4419901"/>
              <a:ext cx="1908169" cy="457200"/>
            </a:xfrm>
            <a:prstGeom prst="roundRect">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kern="0">
                <a:solidFill>
                  <a:prstClr val="black"/>
                </a:solidFill>
                <a:latin typeface="Bookman Old Style" pitchFamily="18" charset="0"/>
              </a:endParaRPr>
            </a:p>
          </p:txBody>
        </p:sp>
        <p:sp>
          <p:nvSpPr>
            <p:cNvPr id="35" name="TextBox 49"/>
            <p:cNvSpPr txBox="1">
              <a:spLocks noChangeArrowheads="1"/>
            </p:cNvSpPr>
            <p:nvPr/>
          </p:nvSpPr>
          <p:spPr bwMode="auto">
            <a:xfrm>
              <a:off x="831851" y="4451350"/>
              <a:ext cx="1914518" cy="400110"/>
            </a:xfrm>
            <a:prstGeom prst="rect">
              <a:avLst/>
            </a:prstGeom>
            <a:noFill/>
            <a:ln w="9525">
              <a:noFill/>
              <a:miter lim="800000"/>
              <a:headEnd/>
              <a:tailEnd/>
            </a:ln>
          </p:spPr>
          <p:txBody>
            <a:bodyPr wrap="square">
              <a:spAutoFit/>
            </a:bodyPr>
            <a:lstStyle/>
            <a:p>
              <a:pPr>
                <a:defRPr/>
              </a:pPr>
              <a:r>
                <a:rPr lang="en-US" sz="2000" b="1" kern="0" dirty="0" smtClean="0">
                  <a:latin typeface="Aharoni" panose="02010803020104030203" pitchFamily="2" charset="-79"/>
                  <a:cs typeface="Aharoni" panose="02010803020104030203" pitchFamily="2" charset="-79"/>
                </a:rPr>
                <a:t>Speed is more</a:t>
              </a:r>
              <a:endParaRPr lang="en-US" sz="2000" b="1" kern="0" dirty="0">
                <a:latin typeface="Aharoni" panose="02010803020104030203" pitchFamily="2" charset="-79"/>
                <a:cs typeface="Aharoni" panose="02010803020104030203" pitchFamily="2" charset="-79"/>
              </a:endParaRPr>
            </a:p>
          </p:txBody>
        </p:sp>
      </p:grpSp>
      <p:sp>
        <p:nvSpPr>
          <p:cNvPr id="36" name="Rectangle 35"/>
          <p:cNvSpPr/>
          <p:nvPr/>
        </p:nvSpPr>
        <p:spPr>
          <a:xfrm>
            <a:off x="224172" y="295476"/>
            <a:ext cx="8615028" cy="523220"/>
          </a:xfrm>
          <a:prstGeom prst="rect">
            <a:avLst/>
          </a:prstGeom>
          <a:solidFill>
            <a:schemeClr val="tx1"/>
          </a:solidFill>
        </p:spPr>
        <p:txBody>
          <a:bodyPr wrap="square">
            <a:spAutoFit/>
          </a:bodyPr>
          <a:lstStyle/>
          <a:p>
            <a:r>
              <a:rPr lang="en-US" sz="2800" dirty="0">
                <a:ln>
                  <a:solidFill>
                    <a:schemeClr val="tx1"/>
                  </a:solidFill>
                </a:ln>
                <a:solidFill>
                  <a:schemeClr val="bg1"/>
                </a:solidFill>
                <a:latin typeface="Aharoni" panose="02010803020104030203" pitchFamily="2" charset="-79"/>
                <a:cs typeface="Aharoni" panose="02010803020104030203" pitchFamily="2" charset="-79"/>
              </a:rPr>
              <a:t>Let us understand why does the ray of light bend?</a:t>
            </a:r>
          </a:p>
        </p:txBody>
      </p:sp>
      <p:cxnSp>
        <p:nvCxnSpPr>
          <p:cNvPr id="37" name="Straight Connector 36"/>
          <p:cNvCxnSpPr/>
          <p:nvPr/>
        </p:nvCxnSpPr>
        <p:spPr>
          <a:xfrm>
            <a:off x="4148138" y="3504474"/>
            <a:ext cx="1128712" cy="1273969"/>
          </a:xfrm>
          <a:prstGeom prst="line">
            <a:avLst/>
          </a:prstGeom>
          <a:ln w="6350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flipH="1" flipV="1">
            <a:off x="2838240" y="3409950"/>
            <a:ext cx="2743200" cy="0"/>
          </a:xfrm>
          <a:prstGeom prst="line">
            <a:avLst/>
          </a:prstGeom>
          <a:ln w="57150">
            <a:solidFill>
              <a:schemeClr val="tx1"/>
            </a:solidFill>
          </a:ln>
          <a:effectLst>
            <a:glow rad="50800">
              <a:schemeClr val="bg1"/>
            </a:glow>
          </a:effectLst>
        </p:spPr>
        <p:style>
          <a:lnRef idx="1">
            <a:schemeClr val="accent1"/>
          </a:lnRef>
          <a:fillRef idx="0">
            <a:schemeClr val="accent1"/>
          </a:fillRef>
          <a:effectRef idx="0">
            <a:schemeClr val="accent1"/>
          </a:effectRef>
          <a:fontRef idx="minor">
            <a:schemeClr val="tx1"/>
          </a:fontRef>
        </p:style>
      </p:cxnSp>
      <p:grpSp>
        <p:nvGrpSpPr>
          <p:cNvPr id="39" name="Group 45"/>
          <p:cNvGrpSpPr>
            <a:grpSpLocks/>
          </p:cNvGrpSpPr>
          <p:nvPr/>
        </p:nvGrpSpPr>
        <p:grpSpPr bwMode="auto">
          <a:xfrm>
            <a:off x="1676400" y="2435292"/>
            <a:ext cx="5676900" cy="2333626"/>
            <a:chOff x="996959" y="3987631"/>
            <a:chExt cx="5676214" cy="2333630"/>
          </a:xfrm>
        </p:grpSpPr>
        <p:cxnSp>
          <p:nvCxnSpPr>
            <p:cNvPr id="40" name="Straight Connector 39"/>
            <p:cNvCxnSpPr/>
            <p:nvPr/>
          </p:nvCxnSpPr>
          <p:spPr>
            <a:xfrm>
              <a:off x="3453500" y="5067788"/>
              <a:ext cx="3219673" cy="1253473"/>
            </a:xfrm>
            <a:prstGeom prst="line">
              <a:avLst/>
            </a:prstGeom>
            <a:ln w="63500">
              <a:solidFill>
                <a:schemeClr val="bg1"/>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96959" y="3987631"/>
              <a:ext cx="2476201" cy="1089028"/>
            </a:xfrm>
            <a:prstGeom prst="line">
              <a:avLst/>
            </a:prstGeom>
            <a:ln w="63500">
              <a:solidFill>
                <a:schemeClr val="bg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135059" y="4487696"/>
              <a:ext cx="245511" cy="109536"/>
            </a:xfrm>
            <a:prstGeom prst="straightConnector1">
              <a:avLst/>
            </a:prstGeom>
            <a:ln w="635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3" name="Rectangle 42"/>
          <p:cNvSpPr/>
          <p:nvPr/>
        </p:nvSpPr>
        <p:spPr>
          <a:xfrm>
            <a:off x="5628816" y="1421110"/>
            <a:ext cx="2111648" cy="53457"/>
          </a:xfrm>
          <a:prstGeom prst="rect">
            <a:avLst/>
          </a:prstGeom>
          <a:gradFill flip="none" rotWithShape="1">
            <a:gsLst>
              <a:gs pos="0">
                <a:schemeClr val="tx1">
                  <a:alpha val="12000"/>
                </a:schemeClr>
              </a:gs>
              <a:gs pos="54000">
                <a:srgbClr val="0000FF"/>
              </a:gs>
              <a:gs pos="100000">
                <a:schemeClr val="tx1">
                  <a:alpha val="28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592033" y="1014710"/>
            <a:ext cx="2185215" cy="461665"/>
          </a:xfrm>
          <a:prstGeom prst="rect">
            <a:avLst/>
          </a:prstGeom>
        </p:spPr>
        <p:txBody>
          <a:bodyPr wrap="none">
            <a:spAutoFit/>
          </a:bodyPr>
          <a:lstStyle/>
          <a:p>
            <a:pPr algn="ctr">
              <a:defRPr/>
            </a:pPr>
            <a:r>
              <a:rPr lang="en-US" sz="2400" b="1" dirty="0" smtClean="0">
                <a:effectLst>
                  <a:glow rad="215900">
                    <a:schemeClr val="bg1">
                      <a:alpha val="73000"/>
                    </a:schemeClr>
                  </a:glow>
                  <a:outerShdw blurRad="38100" dist="38100" dir="2700000" algn="tl">
                    <a:srgbClr val="000000">
                      <a:alpha val="43137"/>
                    </a:srgbClr>
                  </a:outerShdw>
                </a:effectLst>
                <a:latin typeface="Aharoni" panose="02010803020104030203" pitchFamily="2" charset="-79"/>
                <a:cs typeface="Aharoni" panose="02010803020104030203" pitchFamily="2" charset="-79"/>
              </a:rPr>
              <a:t>CONCLUSION</a:t>
            </a:r>
            <a:endParaRPr lang="en-US" sz="2400" b="1" dirty="0">
              <a:effectLst>
                <a:glow rad="215900">
                  <a:schemeClr val="bg1">
                    <a:alpha val="73000"/>
                  </a:schemeClr>
                </a:glow>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6" name="Rounded Rectangle 45"/>
          <p:cNvSpPr/>
          <p:nvPr/>
        </p:nvSpPr>
        <p:spPr>
          <a:xfrm>
            <a:off x="4495800" y="1694996"/>
            <a:ext cx="4484246" cy="733879"/>
          </a:xfrm>
          <a:prstGeom prst="roundRect">
            <a:avLst>
              <a:gd name="adj" fmla="val 6250"/>
            </a:avLst>
          </a:prstGeom>
          <a:solidFill>
            <a:schemeClr val="bg1">
              <a:alpha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550920" y="1716161"/>
            <a:ext cx="4343641" cy="707886"/>
          </a:xfrm>
          <a:prstGeom prst="rect">
            <a:avLst/>
          </a:prstGeom>
        </p:spPr>
        <p:txBody>
          <a:bodyPr wrap="square">
            <a:spAutoFit/>
          </a:bodyPr>
          <a:lstStyle/>
          <a:p>
            <a:pPr>
              <a:tabLst>
                <a:tab pos="465138" algn="l"/>
              </a:tabLst>
              <a:defRPr/>
            </a:pPr>
            <a:r>
              <a:rPr lang="en-US" sz="2000" kern="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Tractor bends towards the normal as its velocity decreases. </a:t>
            </a:r>
          </a:p>
        </p:txBody>
      </p:sp>
      <p:sp>
        <p:nvSpPr>
          <p:cNvPr id="47" name="Rounded Rectangle 46"/>
          <p:cNvSpPr/>
          <p:nvPr/>
        </p:nvSpPr>
        <p:spPr>
          <a:xfrm>
            <a:off x="4495800" y="2704646"/>
            <a:ext cx="4484246" cy="733879"/>
          </a:xfrm>
          <a:prstGeom prst="roundRect">
            <a:avLst>
              <a:gd name="adj" fmla="val 6250"/>
            </a:avLst>
          </a:prstGeom>
          <a:solidFill>
            <a:schemeClr val="bg1">
              <a:alpha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4560445" y="2727167"/>
            <a:ext cx="4343641" cy="707886"/>
          </a:xfrm>
          <a:prstGeom prst="rect">
            <a:avLst/>
          </a:prstGeom>
        </p:spPr>
        <p:txBody>
          <a:bodyPr wrap="square">
            <a:spAutoFit/>
          </a:bodyPr>
          <a:lstStyle/>
          <a:p>
            <a:pPr>
              <a:tabLst>
                <a:tab pos="465138" algn="l"/>
              </a:tabLst>
              <a:defRPr/>
            </a:pPr>
            <a:r>
              <a:rPr lang="en-US" sz="2000" kern="0" dirty="0" smtClean="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Light </a:t>
            </a:r>
            <a:r>
              <a:rPr lang="en-US" sz="2000" kern="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bends towards the normal as its velocity decreases. </a:t>
            </a:r>
          </a:p>
        </p:txBody>
      </p:sp>
      <p:grpSp>
        <p:nvGrpSpPr>
          <p:cNvPr id="49" name="Group 48"/>
          <p:cNvGrpSpPr/>
          <p:nvPr/>
        </p:nvGrpSpPr>
        <p:grpSpPr>
          <a:xfrm>
            <a:off x="1533320" y="1899202"/>
            <a:ext cx="2505280" cy="2133600"/>
            <a:chOff x="2907011" y="-2533650"/>
            <a:chExt cx="2505280" cy="2133600"/>
          </a:xfrm>
        </p:grpSpPr>
        <p:pic>
          <p:nvPicPr>
            <p:cNvPr id="50"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rot="5400000" flipH="1">
              <a:off x="3219462" y="-2846101"/>
              <a:ext cx="1314440" cy="1939341"/>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Connector 50"/>
            <p:cNvCxnSpPr/>
            <p:nvPr/>
          </p:nvCxnSpPr>
          <p:spPr>
            <a:xfrm>
              <a:off x="4232174" y="-1390650"/>
              <a:ext cx="1180117" cy="990600"/>
            </a:xfrm>
            <a:prstGeom prst="line">
              <a:avLst/>
            </a:prstGeom>
            <a:ln>
              <a:no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6020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250"/>
                                        <p:tgtEl>
                                          <p:spTgt spid="36"/>
                                        </p:tgtEl>
                                        <p:attrNameLst>
                                          <p:attrName>ppt_x</p:attrName>
                                        </p:attrNameLst>
                                      </p:cBhvr>
                                      <p:tavLst>
                                        <p:tav tm="0">
                                          <p:val>
                                            <p:strVal val="#ppt_x-#ppt_w*1.125000"/>
                                          </p:val>
                                        </p:tav>
                                        <p:tav tm="100000">
                                          <p:val>
                                            <p:strVal val="#ppt_x"/>
                                          </p:val>
                                        </p:tav>
                                      </p:tavLst>
                                    </p:anim>
                                    <p:animEffect transition="in" filter="wipe(right)">
                                      <p:cBhvr>
                                        <p:cTn id="8" dur="250"/>
                                        <p:tgtEl>
                                          <p:spTgt spid="36"/>
                                        </p:tgtEl>
                                      </p:cBhvr>
                                    </p:animEffect>
                                  </p:childTnLst>
                                </p:cTn>
                              </p:par>
                            </p:childTnLst>
                          </p:cTn>
                        </p:par>
                      </p:childTnLst>
                    </p:cTn>
                  </p:par>
                  <p:par>
                    <p:cTn id="9" fill="hold">
                      <p:stCondLst>
                        <p:cond delay="indefinite"/>
                      </p:stCondLst>
                      <p:childTnLst>
                        <p:par>
                          <p:cTn id="10" fill="hold">
                            <p:stCondLst>
                              <p:cond delay="0"/>
                            </p:stCondLst>
                            <p:childTnLst>
                              <p:par>
                                <p:cTn id="11" presetID="35" presetClass="path" presetSubtype="0" repeatCount="indefinite" fill="hold" grpId="0" nodeType="clickEffect">
                                  <p:stCondLst>
                                    <p:cond delay="0"/>
                                  </p:stCondLst>
                                  <p:endCondLst>
                                    <p:cond evt="onNext" delay="0">
                                      <p:tgtEl>
                                        <p:sldTgt/>
                                      </p:tgtEl>
                                    </p:cond>
                                  </p:endCondLst>
                                  <p:childTnLst>
                                    <p:animMotion origin="layout" path="M 0 -3.7037E-6 L -0.08542 -3.7037E-6 " pathEditMode="relative" rAng="0" ptsTypes="AA">
                                      <p:cBhvr>
                                        <p:cTn id="12" dur="3000" fill="hold"/>
                                        <p:tgtEl>
                                          <p:spTgt spid="2"/>
                                        </p:tgtEl>
                                        <p:attrNameLst>
                                          <p:attrName>ppt_x</p:attrName>
                                          <p:attrName>ppt_y</p:attrName>
                                        </p:attrNameLst>
                                      </p:cBhvr>
                                      <p:rCtr x="-4271" y="0"/>
                                    </p:animMotion>
                                  </p:childTnLst>
                                </p:cTn>
                              </p:par>
                              <p:par>
                                <p:cTn id="13" presetID="35" presetClass="path" presetSubtype="0" repeatCount="indefinite" fill="hold" grpId="0" nodeType="withEffect">
                                  <p:stCondLst>
                                    <p:cond delay="0"/>
                                  </p:stCondLst>
                                  <p:endCondLst>
                                    <p:cond evt="onNext" delay="0">
                                      <p:tgtEl>
                                        <p:sldTgt/>
                                      </p:tgtEl>
                                    </p:cond>
                                  </p:endCondLst>
                                  <p:childTnLst>
                                    <p:animMotion origin="layout" path="M 0 -3.7037E-6 L -0.08542 -3.7037E-6 " pathEditMode="relative" rAng="0" ptsTypes="AA">
                                      <p:cBhvr>
                                        <p:cTn id="14" dur="3000" fill="hold"/>
                                        <p:tgtEl>
                                          <p:spTgt spid="6"/>
                                        </p:tgtEl>
                                        <p:attrNameLst>
                                          <p:attrName>ppt_x</p:attrName>
                                          <p:attrName>ppt_y</p:attrName>
                                        </p:attrNameLst>
                                      </p:cBhvr>
                                      <p:rCtr x="-4271" y="0"/>
                                    </p:animMotion>
                                  </p:childTnLst>
                                </p:cTn>
                              </p:par>
                              <p:par>
                                <p:cTn id="15" presetID="2" presetClass="entr" presetSubtype="8" decel="3300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3000" fill="hold"/>
                                        <p:tgtEl>
                                          <p:spTgt spid="49"/>
                                        </p:tgtEl>
                                        <p:attrNameLst>
                                          <p:attrName>ppt_x</p:attrName>
                                        </p:attrNameLst>
                                      </p:cBhvr>
                                      <p:tavLst>
                                        <p:tav tm="0">
                                          <p:val>
                                            <p:strVal val="0-#ppt_w/2"/>
                                          </p:val>
                                        </p:tav>
                                        <p:tav tm="100000">
                                          <p:val>
                                            <p:strVal val="#ppt_x"/>
                                          </p:val>
                                        </p:tav>
                                      </p:tavLst>
                                    </p:anim>
                                    <p:anim calcmode="lin" valueType="num">
                                      <p:cBhvr additive="base">
                                        <p:cTn id="18" dur="30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8" presetClass="emph" presetSubtype="0" fill="hold" nodeType="clickEffect">
                                  <p:stCondLst>
                                    <p:cond delay="0"/>
                                  </p:stCondLst>
                                  <p:childTnLst>
                                    <p:animRot by="1200000">
                                      <p:cBhvr>
                                        <p:cTn id="22" dur="500" fill="hold"/>
                                        <p:tgtEl>
                                          <p:spTgt spid="49"/>
                                        </p:tgtEl>
                                        <p:attrNameLst>
                                          <p:attrName>r</p:attrName>
                                        </p:attrNameLst>
                                      </p:cBhvr>
                                    </p:animRot>
                                  </p:childTnLst>
                                </p:cTn>
                              </p:par>
                              <p:par>
                                <p:cTn id="23" presetID="0" presetClass="path" presetSubtype="0" fill="hold" nodeType="withEffect">
                                  <p:stCondLst>
                                    <p:cond delay="500"/>
                                  </p:stCondLst>
                                  <p:childTnLst>
                                    <p:animMotion origin="layout" path="M -1.94444E-6 -1.7284E-6 L 0.11528 0.15062 " pathEditMode="relative" rAng="0" ptsTypes="AA">
                                      <p:cBhvr>
                                        <p:cTn id="24" dur="500" fill="hold"/>
                                        <p:tgtEl>
                                          <p:spTgt spid="49"/>
                                        </p:tgtEl>
                                        <p:attrNameLst>
                                          <p:attrName>ppt_x</p:attrName>
                                          <p:attrName>ppt_y</p:attrName>
                                        </p:attrNameLst>
                                      </p:cBhvr>
                                      <p:rCtr x="5764" y="7531"/>
                                    </p:animMotion>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p:tgtEl>
                                          <p:spTgt spid="21"/>
                                        </p:tgtEl>
                                        <p:attrNameLst>
                                          <p:attrName>ppt_y</p:attrName>
                                        </p:attrNameLst>
                                      </p:cBhvr>
                                      <p:tavLst>
                                        <p:tav tm="0">
                                          <p:val>
                                            <p:strVal val="#ppt_y+#ppt_h*1.125000"/>
                                          </p:val>
                                        </p:tav>
                                        <p:tav tm="100000">
                                          <p:val>
                                            <p:strVal val="#ppt_y"/>
                                          </p:val>
                                        </p:tav>
                                      </p:tavLst>
                                    </p:anim>
                                    <p:animEffect transition="in" filter="wipe(up)">
                                      <p:cBhvr>
                                        <p:cTn id="30" dur="500"/>
                                        <p:tgtEl>
                                          <p:spTgt spid="21"/>
                                        </p:tgtEl>
                                      </p:cBhvr>
                                    </p:animEffect>
                                  </p:childTnLst>
                                </p:cTn>
                              </p:par>
                              <p:par>
                                <p:cTn id="31" presetID="12" presetClass="entr" presetSubtype="1"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p:tgtEl>
                                          <p:spTgt spid="26"/>
                                        </p:tgtEl>
                                        <p:attrNameLst>
                                          <p:attrName>ppt_y</p:attrName>
                                        </p:attrNameLst>
                                      </p:cBhvr>
                                      <p:tavLst>
                                        <p:tav tm="0">
                                          <p:val>
                                            <p:strVal val="#ppt_y-#ppt_h*1.125000"/>
                                          </p:val>
                                        </p:tav>
                                        <p:tav tm="100000">
                                          <p:val>
                                            <p:strVal val="#ppt_y"/>
                                          </p:val>
                                        </p:tav>
                                      </p:tavLst>
                                    </p:anim>
                                    <p:animEffect transition="in" filter="wipe(down)">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barn(inVertical)">
                                      <p:cBhvr>
                                        <p:cTn id="39" dur="500"/>
                                        <p:tgtEl>
                                          <p:spTgt spid="24"/>
                                        </p:tgtEl>
                                      </p:cBhvr>
                                    </p:animEffect>
                                  </p:childTnLst>
                                </p:cTn>
                              </p:par>
                              <p:par>
                                <p:cTn id="40" presetID="16" presetClass="entr" presetSubtype="21"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barn(inVertical)">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1"/>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6"/>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4"/>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8" presetClass="emph" presetSubtype="0" fill="hold" nodeType="clickEffect">
                                  <p:stCondLst>
                                    <p:cond delay="0"/>
                                  </p:stCondLst>
                                  <p:childTnLst>
                                    <p:animRot by="1800000">
                                      <p:cBhvr>
                                        <p:cTn id="56" dur="500" fill="hold"/>
                                        <p:tgtEl>
                                          <p:spTgt spid="49"/>
                                        </p:tgtEl>
                                        <p:attrNameLst>
                                          <p:attrName>r</p:attrName>
                                        </p:attrNameLst>
                                      </p:cBhvr>
                                    </p:animRot>
                                  </p:childTnLst>
                                </p:cTn>
                              </p:par>
                            </p:childTnLst>
                          </p:cTn>
                        </p:par>
                      </p:childTnLst>
                    </p:cTn>
                  </p:par>
                  <p:par>
                    <p:cTn id="57" fill="hold">
                      <p:stCondLst>
                        <p:cond delay="indefinite"/>
                      </p:stCondLst>
                      <p:childTnLst>
                        <p:par>
                          <p:cTn id="58" fill="hold">
                            <p:stCondLst>
                              <p:cond delay="0"/>
                            </p:stCondLst>
                            <p:childTnLst>
                              <p:par>
                                <p:cTn id="59" presetID="0" presetClass="path" presetSubtype="0" fill="hold" nodeType="clickEffect">
                                  <p:stCondLst>
                                    <p:cond delay="0"/>
                                  </p:stCondLst>
                                  <p:childTnLst>
                                    <p:animMotion origin="layout" path="M 0.11528 0.15076 L 0.23455 0.32314 " pathEditMode="relative" rAng="0" ptsTypes="AA">
                                      <p:cBhvr>
                                        <p:cTn id="60" dur="500" fill="hold"/>
                                        <p:tgtEl>
                                          <p:spTgt spid="49"/>
                                        </p:tgtEl>
                                        <p:attrNameLst>
                                          <p:attrName>ppt_x</p:attrName>
                                          <p:attrName>ppt_y</p:attrName>
                                        </p:attrNameLst>
                                      </p:cBhvr>
                                      <p:rCtr x="5955" y="8619"/>
                                    </p:animMotion>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49"/>
                                        </p:tgtEl>
                                      </p:cBhvr>
                                    </p:animEffect>
                                    <p:set>
                                      <p:cBhvr>
                                        <p:cTn id="65" dur="1" fill="hold">
                                          <p:stCondLst>
                                            <p:cond delay="499"/>
                                          </p:stCondLst>
                                        </p:cTn>
                                        <p:tgtEl>
                                          <p:spTgt spid="49"/>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wipe(left)">
                                      <p:cBhvr>
                                        <p:cTn id="70" dur="2000"/>
                                        <p:tgtEl>
                                          <p:spTgt spid="3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up)">
                                      <p:cBhvr>
                                        <p:cTn id="75" dur="1000"/>
                                        <p:tgtEl>
                                          <p:spTgt spid="3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up)">
                                      <p:cBhvr>
                                        <p:cTn id="80" dur="1000"/>
                                        <p:tgtEl>
                                          <p:spTgt spid="37"/>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1" fill="hold" grpId="0" nodeType="clickEffect">
                                  <p:stCondLst>
                                    <p:cond delay="0"/>
                                  </p:stCondLst>
                                  <p:childTnLst>
                                    <p:set>
                                      <p:cBhvr>
                                        <p:cTn id="84" dur="1" fill="hold">
                                          <p:stCondLst>
                                            <p:cond delay="0"/>
                                          </p:stCondLst>
                                        </p:cTn>
                                        <p:tgtEl>
                                          <p:spTgt spid="44"/>
                                        </p:tgtEl>
                                        <p:attrNameLst>
                                          <p:attrName>style.visibility</p:attrName>
                                        </p:attrNameLst>
                                      </p:cBhvr>
                                      <p:to>
                                        <p:strVal val="visible"/>
                                      </p:to>
                                    </p:set>
                                    <p:anim calcmode="lin" valueType="num">
                                      <p:cBhvr additive="base">
                                        <p:cTn id="85" dur="250"/>
                                        <p:tgtEl>
                                          <p:spTgt spid="44"/>
                                        </p:tgtEl>
                                        <p:attrNameLst>
                                          <p:attrName>ppt_y</p:attrName>
                                        </p:attrNameLst>
                                      </p:cBhvr>
                                      <p:tavLst>
                                        <p:tav tm="0">
                                          <p:val>
                                            <p:strVal val="#ppt_y-#ppt_h*1.125000"/>
                                          </p:val>
                                        </p:tav>
                                        <p:tav tm="100000">
                                          <p:val>
                                            <p:strVal val="#ppt_y"/>
                                          </p:val>
                                        </p:tav>
                                      </p:tavLst>
                                    </p:anim>
                                    <p:animEffect transition="in" filter="wipe(down)">
                                      <p:cBhvr>
                                        <p:cTn id="86" dur="250"/>
                                        <p:tgtEl>
                                          <p:spTgt spid="44"/>
                                        </p:tgtEl>
                                      </p:cBhvr>
                                    </p:animEffect>
                                  </p:childTnLst>
                                </p:cTn>
                              </p:par>
                              <p:par>
                                <p:cTn id="87" presetID="16" presetClass="entr" presetSubtype="37" fill="hold" grpId="0" nodeType="withEffect">
                                  <p:stCondLst>
                                    <p:cond delay="250"/>
                                  </p:stCondLst>
                                  <p:childTnLst>
                                    <p:set>
                                      <p:cBhvr>
                                        <p:cTn id="88" dur="1" fill="hold">
                                          <p:stCondLst>
                                            <p:cond delay="0"/>
                                          </p:stCondLst>
                                        </p:cTn>
                                        <p:tgtEl>
                                          <p:spTgt spid="43"/>
                                        </p:tgtEl>
                                        <p:attrNameLst>
                                          <p:attrName>style.visibility</p:attrName>
                                        </p:attrNameLst>
                                      </p:cBhvr>
                                      <p:to>
                                        <p:strVal val="visible"/>
                                      </p:to>
                                    </p:set>
                                    <p:animEffect transition="in" filter="barn(outVertical)">
                                      <p:cBhvr>
                                        <p:cTn id="89" dur="250"/>
                                        <p:tgtEl>
                                          <p:spTgt spid="43"/>
                                        </p:tgtEl>
                                      </p:cBhvr>
                                    </p:animEffect>
                                  </p:childTnLst>
                                </p:cTn>
                              </p:par>
                            </p:childTnLst>
                          </p:cTn>
                        </p:par>
                      </p:childTnLst>
                    </p:cTn>
                  </p:par>
                  <p:par>
                    <p:cTn id="90" fill="hold">
                      <p:stCondLst>
                        <p:cond delay="indefinite"/>
                      </p:stCondLst>
                      <p:childTnLst>
                        <p:par>
                          <p:cTn id="91" fill="hold">
                            <p:stCondLst>
                              <p:cond delay="0"/>
                            </p:stCondLst>
                            <p:childTnLst>
                              <p:par>
                                <p:cTn id="92" presetID="12" presetClass="entr" presetSubtype="8" fill="hold" grpId="0" nodeType="clickEffect">
                                  <p:stCondLst>
                                    <p:cond delay="0"/>
                                  </p:stCondLst>
                                  <p:childTnLst>
                                    <p:set>
                                      <p:cBhvr>
                                        <p:cTn id="93" dur="1" fill="hold">
                                          <p:stCondLst>
                                            <p:cond delay="0"/>
                                          </p:stCondLst>
                                        </p:cTn>
                                        <p:tgtEl>
                                          <p:spTgt spid="45"/>
                                        </p:tgtEl>
                                        <p:attrNameLst>
                                          <p:attrName>style.visibility</p:attrName>
                                        </p:attrNameLst>
                                      </p:cBhvr>
                                      <p:to>
                                        <p:strVal val="visible"/>
                                      </p:to>
                                    </p:set>
                                    <p:anim calcmode="lin" valueType="num">
                                      <p:cBhvr additive="base">
                                        <p:cTn id="94" dur="250"/>
                                        <p:tgtEl>
                                          <p:spTgt spid="45"/>
                                        </p:tgtEl>
                                        <p:attrNameLst>
                                          <p:attrName>ppt_x</p:attrName>
                                        </p:attrNameLst>
                                      </p:cBhvr>
                                      <p:tavLst>
                                        <p:tav tm="0">
                                          <p:val>
                                            <p:strVal val="#ppt_x-#ppt_w*1.125000"/>
                                          </p:val>
                                        </p:tav>
                                        <p:tav tm="100000">
                                          <p:val>
                                            <p:strVal val="#ppt_x"/>
                                          </p:val>
                                        </p:tav>
                                      </p:tavLst>
                                    </p:anim>
                                    <p:animEffect transition="in" filter="wipe(right)">
                                      <p:cBhvr>
                                        <p:cTn id="95" dur="250"/>
                                        <p:tgtEl>
                                          <p:spTgt spid="45"/>
                                        </p:tgtEl>
                                      </p:cBhvr>
                                    </p:animEffect>
                                  </p:childTnLst>
                                </p:cTn>
                              </p:par>
                              <p:par>
                                <p:cTn id="96" presetID="16" presetClass="entr" presetSubtype="21" fill="hold" grpId="0" nodeType="withEffect">
                                  <p:stCondLst>
                                    <p:cond delay="250"/>
                                  </p:stCondLst>
                                  <p:childTnLst>
                                    <p:set>
                                      <p:cBhvr>
                                        <p:cTn id="97" dur="1" fill="hold">
                                          <p:stCondLst>
                                            <p:cond delay="0"/>
                                          </p:stCondLst>
                                        </p:cTn>
                                        <p:tgtEl>
                                          <p:spTgt spid="46"/>
                                        </p:tgtEl>
                                        <p:attrNameLst>
                                          <p:attrName>style.visibility</p:attrName>
                                        </p:attrNameLst>
                                      </p:cBhvr>
                                      <p:to>
                                        <p:strVal val="visible"/>
                                      </p:to>
                                    </p:set>
                                    <p:animEffect transition="in" filter="barn(inVertical)">
                                      <p:cBhvr>
                                        <p:cTn id="98" dur="250"/>
                                        <p:tgtEl>
                                          <p:spTgt spid="46"/>
                                        </p:tgtEl>
                                      </p:cBhvr>
                                    </p:animEffect>
                                  </p:childTnLst>
                                </p:cTn>
                              </p:par>
                            </p:childTnLst>
                          </p:cTn>
                        </p:par>
                      </p:childTnLst>
                    </p:cTn>
                  </p:par>
                  <p:par>
                    <p:cTn id="99" fill="hold">
                      <p:stCondLst>
                        <p:cond delay="indefinite"/>
                      </p:stCondLst>
                      <p:childTnLst>
                        <p:par>
                          <p:cTn id="100" fill="hold">
                            <p:stCondLst>
                              <p:cond delay="0"/>
                            </p:stCondLst>
                            <p:childTnLst>
                              <p:par>
                                <p:cTn id="101" presetID="12" presetClass="entr" presetSubtype="8" fill="hold" grpId="0" nodeType="clickEffect">
                                  <p:stCondLst>
                                    <p:cond delay="0"/>
                                  </p:stCondLst>
                                  <p:childTnLst>
                                    <p:set>
                                      <p:cBhvr>
                                        <p:cTn id="102" dur="1" fill="hold">
                                          <p:stCondLst>
                                            <p:cond delay="0"/>
                                          </p:stCondLst>
                                        </p:cTn>
                                        <p:tgtEl>
                                          <p:spTgt spid="48"/>
                                        </p:tgtEl>
                                        <p:attrNameLst>
                                          <p:attrName>style.visibility</p:attrName>
                                        </p:attrNameLst>
                                      </p:cBhvr>
                                      <p:to>
                                        <p:strVal val="visible"/>
                                      </p:to>
                                    </p:set>
                                    <p:anim calcmode="lin" valueType="num">
                                      <p:cBhvr additive="base">
                                        <p:cTn id="103" dur="250"/>
                                        <p:tgtEl>
                                          <p:spTgt spid="48"/>
                                        </p:tgtEl>
                                        <p:attrNameLst>
                                          <p:attrName>ppt_x</p:attrName>
                                        </p:attrNameLst>
                                      </p:cBhvr>
                                      <p:tavLst>
                                        <p:tav tm="0">
                                          <p:val>
                                            <p:strVal val="#ppt_x-#ppt_w*1.125000"/>
                                          </p:val>
                                        </p:tav>
                                        <p:tav tm="100000">
                                          <p:val>
                                            <p:strVal val="#ppt_x"/>
                                          </p:val>
                                        </p:tav>
                                      </p:tavLst>
                                    </p:anim>
                                    <p:animEffect transition="in" filter="wipe(right)">
                                      <p:cBhvr>
                                        <p:cTn id="104" dur="250"/>
                                        <p:tgtEl>
                                          <p:spTgt spid="48"/>
                                        </p:tgtEl>
                                      </p:cBhvr>
                                    </p:animEffect>
                                  </p:childTnLst>
                                </p:cTn>
                              </p:par>
                              <p:par>
                                <p:cTn id="105" presetID="16" presetClass="entr" presetSubtype="21" fill="hold" grpId="0" nodeType="withEffect">
                                  <p:stCondLst>
                                    <p:cond delay="250"/>
                                  </p:stCondLst>
                                  <p:childTnLst>
                                    <p:set>
                                      <p:cBhvr>
                                        <p:cTn id="106" dur="1" fill="hold">
                                          <p:stCondLst>
                                            <p:cond delay="0"/>
                                          </p:stCondLst>
                                        </p:cTn>
                                        <p:tgtEl>
                                          <p:spTgt spid="47"/>
                                        </p:tgtEl>
                                        <p:attrNameLst>
                                          <p:attrName>style.visibility</p:attrName>
                                        </p:attrNameLst>
                                      </p:cBhvr>
                                      <p:to>
                                        <p:strVal val="visible"/>
                                      </p:to>
                                    </p:set>
                                    <p:animEffect transition="in" filter="barn(inVertical)">
                                      <p:cBhvr>
                                        <p:cTn id="107"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36" grpId="0" animBg="1"/>
      <p:bldP spid="43" grpId="0" animBg="1"/>
      <p:bldP spid="44" grpId="0"/>
      <p:bldP spid="46" grpId="0" animBg="1"/>
      <p:bldP spid="45" grpId="0"/>
      <p:bldP spid="47" grpId="0" animBg="1"/>
      <p:bldP spid="4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0"/>
            <a:ext cx="10096500" cy="158115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6288" b="33737"/>
          <a:stretch/>
        </p:blipFill>
        <p:spPr bwMode="auto">
          <a:xfrm>
            <a:off x="0" y="1504950"/>
            <a:ext cx="9144000" cy="2082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76200" y="3562350"/>
            <a:ext cx="10096500" cy="158115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3"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rot="10800000" flipH="1">
            <a:off x="6231839" y="2266950"/>
            <a:ext cx="1314440" cy="193934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7488223" y="3355350"/>
            <a:ext cx="457200" cy="461665"/>
            <a:chOff x="4100836" y="2636050"/>
            <a:chExt cx="457200" cy="461665"/>
          </a:xfrm>
        </p:grpSpPr>
        <p:sp>
          <p:nvSpPr>
            <p:cNvPr id="8" name="Oval 7"/>
            <p:cNvSpPr/>
            <p:nvPr/>
          </p:nvSpPr>
          <p:spPr>
            <a:xfrm>
              <a:off x="4100836" y="2638282"/>
              <a:ext cx="457200" cy="457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a:spLocks noChangeArrowheads="1"/>
            </p:cNvSpPr>
            <p:nvPr/>
          </p:nvSpPr>
          <p:spPr bwMode="auto">
            <a:xfrm>
              <a:off x="4164968" y="2636050"/>
              <a:ext cx="328936" cy="461665"/>
            </a:xfrm>
            <a:prstGeom prst="rect">
              <a:avLst/>
            </a:prstGeom>
            <a:noFill/>
            <a:ln w="9525">
              <a:noFill/>
              <a:miter lim="800000"/>
              <a:headEnd/>
              <a:tailEnd/>
            </a:ln>
          </p:spPr>
          <p:txBody>
            <a:bodyPr wrap="none">
              <a:spAutoFit/>
            </a:bodyPr>
            <a:lstStyle/>
            <a:p>
              <a:r>
                <a:rPr lang="en-US" sz="2400" b="1" dirty="0">
                  <a:solidFill>
                    <a:srgbClr val="D60093"/>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L</a:t>
              </a:r>
            </a:p>
          </p:txBody>
        </p:sp>
      </p:grpSp>
      <p:grpSp>
        <p:nvGrpSpPr>
          <p:cNvPr id="26" name="Group 25"/>
          <p:cNvGrpSpPr/>
          <p:nvPr/>
        </p:nvGrpSpPr>
        <p:grpSpPr>
          <a:xfrm>
            <a:off x="5867400" y="3355350"/>
            <a:ext cx="457200" cy="461665"/>
            <a:chOff x="4100836" y="2636050"/>
            <a:chExt cx="457200" cy="461665"/>
          </a:xfrm>
        </p:grpSpPr>
        <p:sp>
          <p:nvSpPr>
            <p:cNvPr id="27" name="Oval 26"/>
            <p:cNvSpPr/>
            <p:nvPr/>
          </p:nvSpPr>
          <p:spPr>
            <a:xfrm>
              <a:off x="4100836" y="2638282"/>
              <a:ext cx="457200" cy="457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a:spLocks noChangeArrowheads="1"/>
            </p:cNvSpPr>
            <p:nvPr/>
          </p:nvSpPr>
          <p:spPr bwMode="auto">
            <a:xfrm>
              <a:off x="4140923" y="2636050"/>
              <a:ext cx="377026" cy="461665"/>
            </a:xfrm>
            <a:prstGeom prst="rect">
              <a:avLst/>
            </a:prstGeom>
            <a:noFill/>
            <a:ln w="9525">
              <a:noFill/>
              <a:miter lim="800000"/>
              <a:headEnd/>
              <a:tailEnd/>
            </a:ln>
          </p:spPr>
          <p:txBody>
            <a:bodyPr wrap="none">
              <a:spAutoFit/>
            </a:bodyPr>
            <a:lstStyle/>
            <a:p>
              <a:r>
                <a:rPr lang="en-US" sz="2400" b="1" dirty="0" smtClean="0">
                  <a:solidFill>
                    <a:srgbClr val="D60093"/>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a:t>
              </a:r>
              <a:endParaRPr lang="en-US" sz="2400" b="1" dirty="0">
                <a:solidFill>
                  <a:srgbClr val="D60093"/>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grpSp>
        <p:nvGrpSpPr>
          <p:cNvPr id="33" name="Group 32"/>
          <p:cNvGrpSpPr/>
          <p:nvPr/>
        </p:nvGrpSpPr>
        <p:grpSpPr>
          <a:xfrm>
            <a:off x="3629819" y="2983246"/>
            <a:ext cx="1914518" cy="457200"/>
            <a:chOff x="831851" y="4419901"/>
            <a:chExt cx="1914518" cy="457200"/>
          </a:xfrm>
        </p:grpSpPr>
        <p:sp>
          <p:nvSpPr>
            <p:cNvPr id="34" name="Rounded Rectangle 33"/>
            <p:cNvSpPr/>
            <p:nvPr/>
          </p:nvSpPr>
          <p:spPr bwMode="auto">
            <a:xfrm>
              <a:off x="838199" y="4419901"/>
              <a:ext cx="1908169" cy="457200"/>
            </a:xfrm>
            <a:prstGeom prst="roundRect">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kern="0">
                <a:solidFill>
                  <a:prstClr val="black"/>
                </a:solidFill>
                <a:latin typeface="Bookman Old Style" pitchFamily="18" charset="0"/>
              </a:endParaRPr>
            </a:p>
          </p:txBody>
        </p:sp>
        <p:sp>
          <p:nvSpPr>
            <p:cNvPr id="35" name="TextBox 49"/>
            <p:cNvSpPr txBox="1">
              <a:spLocks noChangeArrowheads="1"/>
            </p:cNvSpPr>
            <p:nvPr/>
          </p:nvSpPr>
          <p:spPr bwMode="auto">
            <a:xfrm>
              <a:off x="831851" y="4451350"/>
              <a:ext cx="1914518" cy="400110"/>
            </a:xfrm>
            <a:prstGeom prst="rect">
              <a:avLst/>
            </a:prstGeom>
            <a:noFill/>
            <a:ln w="9525">
              <a:noFill/>
              <a:miter lim="800000"/>
              <a:headEnd/>
              <a:tailEnd/>
            </a:ln>
          </p:spPr>
          <p:txBody>
            <a:bodyPr wrap="square">
              <a:spAutoFit/>
            </a:bodyPr>
            <a:lstStyle/>
            <a:p>
              <a:pPr>
                <a:defRPr/>
              </a:pPr>
              <a:r>
                <a:rPr lang="en-US" sz="2000" b="1" kern="0" dirty="0" smtClean="0">
                  <a:latin typeface="Aharoni" panose="02010803020104030203" pitchFamily="2" charset="-79"/>
                  <a:cs typeface="Aharoni" panose="02010803020104030203" pitchFamily="2" charset="-79"/>
                </a:rPr>
                <a:t>Speed is same</a:t>
              </a:r>
              <a:endParaRPr lang="en-US" sz="2000" b="1" kern="0" dirty="0">
                <a:latin typeface="Aharoni" panose="02010803020104030203" pitchFamily="2" charset="-79"/>
                <a:cs typeface="Aharoni" panose="02010803020104030203" pitchFamily="2" charset="-79"/>
              </a:endParaRPr>
            </a:p>
          </p:txBody>
        </p:sp>
      </p:grpSp>
      <p:sp>
        <p:nvSpPr>
          <p:cNvPr id="36" name="Rectangle 35"/>
          <p:cNvSpPr/>
          <p:nvPr/>
        </p:nvSpPr>
        <p:spPr>
          <a:xfrm>
            <a:off x="224172" y="295476"/>
            <a:ext cx="8615028" cy="523220"/>
          </a:xfrm>
          <a:prstGeom prst="rect">
            <a:avLst/>
          </a:prstGeom>
          <a:solidFill>
            <a:schemeClr val="tx1"/>
          </a:solidFill>
        </p:spPr>
        <p:txBody>
          <a:bodyPr wrap="square">
            <a:spAutoFit/>
          </a:bodyPr>
          <a:lstStyle/>
          <a:p>
            <a:r>
              <a:rPr lang="en-US" sz="2800" dirty="0">
                <a:ln>
                  <a:solidFill>
                    <a:schemeClr val="tx1"/>
                  </a:solidFill>
                </a:ln>
                <a:solidFill>
                  <a:schemeClr val="bg1"/>
                </a:solidFill>
                <a:latin typeface="Aharoni" panose="02010803020104030203" pitchFamily="2" charset="-79"/>
                <a:cs typeface="Aharoni" panose="02010803020104030203" pitchFamily="2" charset="-79"/>
              </a:rPr>
              <a:t>Let us understand why does the ray of light bend?</a:t>
            </a:r>
          </a:p>
        </p:txBody>
      </p:sp>
      <p:sp>
        <p:nvSpPr>
          <p:cNvPr id="43" name="Rectangle 42"/>
          <p:cNvSpPr/>
          <p:nvPr/>
        </p:nvSpPr>
        <p:spPr>
          <a:xfrm>
            <a:off x="1083667" y="1423031"/>
            <a:ext cx="2555094" cy="53457"/>
          </a:xfrm>
          <a:prstGeom prst="rect">
            <a:avLst/>
          </a:prstGeom>
          <a:gradFill flip="none" rotWithShape="1">
            <a:gsLst>
              <a:gs pos="0">
                <a:schemeClr val="tx1">
                  <a:alpha val="12000"/>
                </a:schemeClr>
              </a:gs>
              <a:gs pos="54000">
                <a:srgbClr val="0000FF"/>
              </a:gs>
              <a:gs pos="100000">
                <a:schemeClr val="tx1">
                  <a:alpha val="28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268606" y="1016631"/>
            <a:ext cx="2185215" cy="461665"/>
          </a:xfrm>
          <a:prstGeom prst="rect">
            <a:avLst/>
          </a:prstGeom>
        </p:spPr>
        <p:txBody>
          <a:bodyPr wrap="none">
            <a:spAutoFit/>
          </a:bodyPr>
          <a:lstStyle/>
          <a:p>
            <a:pPr algn="ctr">
              <a:defRPr/>
            </a:pPr>
            <a:r>
              <a:rPr lang="en-US" sz="2400" b="1" dirty="0" smtClean="0">
                <a:effectLst>
                  <a:glow rad="215900">
                    <a:schemeClr val="bg1">
                      <a:alpha val="73000"/>
                    </a:schemeClr>
                  </a:glow>
                  <a:outerShdw blurRad="38100" dist="38100" dir="2700000" algn="tl">
                    <a:srgbClr val="000000">
                      <a:alpha val="43137"/>
                    </a:srgbClr>
                  </a:outerShdw>
                </a:effectLst>
                <a:latin typeface="Aharoni" panose="02010803020104030203" pitchFamily="2" charset="-79"/>
                <a:cs typeface="Aharoni" panose="02010803020104030203" pitchFamily="2" charset="-79"/>
              </a:rPr>
              <a:t>CONCLUSION</a:t>
            </a:r>
            <a:endParaRPr lang="en-US" sz="2400" b="1" dirty="0">
              <a:effectLst>
                <a:glow rad="215900">
                  <a:schemeClr val="bg1">
                    <a:alpha val="73000"/>
                  </a:schemeClr>
                </a:glow>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6" name="Rounded Rectangle 45"/>
          <p:cNvSpPr/>
          <p:nvPr/>
        </p:nvSpPr>
        <p:spPr>
          <a:xfrm>
            <a:off x="226416" y="1666987"/>
            <a:ext cx="5488583" cy="455728"/>
          </a:xfrm>
          <a:prstGeom prst="roundRect">
            <a:avLst>
              <a:gd name="adj" fmla="val 6250"/>
            </a:avLst>
          </a:prstGeom>
          <a:solidFill>
            <a:schemeClr val="bg1">
              <a:alpha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243437" y="1694796"/>
            <a:ext cx="5090562" cy="400110"/>
          </a:xfrm>
          <a:prstGeom prst="rect">
            <a:avLst/>
          </a:prstGeom>
        </p:spPr>
        <p:txBody>
          <a:bodyPr wrap="square">
            <a:spAutoFit/>
          </a:bodyPr>
          <a:lstStyle/>
          <a:p>
            <a:pPr>
              <a:tabLst>
                <a:tab pos="465138" algn="l"/>
              </a:tabLst>
              <a:defRPr/>
            </a:pPr>
            <a:r>
              <a:rPr lang="en-US" sz="2000" kern="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Rarer </a:t>
            </a:r>
            <a:r>
              <a:rPr lang="en-US" sz="2000" kern="0" dirty="0" smtClean="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to denser </a:t>
            </a:r>
            <a:r>
              <a:rPr lang="en-US" sz="2000" b="1" dirty="0">
                <a:sym typeface="Symbol"/>
              </a:rPr>
              <a:t></a:t>
            </a:r>
            <a:r>
              <a:rPr lang="en-US" sz="2000" kern="0" dirty="0" smtClean="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r>
            <a:r>
              <a:rPr lang="en-US" sz="2000" kern="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towards the normal</a:t>
            </a:r>
          </a:p>
        </p:txBody>
      </p:sp>
      <p:grpSp>
        <p:nvGrpSpPr>
          <p:cNvPr id="49" name="Group 45"/>
          <p:cNvGrpSpPr>
            <a:grpSpLocks/>
          </p:cNvGrpSpPr>
          <p:nvPr/>
        </p:nvGrpSpPr>
        <p:grpSpPr bwMode="auto">
          <a:xfrm rot="4214877">
            <a:off x="5625268" y="3178947"/>
            <a:ext cx="2812353" cy="759011"/>
            <a:chOff x="2535908" y="4884134"/>
            <a:chExt cx="2812013" cy="759014"/>
          </a:xfrm>
        </p:grpSpPr>
        <p:cxnSp>
          <p:nvCxnSpPr>
            <p:cNvPr id="50" name="Straight Connector 49"/>
            <p:cNvCxnSpPr/>
            <p:nvPr/>
          </p:nvCxnSpPr>
          <p:spPr>
            <a:xfrm rot="17385123">
              <a:off x="4628056" y="4923284"/>
              <a:ext cx="16525" cy="1423204"/>
            </a:xfrm>
            <a:prstGeom prst="line">
              <a:avLst/>
            </a:prstGeom>
            <a:ln w="63500">
              <a:solidFill>
                <a:schemeClr val="bg1"/>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535908" y="4884134"/>
              <a:ext cx="1397751" cy="508039"/>
            </a:xfrm>
            <a:prstGeom prst="line">
              <a:avLst/>
            </a:prstGeom>
            <a:ln w="63500">
              <a:solidFill>
                <a:schemeClr val="bg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346127" y="5169590"/>
              <a:ext cx="245511" cy="109536"/>
            </a:xfrm>
            <a:prstGeom prst="straightConnector1">
              <a:avLst/>
            </a:prstGeom>
            <a:ln w="635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3" name="Rounded Rectangle 52"/>
          <p:cNvSpPr/>
          <p:nvPr/>
        </p:nvSpPr>
        <p:spPr>
          <a:xfrm>
            <a:off x="239488" y="2293454"/>
            <a:ext cx="5475511" cy="455728"/>
          </a:xfrm>
          <a:prstGeom prst="roundRect">
            <a:avLst>
              <a:gd name="adj" fmla="val 6250"/>
            </a:avLst>
          </a:prstGeom>
          <a:solidFill>
            <a:schemeClr val="bg1">
              <a:alpha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256508" y="2321263"/>
            <a:ext cx="5458491" cy="400110"/>
          </a:xfrm>
          <a:prstGeom prst="rect">
            <a:avLst/>
          </a:prstGeom>
        </p:spPr>
        <p:txBody>
          <a:bodyPr wrap="square">
            <a:spAutoFit/>
          </a:bodyPr>
          <a:lstStyle/>
          <a:p>
            <a:pPr>
              <a:tabLst>
                <a:tab pos="465138" algn="l"/>
              </a:tabLst>
              <a:defRPr/>
            </a:pPr>
            <a:r>
              <a:rPr lang="en-US" sz="2000" kern="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Denser </a:t>
            </a:r>
            <a:r>
              <a:rPr lang="en-US" sz="2000" kern="0" dirty="0" smtClean="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to rarer </a:t>
            </a:r>
            <a:r>
              <a:rPr lang="en-US" sz="2000" b="1" dirty="0">
                <a:sym typeface="Symbol"/>
              </a:rPr>
              <a:t></a:t>
            </a:r>
            <a:r>
              <a:rPr lang="en-US" sz="2000" kern="0" dirty="0" smtClean="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r>
            <a:r>
              <a:rPr lang="en-US" sz="2000" kern="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away from  the normal</a:t>
            </a:r>
          </a:p>
        </p:txBody>
      </p:sp>
      <p:sp>
        <p:nvSpPr>
          <p:cNvPr id="55" name="Rounded Rectangle 54"/>
          <p:cNvSpPr/>
          <p:nvPr/>
        </p:nvSpPr>
        <p:spPr>
          <a:xfrm>
            <a:off x="252560" y="2910457"/>
            <a:ext cx="5462439" cy="455728"/>
          </a:xfrm>
          <a:prstGeom prst="roundRect">
            <a:avLst>
              <a:gd name="adj" fmla="val 6250"/>
            </a:avLst>
          </a:prstGeom>
          <a:solidFill>
            <a:schemeClr val="bg1">
              <a:alpha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69581" y="2938266"/>
            <a:ext cx="4759619" cy="400110"/>
          </a:xfrm>
          <a:prstGeom prst="rect">
            <a:avLst/>
          </a:prstGeom>
        </p:spPr>
        <p:txBody>
          <a:bodyPr wrap="square">
            <a:spAutoFit/>
          </a:bodyPr>
          <a:lstStyle/>
          <a:p>
            <a:pPr>
              <a:tabLst>
                <a:tab pos="465138" algn="l"/>
              </a:tabLst>
              <a:defRPr/>
            </a:pPr>
            <a:r>
              <a:rPr lang="en-US" sz="2000" kern="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Light travels straight </a:t>
            </a:r>
            <a:r>
              <a:rPr lang="en-US" sz="2000" b="1" dirty="0">
                <a:sym typeface="Symbol"/>
              </a:rPr>
              <a:t></a:t>
            </a:r>
            <a:r>
              <a:rPr lang="en-US" sz="2000" kern="0" dirty="0" smtClean="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r>
            <a:r>
              <a:rPr lang="en-US" sz="2000" kern="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No deviation</a:t>
            </a:r>
          </a:p>
        </p:txBody>
      </p:sp>
    </p:spTree>
    <p:extLst>
      <p:ext uri="{BB962C8B-B14F-4D97-AF65-F5344CB8AC3E}">
        <p14:creationId xmlns:p14="http://schemas.microsoft.com/office/powerpoint/2010/main" val="348909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3300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additive="base">
                                        <p:cTn id="7" dur="3000" fill="hold"/>
                                        <p:tgtEl>
                                          <p:spTgt spid="5123"/>
                                        </p:tgtEl>
                                        <p:attrNameLst>
                                          <p:attrName>ppt_x</p:attrName>
                                        </p:attrNameLst>
                                      </p:cBhvr>
                                      <p:tavLst>
                                        <p:tav tm="0">
                                          <p:val>
                                            <p:strVal val="#ppt_x"/>
                                          </p:val>
                                        </p:tav>
                                        <p:tav tm="100000">
                                          <p:val>
                                            <p:strVal val="#ppt_x"/>
                                          </p:val>
                                        </p:tav>
                                      </p:tavLst>
                                    </p:anim>
                                    <p:anim calcmode="lin" valueType="num">
                                      <p:cBhvr additive="base">
                                        <p:cTn id="8" dur="3000" fill="hold"/>
                                        <p:tgtEl>
                                          <p:spTgt spid="512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p:tgtEl>
                                          <p:spTgt spid="21"/>
                                        </p:tgtEl>
                                        <p:attrNameLst>
                                          <p:attrName>ppt_x</p:attrName>
                                        </p:attrNameLst>
                                      </p:cBhvr>
                                      <p:tavLst>
                                        <p:tav tm="0">
                                          <p:val>
                                            <p:strVal val="#ppt_x-#ppt_w*1.125000"/>
                                          </p:val>
                                        </p:tav>
                                        <p:tav tm="100000">
                                          <p:val>
                                            <p:strVal val="#ppt_x"/>
                                          </p:val>
                                        </p:tav>
                                      </p:tavLst>
                                    </p:anim>
                                    <p:animEffect transition="in" filter="wipe(right)">
                                      <p:cBhvr>
                                        <p:cTn id="14" dur="500"/>
                                        <p:tgtEl>
                                          <p:spTgt spid="21"/>
                                        </p:tgtEl>
                                      </p:cBhvr>
                                    </p:animEffect>
                                  </p:childTnLst>
                                </p:cTn>
                              </p:par>
                              <p:par>
                                <p:cTn id="15" presetID="12" presetClass="entr" presetSubtype="2"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p:tgtEl>
                                          <p:spTgt spid="26"/>
                                        </p:tgtEl>
                                        <p:attrNameLst>
                                          <p:attrName>ppt_x</p:attrName>
                                        </p:attrNameLst>
                                      </p:cBhvr>
                                      <p:tavLst>
                                        <p:tav tm="0">
                                          <p:val>
                                            <p:strVal val="#ppt_x+#ppt_w*1.125000"/>
                                          </p:val>
                                        </p:tav>
                                        <p:tav tm="100000">
                                          <p:val>
                                            <p:strVal val="#ppt_x"/>
                                          </p:val>
                                        </p:tav>
                                      </p:tavLst>
                                    </p:anim>
                                    <p:animEffect transition="in" filter="wipe(left)">
                                      <p:cBhvr>
                                        <p:cTn id="18" dur="500"/>
                                        <p:tgtEl>
                                          <p:spTgt spid="26"/>
                                        </p:tgtEl>
                                      </p:cBhvr>
                                    </p:animEffect>
                                  </p:childTnLst>
                                </p:cTn>
                              </p:par>
                            </p:childTnLst>
                          </p:cTn>
                        </p:par>
                        <p:par>
                          <p:cTn id="19" fill="hold">
                            <p:stCondLst>
                              <p:cond delay="500"/>
                            </p:stCondLst>
                            <p:childTnLst>
                              <p:par>
                                <p:cTn id="20" presetID="16" presetClass="entr" presetSubtype="21"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fill="hold" nodeType="clickEffect">
                                  <p:stCondLst>
                                    <p:cond delay="0"/>
                                  </p:stCondLst>
                                  <p:childTnLst>
                                    <p:animMotion origin="layout" path="M -2.22222E-6 -4.23231E-6 L -2.22222E-6 0.27093 " pathEditMode="relative" rAng="0" ptsTypes="AA">
                                      <p:cBhvr>
                                        <p:cTn id="34" dur="500" fill="hold"/>
                                        <p:tgtEl>
                                          <p:spTgt spid="5123"/>
                                        </p:tgtEl>
                                        <p:attrNameLst>
                                          <p:attrName>ppt_x</p:attrName>
                                          <p:attrName>ppt_y</p:attrName>
                                        </p:attrNameLst>
                                      </p:cBhvr>
                                      <p:rCtr x="0" y="13531"/>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up)">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1"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 calcmode="lin" valueType="num">
                                      <p:cBhvr additive="base">
                                        <p:cTn id="44" dur="250"/>
                                        <p:tgtEl>
                                          <p:spTgt spid="44"/>
                                        </p:tgtEl>
                                        <p:attrNameLst>
                                          <p:attrName>ppt_y</p:attrName>
                                        </p:attrNameLst>
                                      </p:cBhvr>
                                      <p:tavLst>
                                        <p:tav tm="0">
                                          <p:val>
                                            <p:strVal val="#ppt_y-#ppt_h*1.125000"/>
                                          </p:val>
                                        </p:tav>
                                        <p:tav tm="100000">
                                          <p:val>
                                            <p:strVal val="#ppt_y"/>
                                          </p:val>
                                        </p:tav>
                                      </p:tavLst>
                                    </p:anim>
                                    <p:animEffect transition="in" filter="wipe(down)">
                                      <p:cBhvr>
                                        <p:cTn id="45" dur="250"/>
                                        <p:tgtEl>
                                          <p:spTgt spid="44"/>
                                        </p:tgtEl>
                                      </p:cBhvr>
                                    </p:animEffect>
                                  </p:childTnLst>
                                </p:cTn>
                              </p:par>
                              <p:par>
                                <p:cTn id="46" presetID="16" presetClass="entr" presetSubtype="37" fill="hold" grpId="0" nodeType="withEffect">
                                  <p:stCondLst>
                                    <p:cond delay="250"/>
                                  </p:stCondLst>
                                  <p:childTnLst>
                                    <p:set>
                                      <p:cBhvr>
                                        <p:cTn id="47" dur="1" fill="hold">
                                          <p:stCondLst>
                                            <p:cond delay="0"/>
                                          </p:stCondLst>
                                        </p:cTn>
                                        <p:tgtEl>
                                          <p:spTgt spid="43"/>
                                        </p:tgtEl>
                                        <p:attrNameLst>
                                          <p:attrName>style.visibility</p:attrName>
                                        </p:attrNameLst>
                                      </p:cBhvr>
                                      <p:to>
                                        <p:strVal val="visible"/>
                                      </p:to>
                                    </p:set>
                                    <p:animEffect transition="in" filter="barn(outVertical)">
                                      <p:cBhvr>
                                        <p:cTn id="48" dur="250"/>
                                        <p:tgtEl>
                                          <p:spTgt spid="43"/>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8"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 calcmode="lin" valueType="num">
                                      <p:cBhvr additive="base">
                                        <p:cTn id="53" dur="250"/>
                                        <p:tgtEl>
                                          <p:spTgt spid="45"/>
                                        </p:tgtEl>
                                        <p:attrNameLst>
                                          <p:attrName>ppt_x</p:attrName>
                                        </p:attrNameLst>
                                      </p:cBhvr>
                                      <p:tavLst>
                                        <p:tav tm="0">
                                          <p:val>
                                            <p:strVal val="#ppt_x-#ppt_w*1.125000"/>
                                          </p:val>
                                        </p:tav>
                                        <p:tav tm="100000">
                                          <p:val>
                                            <p:strVal val="#ppt_x"/>
                                          </p:val>
                                        </p:tav>
                                      </p:tavLst>
                                    </p:anim>
                                    <p:animEffect transition="in" filter="wipe(right)">
                                      <p:cBhvr>
                                        <p:cTn id="54" dur="250"/>
                                        <p:tgtEl>
                                          <p:spTgt spid="45"/>
                                        </p:tgtEl>
                                      </p:cBhvr>
                                    </p:animEffect>
                                  </p:childTnLst>
                                </p:cTn>
                              </p:par>
                              <p:par>
                                <p:cTn id="55" presetID="16" presetClass="entr" presetSubtype="21" fill="hold" grpId="0" nodeType="withEffect">
                                  <p:stCondLst>
                                    <p:cond delay="250"/>
                                  </p:stCondLst>
                                  <p:childTnLst>
                                    <p:set>
                                      <p:cBhvr>
                                        <p:cTn id="56" dur="1" fill="hold">
                                          <p:stCondLst>
                                            <p:cond delay="0"/>
                                          </p:stCondLst>
                                        </p:cTn>
                                        <p:tgtEl>
                                          <p:spTgt spid="46"/>
                                        </p:tgtEl>
                                        <p:attrNameLst>
                                          <p:attrName>style.visibility</p:attrName>
                                        </p:attrNameLst>
                                      </p:cBhvr>
                                      <p:to>
                                        <p:strVal val="visible"/>
                                      </p:to>
                                    </p:set>
                                    <p:animEffect transition="in" filter="barn(inVertical)">
                                      <p:cBhvr>
                                        <p:cTn id="57" dur="25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8"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 calcmode="lin" valueType="num">
                                      <p:cBhvr additive="base">
                                        <p:cTn id="62" dur="250"/>
                                        <p:tgtEl>
                                          <p:spTgt spid="54"/>
                                        </p:tgtEl>
                                        <p:attrNameLst>
                                          <p:attrName>ppt_x</p:attrName>
                                        </p:attrNameLst>
                                      </p:cBhvr>
                                      <p:tavLst>
                                        <p:tav tm="0">
                                          <p:val>
                                            <p:strVal val="#ppt_x-#ppt_w*1.125000"/>
                                          </p:val>
                                        </p:tav>
                                        <p:tav tm="100000">
                                          <p:val>
                                            <p:strVal val="#ppt_x"/>
                                          </p:val>
                                        </p:tav>
                                      </p:tavLst>
                                    </p:anim>
                                    <p:animEffect transition="in" filter="wipe(right)">
                                      <p:cBhvr>
                                        <p:cTn id="63" dur="250"/>
                                        <p:tgtEl>
                                          <p:spTgt spid="54"/>
                                        </p:tgtEl>
                                      </p:cBhvr>
                                    </p:animEffect>
                                  </p:childTnLst>
                                </p:cTn>
                              </p:par>
                              <p:par>
                                <p:cTn id="64" presetID="16" presetClass="entr" presetSubtype="21" fill="hold" grpId="0" nodeType="withEffect">
                                  <p:stCondLst>
                                    <p:cond delay="250"/>
                                  </p:stCondLst>
                                  <p:childTnLst>
                                    <p:set>
                                      <p:cBhvr>
                                        <p:cTn id="65" dur="1" fill="hold">
                                          <p:stCondLst>
                                            <p:cond delay="0"/>
                                          </p:stCondLst>
                                        </p:cTn>
                                        <p:tgtEl>
                                          <p:spTgt spid="53"/>
                                        </p:tgtEl>
                                        <p:attrNameLst>
                                          <p:attrName>style.visibility</p:attrName>
                                        </p:attrNameLst>
                                      </p:cBhvr>
                                      <p:to>
                                        <p:strVal val="visible"/>
                                      </p:to>
                                    </p:set>
                                    <p:animEffect transition="in" filter="barn(inVertical)">
                                      <p:cBhvr>
                                        <p:cTn id="66" dur="250"/>
                                        <p:tgtEl>
                                          <p:spTgt spid="53"/>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8"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additive="base">
                                        <p:cTn id="71" dur="250"/>
                                        <p:tgtEl>
                                          <p:spTgt spid="56"/>
                                        </p:tgtEl>
                                        <p:attrNameLst>
                                          <p:attrName>ppt_x</p:attrName>
                                        </p:attrNameLst>
                                      </p:cBhvr>
                                      <p:tavLst>
                                        <p:tav tm="0">
                                          <p:val>
                                            <p:strVal val="#ppt_x-#ppt_w*1.125000"/>
                                          </p:val>
                                        </p:tav>
                                        <p:tav tm="100000">
                                          <p:val>
                                            <p:strVal val="#ppt_x"/>
                                          </p:val>
                                        </p:tav>
                                      </p:tavLst>
                                    </p:anim>
                                    <p:animEffect transition="in" filter="wipe(right)">
                                      <p:cBhvr>
                                        <p:cTn id="72" dur="250"/>
                                        <p:tgtEl>
                                          <p:spTgt spid="56"/>
                                        </p:tgtEl>
                                      </p:cBhvr>
                                    </p:animEffect>
                                  </p:childTnLst>
                                </p:cTn>
                              </p:par>
                              <p:par>
                                <p:cTn id="73" presetID="16" presetClass="entr" presetSubtype="21" fill="hold" grpId="0" nodeType="withEffect">
                                  <p:stCondLst>
                                    <p:cond delay="250"/>
                                  </p:stCondLst>
                                  <p:childTnLst>
                                    <p:set>
                                      <p:cBhvr>
                                        <p:cTn id="74" dur="1" fill="hold">
                                          <p:stCondLst>
                                            <p:cond delay="0"/>
                                          </p:stCondLst>
                                        </p:cTn>
                                        <p:tgtEl>
                                          <p:spTgt spid="55"/>
                                        </p:tgtEl>
                                        <p:attrNameLst>
                                          <p:attrName>style.visibility</p:attrName>
                                        </p:attrNameLst>
                                      </p:cBhvr>
                                      <p:to>
                                        <p:strVal val="visible"/>
                                      </p:to>
                                    </p:set>
                                    <p:animEffect transition="in" filter="barn(inVertical)">
                                      <p:cBhvr>
                                        <p:cTn id="75" dur="2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6" grpId="0" animBg="1"/>
      <p:bldP spid="45" grpId="0"/>
      <p:bldP spid="53" grpId="0" animBg="1"/>
      <p:bldP spid="54" grpId="0"/>
      <p:bldP spid="55" grpId="0" animBg="1"/>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2" descr="D:\d drive\MJ WORK\Pooja mam (physics)\State board\10th State\Gravitation\bg_site.pn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b="3571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1759" y="2466473"/>
            <a:ext cx="2414399" cy="872039"/>
          </a:xfrm>
          <a:prstGeom prst="rect">
            <a:avLst/>
          </a:prstGeom>
          <a:gradFill>
            <a:gsLst>
              <a:gs pos="100000">
                <a:schemeClr val="accent1">
                  <a:tint val="66000"/>
                  <a:satMod val="160000"/>
                  <a:alpha val="0"/>
                </a:schemeClr>
              </a:gs>
              <a:gs pos="0">
                <a:schemeClr val="accent1">
                  <a:tint val="23500"/>
                  <a:satMod val="160000"/>
                  <a:alpha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rot="10800000">
            <a:off x="3374536" y="1504950"/>
            <a:ext cx="2414399" cy="952354"/>
          </a:xfrm>
          <a:prstGeom prst="rect">
            <a:avLst/>
          </a:prstGeom>
          <a:gradFill>
            <a:gsLst>
              <a:gs pos="100000">
                <a:schemeClr val="accent1">
                  <a:tint val="66000"/>
                  <a:satMod val="160000"/>
                  <a:alpha val="0"/>
                </a:schemeClr>
              </a:gs>
              <a:gs pos="0">
                <a:schemeClr val="accent1">
                  <a:tint val="23500"/>
                  <a:satMod val="160000"/>
                  <a:alpha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145288" y="2472721"/>
            <a:ext cx="2414399" cy="865791"/>
          </a:xfrm>
          <a:prstGeom prst="rect">
            <a:avLst/>
          </a:prstGeom>
          <a:gradFill>
            <a:gsLst>
              <a:gs pos="100000">
                <a:schemeClr val="accent1">
                  <a:tint val="66000"/>
                  <a:satMod val="160000"/>
                  <a:alpha val="0"/>
                </a:schemeClr>
              </a:gs>
              <a:gs pos="0">
                <a:schemeClr val="accent1">
                  <a:tint val="23500"/>
                  <a:satMod val="160000"/>
                  <a:alpha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1775895" y="1416050"/>
            <a:ext cx="0" cy="2502962"/>
          </a:xfrm>
          <a:prstGeom prst="line">
            <a:avLst/>
          </a:prstGeom>
          <a:noFill/>
          <a:ln w="38100" cap="flat" cmpd="sng" algn="ctr">
            <a:solidFill>
              <a:srgbClr val="FF99CC"/>
            </a:solidFill>
            <a:prstDash val="sysDash"/>
          </a:ln>
          <a:effectLst>
            <a:outerShdw blurRad="50800" dist="38100" dir="5400000" algn="t" rotWithShape="0">
              <a:prstClr val="black">
                <a:alpha val="40000"/>
              </a:prstClr>
            </a:outerShdw>
          </a:effectLst>
        </p:spPr>
      </p:cxnSp>
      <p:sp>
        <p:nvSpPr>
          <p:cNvPr id="7" name="TextBox 6"/>
          <p:cNvSpPr txBox="1"/>
          <p:nvPr/>
        </p:nvSpPr>
        <p:spPr>
          <a:xfrm>
            <a:off x="1470366" y="1852196"/>
            <a:ext cx="240772" cy="338554"/>
          </a:xfrm>
          <a:prstGeom prst="rect">
            <a:avLst/>
          </a:prstGeom>
          <a:noFill/>
        </p:spPr>
        <p:txBody>
          <a:bodyPr wrap="none" rtlCol="0">
            <a:spAutoFit/>
          </a:bodyPr>
          <a:lstStyle/>
          <a:p>
            <a:r>
              <a:rPr lang="en-US" sz="1600" b="1" dirty="0" err="1">
                <a:solidFill>
                  <a:schemeClr val="bg1"/>
                </a:solidFill>
                <a:latin typeface="Aharoni" panose="02010803020104030203" pitchFamily="2" charset="-79"/>
                <a:cs typeface="Aharoni" panose="02010803020104030203" pitchFamily="2" charset="-79"/>
              </a:rPr>
              <a:t>i</a:t>
            </a:r>
            <a:endParaRPr lang="en-US" sz="1600" b="1" dirty="0">
              <a:solidFill>
                <a:schemeClr val="bg1"/>
              </a:solidFill>
              <a:latin typeface="Aharoni" panose="02010803020104030203" pitchFamily="2" charset="-79"/>
              <a:cs typeface="Aharoni" panose="02010803020104030203" pitchFamily="2" charset="-79"/>
            </a:endParaRPr>
          </a:p>
        </p:txBody>
      </p:sp>
      <p:cxnSp>
        <p:nvCxnSpPr>
          <p:cNvPr id="8" name="Straight Connector 7"/>
          <p:cNvCxnSpPr/>
          <p:nvPr/>
        </p:nvCxnSpPr>
        <p:spPr>
          <a:xfrm>
            <a:off x="1786024" y="2485320"/>
            <a:ext cx="1008697" cy="1227054"/>
          </a:xfrm>
          <a:prstGeom prst="line">
            <a:avLst/>
          </a:prstGeom>
          <a:noFill/>
          <a:ln w="38100" cap="flat" cmpd="sng" algn="ctr">
            <a:solidFill>
              <a:srgbClr val="FFFF00"/>
            </a:solidFill>
            <a:prstDash val="sysDash"/>
          </a:ln>
          <a:effectLst/>
        </p:spPr>
      </p:cxnSp>
      <p:grpSp>
        <p:nvGrpSpPr>
          <p:cNvPr id="9" name="Group 15"/>
          <p:cNvGrpSpPr/>
          <p:nvPr/>
        </p:nvGrpSpPr>
        <p:grpSpPr>
          <a:xfrm rot="689785">
            <a:off x="952500" y="1568450"/>
            <a:ext cx="829748" cy="910033"/>
            <a:chOff x="734325" y="1091793"/>
            <a:chExt cx="1041872" cy="1145254"/>
          </a:xfrm>
        </p:grpSpPr>
        <p:cxnSp>
          <p:nvCxnSpPr>
            <p:cNvPr id="10" name="Straight Connector 9"/>
            <p:cNvCxnSpPr/>
            <p:nvPr/>
          </p:nvCxnSpPr>
          <p:spPr>
            <a:xfrm rot="20910215">
              <a:off x="734325" y="1091793"/>
              <a:ext cx="1041872" cy="1145254"/>
            </a:xfrm>
            <a:prstGeom prst="line">
              <a:avLst/>
            </a:prstGeom>
            <a:noFill/>
            <a:ln w="38100" cap="flat" cmpd="sng" algn="ctr">
              <a:solidFill>
                <a:srgbClr val="FFFF00"/>
              </a:solidFill>
              <a:prstDash val="solid"/>
            </a:ln>
            <a:effectLst/>
          </p:spPr>
        </p:cxnSp>
        <p:cxnSp>
          <p:nvCxnSpPr>
            <p:cNvPr id="11" name="Straight Arrow Connector 10"/>
            <p:cNvCxnSpPr/>
            <p:nvPr/>
          </p:nvCxnSpPr>
          <p:spPr>
            <a:xfrm rot="2400000">
              <a:off x="1033645" y="1544248"/>
              <a:ext cx="91440" cy="1588"/>
            </a:xfrm>
            <a:prstGeom prst="straightConnector1">
              <a:avLst/>
            </a:prstGeom>
            <a:noFill/>
            <a:ln w="38100" cap="flat" cmpd="sng" algn="ctr">
              <a:solidFill>
                <a:srgbClr val="FFFF00"/>
              </a:solidFill>
              <a:prstDash val="solid"/>
              <a:tailEnd type="stealth" w="lg" len="lg"/>
            </a:ln>
            <a:effectLst/>
          </p:spPr>
        </p:cxnSp>
      </p:grpSp>
      <p:grpSp>
        <p:nvGrpSpPr>
          <p:cNvPr id="12" name="Group 15"/>
          <p:cNvGrpSpPr/>
          <p:nvPr/>
        </p:nvGrpSpPr>
        <p:grpSpPr>
          <a:xfrm rot="1902121">
            <a:off x="1773298" y="2489268"/>
            <a:ext cx="488769" cy="1403496"/>
            <a:chOff x="1018035" y="608795"/>
            <a:chExt cx="591413" cy="1698229"/>
          </a:xfrm>
        </p:grpSpPr>
        <p:cxnSp>
          <p:nvCxnSpPr>
            <p:cNvPr id="13" name="Straight Connector 12"/>
            <p:cNvCxnSpPr/>
            <p:nvPr/>
          </p:nvCxnSpPr>
          <p:spPr>
            <a:xfrm rot="19697879">
              <a:off x="1018035" y="608795"/>
              <a:ext cx="506372" cy="1698229"/>
            </a:xfrm>
            <a:prstGeom prst="line">
              <a:avLst/>
            </a:prstGeom>
            <a:noFill/>
            <a:ln w="38100" cap="flat" cmpd="sng" algn="ctr">
              <a:solidFill>
                <a:schemeClr val="bg1"/>
              </a:solidFill>
              <a:prstDash val="solid"/>
            </a:ln>
            <a:effectLst/>
          </p:spPr>
        </p:cxnSp>
        <p:cxnSp>
          <p:nvCxnSpPr>
            <p:cNvPr id="14" name="Straight Arrow Connector 13"/>
            <p:cNvCxnSpPr/>
            <p:nvPr/>
          </p:nvCxnSpPr>
          <p:spPr>
            <a:xfrm rot="19697879">
              <a:off x="1577455" y="1687706"/>
              <a:ext cx="31993" cy="118544"/>
            </a:xfrm>
            <a:prstGeom prst="straightConnector1">
              <a:avLst/>
            </a:prstGeom>
            <a:noFill/>
            <a:ln w="38100" cap="flat" cmpd="sng" algn="ctr">
              <a:solidFill>
                <a:schemeClr val="bg1"/>
              </a:solidFill>
              <a:prstDash val="solid"/>
              <a:tailEnd type="stealth" w="lg" len="lg"/>
            </a:ln>
            <a:effectLst/>
          </p:spPr>
        </p:cxnSp>
      </p:grpSp>
      <p:sp>
        <p:nvSpPr>
          <p:cNvPr id="15" name="TextBox 14"/>
          <p:cNvSpPr txBox="1"/>
          <p:nvPr/>
        </p:nvSpPr>
        <p:spPr>
          <a:xfrm>
            <a:off x="1747297" y="3028530"/>
            <a:ext cx="269626" cy="338554"/>
          </a:xfrm>
          <a:prstGeom prst="rect">
            <a:avLst/>
          </a:prstGeom>
          <a:noFill/>
        </p:spPr>
        <p:txBody>
          <a:bodyPr wrap="none" rtlCol="0">
            <a:spAutoFit/>
          </a:bodyPr>
          <a:lstStyle/>
          <a:p>
            <a:r>
              <a:rPr lang="en-US" sz="1600" b="1" dirty="0">
                <a:solidFill>
                  <a:schemeClr val="bg1"/>
                </a:solidFill>
                <a:latin typeface="Aharoni" panose="02010803020104030203" pitchFamily="2" charset="-79"/>
                <a:cs typeface="Aharoni" panose="02010803020104030203" pitchFamily="2" charset="-79"/>
              </a:rPr>
              <a:t>r</a:t>
            </a:r>
          </a:p>
        </p:txBody>
      </p:sp>
      <p:sp>
        <p:nvSpPr>
          <p:cNvPr id="16" name="Arc 15"/>
          <p:cNvSpPr/>
          <p:nvPr/>
        </p:nvSpPr>
        <p:spPr>
          <a:xfrm rot="19601261">
            <a:off x="1553553" y="2173580"/>
            <a:ext cx="274320" cy="274320"/>
          </a:xfrm>
          <a:prstGeom prst="arc">
            <a:avLst>
              <a:gd name="adj1" fmla="val 14386256"/>
              <a:gd name="adj2" fmla="val 20295711"/>
            </a:avLst>
          </a:prstGeom>
          <a:noFill/>
          <a:ln w="38100" cap="flat" cmpd="sng" algn="ctr">
            <a:solidFill>
              <a:srgbClr val="FF99CC"/>
            </a:solidFill>
            <a:prstDash val="solid"/>
          </a:ln>
          <a:effectLst>
            <a:outerShdw blurRad="50800" dist="38100" dir="5400000" algn="t" rotWithShape="0">
              <a:prstClr val="black">
                <a:alpha val="40000"/>
              </a:prstClr>
            </a:outerShdw>
          </a:effectLst>
        </p:spPr>
        <p:txBody>
          <a:bodyPr rtlCol="0" anchor="ctr"/>
          <a:lstStyle/>
          <a:p>
            <a:pPr algn="ctr">
              <a:defRPr/>
            </a:pPr>
            <a:endParaRPr lang="en-US" kern="0">
              <a:solidFill>
                <a:prstClr val="black"/>
              </a:solidFill>
              <a:latin typeface="Bookman Old Style" panose="02050604050505020204" pitchFamily="18" charset="0"/>
            </a:endParaRPr>
          </a:p>
        </p:txBody>
      </p:sp>
      <p:sp>
        <p:nvSpPr>
          <p:cNvPr id="17" name="Arc 16"/>
          <p:cNvSpPr/>
          <p:nvPr/>
        </p:nvSpPr>
        <p:spPr>
          <a:xfrm rot="10184765">
            <a:off x="1706284" y="2789863"/>
            <a:ext cx="274320" cy="274320"/>
          </a:xfrm>
          <a:prstGeom prst="arc">
            <a:avLst>
              <a:gd name="adj1" fmla="val 13901582"/>
              <a:gd name="adj2" fmla="val 18881919"/>
            </a:avLst>
          </a:prstGeom>
          <a:noFill/>
          <a:ln w="38100" cap="flat" cmpd="sng" algn="ctr">
            <a:solidFill>
              <a:srgbClr val="FF99CC"/>
            </a:solidFill>
            <a:prstDash val="solid"/>
          </a:ln>
          <a:effectLst>
            <a:outerShdw blurRad="50800" dist="38100" dir="5400000" algn="t" rotWithShape="0">
              <a:prstClr val="black">
                <a:alpha val="40000"/>
              </a:prstClr>
            </a:outerShdw>
          </a:effectLst>
        </p:spPr>
        <p:txBody>
          <a:bodyPr rtlCol="0" anchor="ctr"/>
          <a:lstStyle/>
          <a:p>
            <a:pPr algn="ctr">
              <a:defRPr/>
            </a:pPr>
            <a:endParaRPr lang="en-US" kern="0">
              <a:solidFill>
                <a:prstClr val="black"/>
              </a:solidFill>
              <a:latin typeface="Bookman Old Style" panose="02050604050505020204" pitchFamily="18" charset="0"/>
            </a:endParaRPr>
          </a:p>
        </p:txBody>
      </p:sp>
      <p:sp>
        <p:nvSpPr>
          <p:cNvPr id="18" name="TextBox 17"/>
          <p:cNvSpPr txBox="1"/>
          <p:nvPr/>
        </p:nvSpPr>
        <p:spPr>
          <a:xfrm>
            <a:off x="1774509" y="1352550"/>
            <a:ext cx="829073" cy="307777"/>
          </a:xfrm>
          <a:prstGeom prst="rect">
            <a:avLst/>
          </a:prstGeom>
          <a:noFill/>
        </p:spPr>
        <p:txBody>
          <a:bodyPr wrap="none" rtlCol="0">
            <a:spAutoFit/>
          </a:bodyPr>
          <a:lstStyle/>
          <a:p>
            <a:r>
              <a:rPr lang="en-US" sz="14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Normal</a:t>
            </a:r>
            <a:endParaRPr lang="en-US" sz="14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9" name="TextBox 18"/>
          <p:cNvSpPr txBox="1"/>
          <p:nvPr/>
        </p:nvSpPr>
        <p:spPr>
          <a:xfrm>
            <a:off x="841430" y="2111573"/>
            <a:ext cx="434734" cy="307777"/>
          </a:xfrm>
          <a:prstGeom prst="rect">
            <a:avLst/>
          </a:prstGeom>
          <a:noFill/>
        </p:spPr>
        <p:txBody>
          <a:bodyPr wrap="none" rtlCol="0">
            <a:spAutoFit/>
          </a:bodyPr>
          <a:lstStyle/>
          <a:p>
            <a:r>
              <a:rPr lang="en-US" sz="14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Air</a:t>
            </a:r>
            <a:endParaRPr lang="en-US" sz="14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4" name="Rounded Rectangle 23"/>
          <p:cNvSpPr/>
          <p:nvPr/>
        </p:nvSpPr>
        <p:spPr>
          <a:xfrm>
            <a:off x="739296" y="3943350"/>
            <a:ext cx="2005012" cy="472270"/>
          </a:xfrm>
          <a:prstGeom prst="roundRect">
            <a:avLst/>
          </a:prstGeom>
          <a:solidFill>
            <a:srgbClr val="990099">
              <a:alpha val="68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latin typeface="Aharoni" panose="02010803020104030203" pitchFamily="2" charset="-79"/>
                <a:cs typeface="Aharoni" panose="02010803020104030203" pitchFamily="2" charset="-79"/>
              </a:rPr>
              <a:t>It bends towards the normal </a:t>
            </a:r>
            <a:endParaRPr lang="en-US" sz="1600" b="1" dirty="0">
              <a:solidFill>
                <a:schemeClr val="bg1"/>
              </a:solidFill>
              <a:latin typeface="Aharoni" panose="02010803020104030203" pitchFamily="2" charset="-79"/>
              <a:cs typeface="Aharoni" panose="02010803020104030203" pitchFamily="2" charset="-79"/>
            </a:endParaRPr>
          </a:p>
        </p:txBody>
      </p:sp>
      <p:cxnSp>
        <p:nvCxnSpPr>
          <p:cNvPr id="28" name="Straight Connector 27"/>
          <p:cNvCxnSpPr/>
          <p:nvPr/>
        </p:nvCxnSpPr>
        <p:spPr>
          <a:xfrm>
            <a:off x="4510088" y="1366838"/>
            <a:ext cx="10114" cy="2553271"/>
          </a:xfrm>
          <a:prstGeom prst="line">
            <a:avLst/>
          </a:prstGeom>
          <a:noFill/>
          <a:ln w="38100" cap="flat" cmpd="sng" algn="ctr">
            <a:solidFill>
              <a:srgbClr val="FF99CC"/>
            </a:solidFill>
            <a:prstDash val="sysDash"/>
          </a:ln>
          <a:effectLst>
            <a:outerShdw blurRad="50800" dist="38100" dir="5400000" algn="t" rotWithShape="0">
              <a:prstClr val="black">
                <a:alpha val="40000"/>
              </a:prstClr>
            </a:outerShdw>
          </a:effectLst>
        </p:spPr>
      </p:cxnSp>
      <p:sp>
        <p:nvSpPr>
          <p:cNvPr id="29" name="Arc 28"/>
          <p:cNvSpPr/>
          <p:nvPr/>
        </p:nvSpPr>
        <p:spPr>
          <a:xfrm rot="18969086">
            <a:off x="4306504" y="2126210"/>
            <a:ext cx="274320" cy="274320"/>
          </a:xfrm>
          <a:prstGeom prst="arc">
            <a:avLst>
              <a:gd name="adj1" fmla="val 14879195"/>
              <a:gd name="adj2" fmla="val 20825281"/>
            </a:avLst>
          </a:prstGeom>
          <a:noFill/>
          <a:ln w="38100" cap="flat" cmpd="sng" algn="ctr">
            <a:solidFill>
              <a:srgbClr val="FF99CC"/>
            </a:solidFill>
            <a:prstDash val="solid"/>
          </a:ln>
          <a:effectLst>
            <a:outerShdw blurRad="50800" dist="38100" dir="5400000" algn="t" rotWithShape="0">
              <a:prstClr val="black">
                <a:alpha val="40000"/>
              </a:prstClr>
            </a:outerShdw>
          </a:effectLst>
        </p:spPr>
        <p:txBody>
          <a:bodyPr rtlCol="0" anchor="ctr"/>
          <a:lstStyle/>
          <a:p>
            <a:pPr algn="ctr">
              <a:defRPr/>
            </a:pPr>
            <a:endParaRPr lang="en-US" kern="0">
              <a:solidFill>
                <a:prstClr val="black"/>
              </a:solidFill>
              <a:latin typeface="Bookman Old Style" panose="02050604050505020204" pitchFamily="18" charset="0"/>
            </a:endParaRPr>
          </a:p>
        </p:txBody>
      </p:sp>
      <p:sp>
        <p:nvSpPr>
          <p:cNvPr id="30" name="TextBox 29"/>
          <p:cNvSpPr txBox="1"/>
          <p:nvPr/>
        </p:nvSpPr>
        <p:spPr>
          <a:xfrm>
            <a:off x="4234549" y="1784248"/>
            <a:ext cx="240772" cy="338554"/>
          </a:xfrm>
          <a:prstGeom prst="rect">
            <a:avLst/>
          </a:prstGeom>
          <a:noFill/>
        </p:spPr>
        <p:txBody>
          <a:bodyPr wrap="none" rtlCol="0">
            <a:spAutoFit/>
          </a:bodyPr>
          <a:lstStyle/>
          <a:p>
            <a:r>
              <a:rPr lang="en-US" sz="1600" b="1" dirty="0" err="1">
                <a:solidFill>
                  <a:schemeClr val="bg1"/>
                </a:solidFill>
                <a:latin typeface="Aharoni" panose="02010803020104030203" pitchFamily="2" charset="-79"/>
                <a:cs typeface="Aharoni" panose="02010803020104030203" pitchFamily="2" charset="-79"/>
              </a:rPr>
              <a:t>i</a:t>
            </a:r>
            <a:endParaRPr lang="en-US" sz="1600" b="1" dirty="0">
              <a:solidFill>
                <a:schemeClr val="bg1"/>
              </a:solidFill>
              <a:latin typeface="Aharoni" panose="02010803020104030203" pitchFamily="2" charset="-79"/>
              <a:cs typeface="Aharoni" panose="02010803020104030203" pitchFamily="2" charset="-79"/>
            </a:endParaRPr>
          </a:p>
        </p:txBody>
      </p:sp>
      <p:cxnSp>
        <p:nvCxnSpPr>
          <p:cNvPr id="31" name="Straight Connector 30"/>
          <p:cNvCxnSpPr/>
          <p:nvPr/>
        </p:nvCxnSpPr>
        <p:spPr>
          <a:xfrm>
            <a:off x="4505325" y="2444750"/>
            <a:ext cx="1028328" cy="1455452"/>
          </a:xfrm>
          <a:prstGeom prst="line">
            <a:avLst/>
          </a:prstGeom>
          <a:noFill/>
          <a:ln w="38100" cap="flat" cmpd="sng" algn="ctr">
            <a:solidFill>
              <a:srgbClr val="FFFF00"/>
            </a:solidFill>
            <a:prstDash val="sysDash"/>
          </a:ln>
          <a:effectLst/>
        </p:spPr>
      </p:cxnSp>
      <p:grpSp>
        <p:nvGrpSpPr>
          <p:cNvPr id="32" name="Group 15"/>
          <p:cNvGrpSpPr/>
          <p:nvPr/>
        </p:nvGrpSpPr>
        <p:grpSpPr>
          <a:xfrm rot="689785">
            <a:off x="3756024" y="1416050"/>
            <a:ext cx="730251" cy="1010444"/>
            <a:chOff x="901236" y="1059197"/>
            <a:chExt cx="833581" cy="1156018"/>
          </a:xfrm>
        </p:grpSpPr>
        <p:cxnSp>
          <p:nvCxnSpPr>
            <p:cNvPr id="33" name="Straight Connector 32"/>
            <p:cNvCxnSpPr/>
            <p:nvPr/>
          </p:nvCxnSpPr>
          <p:spPr>
            <a:xfrm rot="20910215">
              <a:off x="901236" y="1059197"/>
              <a:ext cx="833581" cy="1156018"/>
            </a:xfrm>
            <a:prstGeom prst="line">
              <a:avLst/>
            </a:prstGeom>
            <a:noFill/>
            <a:ln w="38100" cap="flat" cmpd="sng" algn="ctr">
              <a:solidFill>
                <a:srgbClr val="FFFF00"/>
              </a:solidFill>
              <a:prstDash val="solid"/>
            </a:ln>
            <a:effectLst/>
          </p:spPr>
        </p:cxnSp>
        <p:cxnSp>
          <p:nvCxnSpPr>
            <p:cNvPr id="34" name="Straight Arrow Connector 33"/>
            <p:cNvCxnSpPr/>
            <p:nvPr/>
          </p:nvCxnSpPr>
          <p:spPr>
            <a:xfrm rot="21270215">
              <a:off x="1180026" y="1502064"/>
              <a:ext cx="78686" cy="87611"/>
            </a:xfrm>
            <a:prstGeom prst="straightConnector1">
              <a:avLst/>
            </a:prstGeom>
            <a:noFill/>
            <a:ln w="38100" cap="flat" cmpd="sng" algn="ctr">
              <a:solidFill>
                <a:srgbClr val="FFFF00"/>
              </a:solidFill>
              <a:prstDash val="solid"/>
              <a:tailEnd type="stealth" w="lg" len="lg"/>
            </a:ln>
            <a:effectLst/>
          </p:spPr>
        </p:cxnSp>
      </p:grpSp>
      <p:grpSp>
        <p:nvGrpSpPr>
          <p:cNvPr id="35" name="Group 15"/>
          <p:cNvGrpSpPr/>
          <p:nvPr/>
        </p:nvGrpSpPr>
        <p:grpSpPr>
          <a:xfrm rot="21179847">
            <a:off x="4508577" y="2432614"/>
            <a:ext cx="1563354" cy="1204385"/>
            <a:chOff x="522430" y="968424"/>
            <a:chExt cx="1719689" cy="1324822"/>
          </a:xfrm>
        </p:grpSpPr>
        <p:cxnSp>
          <p:nvCxnSpPr>
            <p:cNvPr id="36" name="Straight Connector 35"/>
            <p:cNvCxnSpPr/>
            <p:nvPr/>
          </p:nvCxnSpPr>
          <p:spPr>
            <a:xfrm rot="420153">
              <a:off x="522430" y="968424"/>
              <a:ext cx="1719689" cy="1324822"/>
            </a:xfrm>
            <a:prstGeom prst="line">
              <a:avLst/>
            </a:prstGeom>
            <a:noFill/>
            <a:ln w="38100" cap="flat" cmpd="sng" algn="ctr">
              <a:solidFill>
                <a:schemeClr val="bg1"/>
              </a:solidFill>
              <a:prstDash val="solid"/>
            </a:ln>
            <a:effectLst/>
          </p:spPr>
        </p:cxnSp>
        <p:cxnSp>
          <p:nvCxnSpPr>
            <p:cNvPr id="37" name="Straight Arrow Connector 36"/>
            <p:cNvCxnSpPr/>
            <p:nvPr/>
          </p:nvCxnSpPr>
          <p:spPr>
            <a:xfrm rot="420153">
              <a:off x="1482359" y="1733728"/>
              <a:ext cx="65043" cy="57992"/>
            </a:xfrm>
            <a:prstGeom prst="straightConnector1">
              <a:avLst/>
            </a:prstGeom>
            <a:noFill/>
            <a:ln w="38100" cap="flat" cmpd="sng" algn="ctr">
              <a:solidFill>
                <a:schemeClr val="bg1"/>
              </a:solidFill>
              <a:prstDash val="solid"/>
              <a:tailEnd type="stealth" w="lg" len="lg"/>
            </a:ln>
            <a:effectLst/>
          </p:spPr>
        </p:cxnSp>
      </p:grpSp>
      <p:sp>
        <p:nvSpPr>
          <p:cNvPr id="38" name="Arc 37"/>
          <p:cNvSpPr/>
          <p:nvPr/>
        </p:nvSpPr>
        <p:spPr>
          <a:xfrm rot="9912283">
            <a:off x="4500971" y="2608206"/>
            <a:ext cx="365760" cy="365760"/>
          </a:xfrm>
          <a:prstGeom prst="arc">
            <a:avLst>
              <a:gd name="adj1" fmla="val 10377473"/>
              <a:gd name="adj2" fmla="val 20524049"/>
            </a:avLst>
          </a:prstGeom>
          <a:noFill/>
          <a:ln w="38100" cap="flat" cmpd="sng" algn="ctr">
            <a:solidFill>
              <a:srgbClr val="FF99CC"/>
            </a:solidFill>
            <a:prstDash val="solid"/>
          </a:ln>
          <a:effectLst>
            <a:outerShdw blurRad="50800" dist="38100" dir="5400000" algn="t" rotWithShape="0">
              <a:prstClr val="black">
                <a:alpha val="40000"/>
              </a:prstClr>
            </a:outerShdw>
          </a:effectLst>
        </p:spPr>
        <p:txBody>
          <a:bodyPr rtlCol="0" anchor="ctr"/>
          <a:lstStyle/>
          <a:p>
            <a:pPr algn="ctr">
              <a:defRPr/>
            </a:pPr>
            <a:endParaRPr lang="en-US" kern="0">
              <a:solidFill>
                <a:prstClr val="black"/>
              </a:solidFill>
              <a:latin typeface="Bookman Old Style" panose="02050604050505020204" pitchFamily="18" charset="0"/>
            </a:endParaRPr>
          </a:p>
        </p:txBody>
      </p:sp>
      <p:sp>
        <p:nvSpPr>
          <p:cNvPr id="39" name="TextBox 38"/>
          <p:cNvSpPr txBox="1"/>
          <p:nvPr/>
        </p:nvSpPr>
        <p:spPr>
          <a:xfrm>
            <a:off x="4551586" y="2952750"/>
            <a:ext cx="269626" cy="338554"/>
          </a:xfrm>
          <a:prstGeom prst="rect">
            <a:avLst/>
          </a:prstGeom>
          <a:noFill/>
        </p:spPr>
        <p:txBody>
          <a:bodyPr wrap="none" rtlCol="0">
            <a:spAutoFit/>
          </a:bodyPr>
          <a:lstStyle/>
          <a:p>
            <a:r>
              <a:rPr lang="en-US" sz="1600" b="1" dirty="0">
                <a:solidFill>
                  <a:schemeClr val="bg1"/>
                </a:solidFill>
                <a:latin typeface="Aharoni" panose="02010803020104030203" pitchFamily="2" charset="-79"/>
                <a:cs typeface="Aharoni" panose="02010803020104030203" pitchFamily="2" charset="-79"/>
              </a:rPr>
              <a:t>r</a:t>
            </a:r>
          </a:p>
        </p:txBody>
      </p:sp>
      <p:sp>
        <p:nvSpPr>
          <p:cNvPr id="40" name="TextBox 39"/>
          <p:cNvSpPr txBox="1"/>
          <p:nvPr/>
        </p:nvSpPr>
        <p:spPr>
          <a:xfrm>
            <a:off x="4495800" y="1349573"/>
            <a:ext cx="829073" cy="307777"/>
          </a:xfrm>
          <a:prstGeom prst="rect">
            <a:avLst/>
          </a:prstGeom>
          <a:noFill/>
        </p:spPr>
        <p:txBody>
          <a:bodyPr wrap="none" rtlCol="0">
            <a:spAutoFit/>
          </a:bodyPr>
          <a:lstStyle/>
          <a:p>
            <a:r>
              <a:rPr lang="en-US" sz="14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Normal</a:t>
            </a:r>
            <a:endParaRPr lang="en-US" sz="14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1" name="TextBox 40"/>
          <p:cNvSpPr txBox="1"/>
          <p:nvPr/>
        </p:nvSpPr>
        <p:spPr>
          <a:xfrm>
            <a:off x="3603866" y="2495550"/>
            <a:ext cx="434734" cy="307777"/>
          </a:xfrm>
          <a:prstGeom prst="rect">
            <a:avLst/>
          </a:prstGeom>
          <a:noFill/>
        </p:spPr>
        <p:txBody>
          <a:bodyPr wrap="none" rtlCol="0">
            <a:spAutoFit/>
          </a:bodyPr>
          <a:lstStyle/>
          <a:p>
            <a:r>
              <a:rPr lang="en-US" sz="14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Air</a:t>
            </a:r>
            <a:endParaRPr lang="en-US" sz="14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2" name="TextBox 41"/>
          <p:cNvSpPr txBox="1"/>
          <p:nvPr/>
        </p:nvSpPr>
        <p:spPr>
          <a:xfrm>
            <a:off x="3309886" y="1896130"/>
            <a:ext cx="957314" cy="523220"/>
          </a:xfrm>
          <a:prstGeom prst="rect">
            <a:avLst/>
          </a:prstGeom>
          <a:noFill/>
        </p:spPr>
        <p:txBody>
          <a:bodyPr wrap="none" rtlCol="0">
            <a:spAutoFit/>
          </a:bodyPr>
          <a:lstStyle/>
          <a:p>
            <a:pPr algn="ctr"/>
            <a:r>
              <a:rPr lang="en-US" sz="14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Water</a:t>
            </a:r>
          </a:p>
          <a:p>
            <a:pPr algn="ctr"/>
            <a:r>
              <a:rPr lang="en-US" sz="14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(or glass)</a:t>
            </a:r>
            <a:endParaRPr lang="en-US" sz="14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5" name="Rounded Rectangle 44"/>
          <p:cNvSpPr/>
          <p:nvPr/>
        </p:nvSpPr>
        <p:spPr>
          <a:xfrm>
            <a:off x="3524250" y="3943350"/>
            <a:ext cx="2020167" cy="472270"/>
          </a:xfrm>
          <a:prstGeom prst="roundRect">
            <a:avLst/>
          </a:prstGeom>
          <a:solidFill>
            <a:srgbClr val="990099">
              <a:alpha val="68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latin typeface="Aharoni" panose="02010803020104030203" pitchFamily="2" charset="-79"/>
                <a:cs typeface="Aharoni" panose="02010803020104030203" pitchFamily="2" charset="-79"/>
              </a:rPr>
              <a:t>It bends away from the normal</a:t>
            </a:r>
            <a:endParaRPr lang="en-US" sz="1600" b="1" dirty="0">
              <a:solidFill>
                <a:schemeClr val="bg1"/>
              </a:solidFill>
              <a:latin typeface="Aharoni" panose="02010803020104030203" pitchFamily="2" charset="-79"/>
              <a:cs typeface="Aharoni" panose="02010803020104030203" pitchFamily="2" charset="-79"/>
            </a:endParaRPr>
          </a:p>
        </p:txBody>
      </p:sp>
      <p:sp>
        <p:nvSpPr>
          <p:cNvPr id="54" name="Rounded Rectangle 53"/>
          <p:cNvSpPr/>
          <p:nvPr/>
        </p:nvSpPr>
        <p:spPr>
          <a:xfrm>
            <a:off x="6441154" y="3943350"/>
            <a:ext cx="2017046" cy="472270"/>
          </a:xfrm>
          <a:prstGeom prst="roundRect">
            <a:avLst/>
          </a:prstGeom>
          <a:solidFill>
            <a:srgbClr val="990099">
              <a:alpha val="68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latin typeface="Aharoni" panose="02010803020104030203" pitchFamily="2" charset="-79"/>
                <a:cs typeface="Aharoni" panose="02010803020104030203" pitchFamily="2" charset="-79"/>
              </a:rPr>
              <a:t>It passes </a:t>
            </a:r>
            <a:r>
              <a:rPr lang="en-US" sz="1600" b="1" dirty="0" err="1" smtClean="0">
                <a:solidFill>
                  <a:schemeClr val="bg1"/>
                </a:solidFill>
                <a:latin typeface="Aharoni" panose="02010803020104030203" pitchFamily="2" charset="-79"/>
                <a:cs typeface="Aharoni" panose="02010803020104030203" pitchFamily="2" charset="-79"/>
              </a:rPr>
              <a:t>undeviated</a:t>
            </a:r>
            <a:r>
              <a:rPr lang="en-US" sz="1600" b="1" dirty="0" smtClean="0">
                <a:solidFill>
                  <a:schemeClr val="bg1"/>
                </a:solidFill>
                <a:latin typeface="Aharoni" panose="02010803020104030203" pitchFamily="2" charset="-79"/>
                <a:cs typeface="Aharoni" panose="02010803020104030203" pitchFamily="2" charset="-79"/>
              </a:rPr>
              <a:t>.</a:t>
            </a:r>
            <a:endParaRPr lang="en-US" sz="1600" b="1" dirty="0">
              <a:solidFill>
                <a:schemeClr val="bg1"/>
              </a:solidFill>
              <a:latin typeface="Aharoni" panose="02010803020104030203" pitchFamily="2" charset="-79"/>
              <a:cs typeface="Aharoni" panose="02010803020104030203" pitchFamily="2" charset="-79"/>
            </a:endParaRPr>
          </a:p>
        </p:txBody>
      </p:sp>
      <p:grpSp>
        <p:nvGrpSpPr>
          <p:cNvPr id="55" name="Group 54"/>
          <p:cNvGrpSpPr/>
          <p:nvPr/>
        </p:nvGrpSpPr>
        <p:grpSpPr>
          <a:xfrm>
            <a:off x="7351507" y="1151382"/>
            <a:ext cx="981" cy="1315091"/>
            <a:chOff x="7716690" y="1289432"/>
            <a:chExt cx="981" cy="1315091"/>
          </a:xfrm>
        </p:grpSpPr>
        <p:cxnSp>
          <p:nvCxnSpPr>
            <p:cNvPr id="56" name="Straight Connector 55"/>
            <p:cNvCxnSpPr/>
            <p:nvPr/>
          </p:nvCxnSpPr>
          <p:spPr>
            <a:xfrm>
              <a:off x="7716690" y="1289432"/>
              <a:ext cx="0" cy="1315091"/>
            </a:xfrm>
            <a:prstGeom prst="line">
              <a:avLst/>
            </a:prstGeom>
            <a:noFill/>
            <a:ln w="38100" cap="flat" cmpd="sng" algn="ctr">
              <a:solidFill>
                <a:srgbClr val="FFFF00"/>
              </a:solidFill>
              <a:prstDash val="solid"/>
            </a:ln>
            <a:effectLst/>
          </p:spPr>
        </p:cxnSp>
        <p:cxnSp>
          <p:nvCxnSpPr>
            <p:cNvPr id="57" name="Straight Arrow Connector 56"/>
            <p:cNvCxnSpPr/>
            <p:nvPr/>
          </p:nvCxnSpPr>
          <p:spPr>
            <a:xfrm>
              <a:off x="7717630" y="2028825"/>
              <a:ext cx="41" cy="72306"/>
            </a:xfrm>
            <a:prstGeom prst="straightConnector1">
              <a:avLst/>
            </a:prstGeom>
            <a:noFill/>
            <a:ln w="38100" cap="flat" cmpd="sng" algn="ctr">
              <a:solidFill>
                <a:srgbClr val="FFFF00"/>
              </a:solidFill>
              <a:prstDash val="solid"/>
              <a:tailEnd type="stealth" w="lg" len="lg"/>
            </a:ln>
            <a:effectLst/>
          </p:spPr>
        </p:cxnSp>
      </p:grpSp>
      <p:sp>
        <p:nvSpPr>
          <p:cNvPr id="60" name="Rectangle 59"/>
          <p:cNvSpPr/>
          <p:nvPr/>
        </p:nvSpPr>
        <p:spPr>
          <a:xfrm>
            <a:off x="6232353" y="742950"/>
            <a:ext cx="2327334" cy="338554"/>
          </a:xfrm>
          <a:prstGeom prst="rect">
            <a:avLst/>
          </a:prstGeom>
        </p:spPr>
        <p:txBody>
          <a:bodyPr wrap="square">
            <a:spAutoFit/>
          </a:bodyPr>
          <a:lstStyle/>
          <a:p>
            <a:r>
              <a:rPr lang="en-US" sz="16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ALONG THE NORMAL</a:t>
            </a:r>
            <a:endPar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61" name="Picture 60" descr="D:\MJ\Pooja mam (physics)\Pooja mam\Final PPT\canstock8015167 cop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7651" y="131746"/>
            <a:ext cx="593780" cy="626768"/>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p:cNvSpPr/>
          <p:nvPr/>
        </p:nvSpPr>
        <p:spPr>
          <a:xfrm>
            <a:off x="825500" y="182546"/>
            <a:ext cx="3870224" cy="523220"/>
          </a:xfrm>
          <a:prstGeom prst="rect">
            <a:avLst/>
          </a:prstGeom>
        </p:spPr>
        <p:txBody>
          <a:bodyPr wrap="square">
            <a:spAutoFit/>
          </a:bodyPr>
          <a:lstStyle/>
          <a:p>
            <a:r>
              <a:rPr lang="en-US" sz="2800" dirty="0" smtClean="0">
                <a:ln>
                  <a:solidFill>
                    <a:schemeClr val="tx1"/>
                  </a:solidFill>
                </a:ln>
                <a:solidFill>
                  <a:srgbClr val="FFFF00"/>
                </a:solidFill>
                <a:latin typeface="Aharoni" panose="02010803020104030203" pitchFamily="2" charset="-79"/>
                <a:cs typeface="Aharoni" panose="02010803020104030203" pitchFamily="2" charset="-79"/>
              </a:rPr>
              <a:t>What happens when</a:t>
            </a:r>
            <a:endParaRPr lang="en-US" sz="2800" dirty="0">
              <a:ln>
                <a:solidFill>
                  <a:schemeClr val="tx1"/>
                </a:solidFill>
              </a:ln>
              <a:solidFill>
                <a:srgbClr val="FFFF00"/>
              </a:solidFill>
              <a:latin typeface="Aharoni" panose="02010803020104030203" pitchFamily="2" charset="-79"/>
              <a:cs typeface="Aharoni" panose="02010803020104030203" pitchFamily="2" charset="-79"/>
            </a:endParaRPr>
          </a:p>
        </p:txBody>
      </p:sp>
      <p:sp>
        <p:nvSpPr>
          <p:cNvPr id="20" name="TextBox 19"/>
          <p:cNvSpPr txBox="1"/>
          <p:nvPr/>
        </p:nvSpPr>
        <p:spPr>
          <a:xfrm>
            <a:off x="658115" y="2495550"/>
            <a:ext cx="957314" cy="523220"/>
          </a:xfrm>
          <a:prstGeom prst="rect">
            <a:avLst/>
          </a:prstGeom>
          <a:noFill/>
        </p:spPr>
        <p:txBody>
          <a:bodyPr wrap="none" rtlCol="0">
            <a:spAutoFit/>
          </a:bodyPr>
          <a:lstStyle/>
          <a:p>
            <a:pPr algn="ctr"/>
            <a:r>
              <a:rPr lang="en-US" sz="14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Water</a:t>
            </a:r>
          </a:p>
          <a:p>
            <a:pPr algn="ctr"/>
            <a:r>
              <a:rPr lang="en-US" sz="14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(or glass)</a:t>
            </a:r>
            <a:endParaRPr lang="en-US" sz="14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 name="Rectangle 1"/>
          <p:cNvSpPr/>
          <p:nvPr/>
        </p:nvSpPr>
        <p:spPr>
          <a:xfrm>
            <a:off x="739296" y="848343"/>
            <a:ext cx="2048924" cy="338554"/>
          </a:xfrm>
          <a:prstGeom prst="rect">
            <a:avLst/>
          </a:prstGeom>
        </p:spPr>
        <p:txBody>
          <a:bodyPr wrap="square">
            <a:spAutoFit/>
          </a:bodyPr>
          <a:lstStyle/>
          <a:p>
            <a:r>
              <a:rPr lang="en-US" sz="16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RARER TO DENSER</a:t>
            </a:r>
            <a:endPar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64" name="Rectangle 63"/>
          <p:cNvSpPr/>
          <p:nvPr/>
        </p:nvSpPr>
        <p:spPr>
          <a:xfrm>
            <a:off x="3578187" y="742950"/>
            <a:ext cx="2043795" cy="338554"/>
          </a:xfrm>
          <a:prstGeom prst="rect">
            <a:avLst/>
          </a:prstGeom>
        </p:spPr>
        <p:txBody>
          <a:bodyPr wrap="square">
            <a:spAutoFit/>
          </a:bodyPr>
          <a:lstStyle/>
          <a:p>
            <a:r>
              <a:rPr lang="en-US" sz="16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DENSER TO </a:t>
            </a:r>
            <a:r>
              <a:rPr lang="en-US" sz="1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RARER</a:t>
            </a:r>
          </a:p>
        </p:txBody>
      </p:sp>
      <p:sp>
        <p:nvSpPr>
          <p:cNvPr id="53" name="Rounded Rectangle 52"/>
          <p:cNvSpPr/>
          <p:nvPr/>
        </p:nvSpPr>
        <p:spPr>
          <a:xfrm>
            <a:off x="639046" y="4474994"/>
            <a:ext cx="2205513" cy="293242"/>
          </a:xfrm>
          <a:prstGeom prst="roundRect">
            <a:avLst/>
          </a:prstGeom>
          <a:solidFill>
            <a:srgbClr val="990099">
              <a:alpha val="68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latin typeface="Aharoni" panose="02010803020104030203" pitchFamily="2" charset="-79"/>
                <a:cs typeface="Aharoni" panose="02010803020104030203" pitchFamily="2" charset="-79"/>
              </a:rPr>
              <a:t>Velocity </a:t>
            </a:r>
            <a:r>
              <a:rPr lang="en-US" sz="1600" b="1" u="sng" dirty="0" smtClean="0">
                <a:solidFill>
                  <a:schemeClr val="bg1"/>
                </a:solidFill>
                <a:latin typeface="Aharoni" panose="02010803020104030203" pitchFamily="2" charset="-79"/>
                <a:cs typeface="Aharoni" panose="02010803020104030203" pitchFamily="2" charset="-79"/>
              </a:rPr>
              <a:t>Decreases</a:t>
            </a:r>
            <a:endParaRPr lang="en-US" sz="1600" b="1" u="sng" dirty="0">
              <a:solidFill>
                <a:schemeClr val="bg1"/>
              </a:solidFill>
              <a:latin typeface="Aharoni" panose="02010803020104030203" pitchFamily="2" charset="-79"/>
              <a:cs typeface="Aharoni" panose="02010803020104030203" pitchFamily="2" charset="-79"/>
            </a:endParaRPr>
          </a:p>
        </p:txBody>
      </p:sp>
      <p:sp>
        <p:nvSpPr>
          <p:cNvPr id="63" name="Rounded Rectangle 62"/>
          <p:cNvSpPr/>
          <p:nvPr/>
        </p:nvSpPr>
        <p:spPr>
          <a:xfrm>
            <a:off x="3524250" y="4474994"/>
            <a:ext cx="2020167" cy="293242"/>
          </a:xfrm>
          <a:prstGeom prst="roundRect">
            <a:avLst/>
          </a:prstGeom>
          <a:solidFill>
            <a:srgbClr val="990099">
              <a:alpha val="68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haroni" panose="02010803020104030203" pitchFamily="2" charset="-79"/>
                <a:cs typeface="Aharoni" panose="02010803020104030203" pitchFamily="2" charset="-79"/>
              </a:rPr>
              <a:t>Velocity </a:t>
            </a:r>
            <a:r>
              <a:rPr lang="en-US" sz="1600" b="1" u="sng" dirty="0" smtClean="0">
                <a:solidFill>
                  <a:schemeClr val="bg1"/>
                </a:solidFill>
                <a:latin typeface="Aharoni" panose="02010803020104030203" pitchFamily="2" charset="-79"/>
                <a:cs typeface="Aharoni" panose="02010803020104030203" pitchFamily="2" charset="-79"/>
              </a:rPr>
              <a:t>increases</a:t>
            </a:r>
            <a:endParaRPr lang="en-US" sz="1600" b="1" u="sng" dirty="0">
              <a:solidFill>
                <a:schemeClr val="bg1"/>
              </a:solidFill>
              <a:latin typeface="Aharoni" panose="02010803020104030203" pitchFamily="2" charset="-79"/>
              <a:cs typeface="Aharoni" panose="02010803020104030203" pitchFamily="2" charset="-79"/>
            </a:endParaRPr>
          </a:p>
        </p:txBody>
      </p:sp>
      <p:sp>
        <p:nvSpPr>
          <p:cNvPr id="65" name="Rounded Rectangle 64"/>
          <p:cNvSpPr/>
          <p:nvPr/>
        </p:nvSpPr>
        <p:spPr>
          <a:xfrm>
            <a:off x="6441154" y="4474994"/>
            <a:ext cx="2017046" cy="293242"/>
          </a:xfrm>
          <a:prstGeom prst="roundRect">
            <a:avLst/>
          </a:prstGeom>
          <a:solidFill>
            <a:srgbClr val="990099">
              <a:alpha val="68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haroni" panose="02010803020104030203" pitchFamily="2" charset="-79"/>
                <a:cs typeface="Aharoni" panose="02010803020104030203" pitchFamily="2" charset="-79"/>
              </a:rPr>
              <a:t>Velocity </a:t>
            </a:r>
            <a:r>
              <a:rPr lang="en-US" sz="1600" b="1" u="sng" dirty="0" smtClean="0">
                <a:solidFill>
                  <a:schemeClr val="bg1"/>
                </a:solidFill>
                <a:latin typeface="Aharoni" panose="02010803020104030203" pitchFamily="2" charset="-79"/>
                <a:cs typeface="Aharoni" panose="02010803020104030203" pitchFamily="2" charset="-79"/>
              </a:rPr>
              <a:t>decreases</a:t>
            </a:r>
            <a:endParaRPr lang="en-US" sz="1600" b="1" u="sng" dirty="0">
              <a:solidFill>
                <a:schemeClr val="bg1"/>
              </a:solidFill>
              <a:latin typeface="Aharoni" panose="02010803020104030203" pitchFamily="2" charset="-79"/>
              <a:cs typeface="Aharoni" panose="02010803020104030203" pitchFamily="2" charset="-79"/>
            </a:endParaRPr>
          </a:p>
        </p:txBody>
      </p:sp>
      <p:grpSp>
        <p:nvGrpSpPr>
          <p:cNvPr id="66" name="Group 65"/>
          <p:cNvGrpSpPr/>
          <p:nvPr/>
        </p:nvGrpSpPr>
        <p:grpSpPr>
          <a:xfrm>
            <a:off x="7352488" y="2457450"/>
            <a:ext cx="981" cy="1315091"/>
            <a:chOff x="7716690" y="1289432"/>
            <a:chExt cx="981" cy="1315091"/>
          </a:xfrm>
        </p:grpSpPr>
        <p:cxnSp>
          <p:nvCxnSpPr>
            <p:cNvPr id="68" name="Straight Connector 67"/>
            <p:cNvCxnSpPr/>
            <p:nvPr/>
          </p:nvCxnSpPr>
          <p:spPr>
            <a:xfrm>
              <a:off x="7716690" y="1289432"/>
              <a:ext cx="0" cy="1315091"/>
            </a:xfrm>
            <a:prstGeom prst="line">
              <a:avLst/>
            </a:prstGeom>
            <a:noFill/>
            <a:ln w="38100" cap="flat" cmpd="sng" algn="ctr">
              <a:solidFill>
                <a:srgbClr val="FFFF00"/>
              </a:solidFill>
              <a:prstDash val="solid"/>
            </a:ln>
            <a:effectLst/>
          </p:spPr>
        </p:cxnSp>
        <p:cxnSp>
          <p:nvCxnSpPr>
            <p:cNvPr id="69" name="Straight Arrow Connector 68"/>
            <p:cNvCxnSpPr/>
            <p:nvPr/>
          </p:nvCxnSpPr>
          <p:spPr>
            <a:xfrm>
              <a:off x="7717630" y="2028825"/>
              <a:ext cx="41" cy="72306"/>
            </a:xfrm>
            <a:prstGeom prst="straightConnector1">
              <a:avLst/>
            </a:prstGeom>
            <a:noFill/>
            <a:ln w="38100" cap="flat" cmpd="sng" algn="ctr">
              <a:solidFill>
                <a:srgbClr val="FFFF00"/>
              </a:solidFill>
              <a:prstDash val="solid"/>
              <a:tailEnd type="stealth" w="lg" len="lg"/>
            </a:ln>
            <a:effectLst/>
          </p:spPr>
        </p:cxnSp>
      </p:grpSp>
    </p:spTree>
    <p:extLst>
      <p:ext uri="{BB962C8B-B14F-4D97-AF65-F5344CB8AC3E}">
        <p14:creationId xmlns:p14="http://schemas.microsoft.com/office/powerpoint/2010/main" val="2013929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anim calcmode="lin" valueType="num">
                                      <p:cBhvr>
                                        <p:cTn id="8" dur="250" fill="hold"/>
                                        <p:tgtEl>
                                          <p:spTgt spid="61"/>
                                        </p:tgtEl>
                                        <p:attrNameLst>
                                          <p:attrName>ppt_x</p:attrName>
                                        </p:attrNameLst>
                                      </p:cBhvr>
                                      <p:tavLst>
                                        <p:tav tm="0">
                                          <p:val>
                                            <p:strVal val="#ppt_x"/>
                                          </p:val>
                                        </p:tav>
                                        <p:tav tm="100000">
                                          <p:val>
                                            <p:strVal val="#ppt_x"/>
                                          </p:val>
                                        </p:tav>
                                      </p:tavLst>
                                    </p:anim>
                                    <p:anim calcmode="lin" valueType="num">
                                      <p:cBhvr>
                                        <p:cTn id="9" dur="250" fill="hold"/>
                                        <p:tgtEl>
                                          <p:spTgt spid="61"/>
                                        </p:tgtEl>
                                        <p:attrNameLst>
                                          <p:attrName>ppt_y</p:attrName>
                                        </p:attrNameLst>
                                      </p:cBhvr>
                                      <p:tavLst>
                                        <p:tav tm="0">
                                          <p:val>
                                            <p:strVal val="#ppt_y-.1"/>
                                          </p:val>
                                        </p:tav>
                                        <p:tav tm="100000">
                                          <p:val>
                                            <p:strVal val="#ppt_y"/>
                                          </p:val>
                                        </p:tav>
                                      </p:tavLst>
                                    </p:anim>
                                  </p:childTnLst>
                                </p:cTn>
                              </p:par>
                              <p:par>
                                <p:cTn id="10" presetID="12" presetClass="entr" presetSubtype="8" fill="hold" grpId="0" nodeType="withEffect">
                                  <p:stCondLst>
                                    <p:cond delay="250"/>
                                  </p:stCondLst>
                                  <p:childTnLst>
                                    <p:set>
                                      <p:cBhvr>
                                        <p:cTn id="11" dur="1" fill="hold">
                                          <p:stCondLst>
                                            <p:cond delay="0"/>
                                          </p:stCondLst>
                                        </p:cTn>
                                        <p:tgtEl>
                                          <p:spTgt spid="62"/>
                                        </p:tgtEl>
                                        <p:attrNameLst>
                                          <p:attrName>style.visibility</p:attrName>
                                        </p:attrNameLst>
                                      </p:cBhvr>
                                      <p:to>
                                        <p:strVal val="visible"/>
                                      </p:to>
                                    </p:set>
                                    <p:anim calcmode="lin" valueType="num">
                                      <p:cBhvr additive="base">
                                        <p:cTn id="12" dur="250"/>
                                        <p:tgtEl>
                                          <p:spTgt spid="62"/>
                                        </p:tgtEl>
                                        <p:attrNameLst>
                                          <p:attrName>ppt_x</p:attrName>
                                        </p:attrNameLst>
                                      </p:cBhvr>
                                      <p:tavLst>
                                        <p:tav tm="0">
                                          <p:val>
                                            <p:strVal val="#ppt_x-#ppt_w*1.125000"/>
                                          </p:val>
                                        </p:tav>
                                        <p:tav tm="100000">
                                          <p:val>
                                            <p:strVal val="#ppt_x"/>
                                          </p:val>
                                        </p:tav>
                                      </p:tavLst>
                                    </p:anim>
                                    <p:animEffect transition="in" filter="wipe(right)">
                                      <p:cBhvr>
                                        <p:cTn id="13" dur="25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up)">
                                      <p:cBhvr>
                                        <p:cTn id="25" dur="500"/>
                                        <p:tgtEl>
                                          <p:spTgt spid="3"/>
                                        </p:tgtEl>
                                      </p:cBhvr>
                                    </p:animEffect>
                                  </p:childTnLst>
                                </p:cTn>
                              </p:par>
                            </p:childTnLst>
                          </p:cTn>
                        </p:par>
                        <p:par>
                          <p:cTn id="26" fill="hold">
                            <p:stCondLst>
                              <p:cond delay="500"/>
                            </p:stCondLst>
                            <p:childTnLst>
                              <p:par>
                                <p:cTn id="27" presetID="53"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childTnLst>
                                </p:cTn>
                              </p:par>
                            </p:childTnLst>
                          </p:cTn>
                        </p:par>
                        <p:par>
                          <p:cTn id="32" fill="hold">
                            <p:stCondLst>
                              <p:cond delay="1000"/>
                            </p:stCondLst>
                            <p:childTnLst>
                              <p:par>
                                <p:cTn id="33" presetID="53"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up)">
                                      <p:cBhvr>
                                        <p:cTn id="42" dur="10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up)">
                                      <p:cBhvr>
                                        <p:cTn id="47" dur="1000"/>
                                        <p:tgtEl>
                                          <p:spTgt spid="6"/>
                                        </p:tgtEl>
                                      </p:cBhvr>
                                    </p:animEffect>
                                  </p:childTnLst>
                                </p:cTn>
                              </p:par>
                            </p:childTnLst>
                          </p:cTn>
                        </p:par>
                        <p:par>
                          <p:cTn id="48" fill="hold">
                            <p:stCondLst>
                              <p:cond delay="1000"/>
                            </p:stCondLst>
                            <p:childTnLst>
                              <p:par>
                                <p:cTn id="49" presetID="53"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Effect transition="in" filter="fade">
                                      <p:cBhvr>
                                        <p:cTn id="53" dur="500"/>
                                        <p:tgtEl>
                                          <p:spTgt spid="18"/>
                                        </p:tgtEl>
                                      </p:cBhvr>
                                    </p:animEffect>
                                  </p:childTnLst>
                                </p:cTn>
                              </p:par>
                            </p:childTnLst>
                          </p:cTn>
                        </p:par>
                        <p:par>
                          <p:cTn id="54" fill="hold">
                            <p:stCondLst>
                              <p:cond delay="1500"/>
                            </p:stCondLst>
                            <p:childTnLst>
                              <p:par>
                                <p:cTn id="55" presetID="22" presetClass="entr" presetSubtype="8"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par>
                          <p:cTn id="58" fill="hold">
                            <p:stCondLst>
                              <p:cond delay="2000"/>
                            </p:stCondLst>
                            <p:childTnLst>
                              <p:par>
                                <p:cTn id="59" presetID="53" presetClass="entr" presetSubtype="0"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p:cTn id="61" dur="500" fill="hold"/>
                                        <p:tgtEl>
                                          <p:spTgt spid="7"/>
                                        </p:tgtEl>
                                        <p:attrNameLst>
                                          <p:attrName>ppt_w</p:attrName>
                                        </p:attrNameLst>
                                      </p:cBhvr>
                                      <p:tavLst>
                                        <p:tav tm="0">
                                          <p:val>
                                            <p:fltVal val="0"/>
                                          </p:val>
                                        </p:tav>
                                        <p:tav tm="100000">
                                          <p:val>
                                            <p:strVal val="#ppt_w"/>
                                          </p:val>
                                        </p:tav>
                                      </p:tavLst>
                                    </p:anim>
                                    <p:anim calcmode="lin" valueType="num">
                                      <p:cBhvr>
                                        <p:cTn id="62" dur="500" fill="hold"/>
                                        <p:tgtEl>
                                          <p:spTgt spid="7"/>
                                        </p:tgtEl>
                                        <p:attrNameLst>
                                          <p:attrName>ppt_h</p:attrName>
                                        </p:attrNameLst>
                                      </p:cBhvr>
                                      <p:tavLst>
                                        <p:tav tm="0">
                                          <p:val>
                                            <p:fltVal val="0"/>
                                          </p:val>
                                        </p:tav>
                                        <p:tav tm="100000">
                                          <p:val>
                                            <p:strVal val="#ppt_h"/>
                                          </p:val>
                                        </p:tav>
                                      </p:tavLst>
                                    </p:anim>
                                    <p:animEffect transition="in" filter="fade">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wipe(up)">
                                      <p:cBhvr>
                                        <p:cTn id="68" dur="1000"/>
                                        <p:tgtEl>
                                          <p:spTgt spid="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wipe(up)">
                                      <p:cBhvr>
                                        <p:cTn id="73" dur="1000"/>
                                        <p:tgtEl>
                                          <p:spTgt spid="12"/>
                                        </p:tgtEl>
                                      </p:cBhvr>
                                    </p:animEffect>
                                  </p:childTnLst>
                                </p:cTn>
                              </p:par>
                            </p:childTnLst>
                          </p:cTn>
                        </p:par>
                        <p:par>
                          <p:cTn id="74" fill="hold">
                            <p:stCondLst>
                              <p:cond delay="1000"/>
                            </p:stCondLst>
                            <p:childTnLst>
                              <p:par>
                                <p:cTn id="75" presetID="22" presetClass="entr" presetSubtype="8" fill="hold" grpId="0" nodeType="after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left)">
                                      <p:cBhvr>
                                        <p:cTn id="77" dur="500"/>
                                        <p:tgtEl>
                                          <p:spTgt spid="17"/>
                                        </p:tgtEl>
                                      </p:cBhvr>
                                    </p:animEffect>
                                  </p:childTnLst>
                                </p:cTn>
                              </p:par>
                            </p:childTnLst>
                          </p:cTn>
                        </p:par>
                        <p:par>
                          <p:cTn id="78" fill="hold">
                            <p:stCondLst>
                              <p:cond delay="1500"/>
                            </p:stCondLst>
                            <p:childTnLst>
                              <p:par>
                                <p:cTn id="79" presetID="53" presetClass="entr" presetSubtype="0" fill="hold" grpId="0" nodeType="afterEffect">
                                  <p:stCondLst>
                                    <p:cond delay="0"/>
                                  </p:stCondLst>
                                  <p:childTnLst>
                                    <p:set>
                                      <p:cBhvr>
                                        <p:cTn id="80" dur="1" fill="hold">
                                          <p:stCondLst>
                                            <p:cond delay="0"/>
                                          </p:stCondLst>
                                        </p:cTn>
                                        <p:tgtEl>
                                          <p:spTgt spid="15"/>
                                        </p:tgtEl>
                                        <p:attrNameLst>
                                          <p:attrName>style.visibility</p:attrName>
                                        </p:attrNameLst>
                                      </p:cBhvr>
                                      <p:to>
                                        <p:strVal val="visible"/>
                                      </p:to>
                                    </p:set>
                                    <p:anim calcmode="lin" valueType="num">
                                      <p:cBhvr>
                                        <p:cTn id="81" dur="500" fill="hold"/>
                                        <p:tgtEl>
                                          <p:spTgt spid="15"/>
                                        </p:tgtEl>
                                        <p:attrNameLst>
                                          <p:attrName>ppt_w</p:attrName>
                                        </p:attrNameLst>
                                      </p:cBhvr>
                                      <p:tavLst>
                                        <p:tav tm="0">
                                          <p:val>
                                            <p:fltVal val="0"/>
                                          </p:val>
                                        </p:tav>
                                        <p:tav tm="100000">
                                          <p:val>
                                            <p:strVal val="#ppt_w"/>
                                          </p:val>
                                        </p:tav>
                                      </p:tavLst>
                                    </p:anim>
                                    <p:anim calcmode="lin" valueType="num">
                                      <p:cBhvr>
                                        <p:cTn id="82" dur="500" fill="hold"/>
                                        <p:tgtEl>
                                          <p:spTgt spid="15"/>
                                        </p:tgtEl>
                                        <p:attrNameLst>
                                          <p:attrName>ppt_h</p:attrName>
                                        </p:attrNameLst>
                                      </p:cBhvr>
                                      <p:tavLst>
                                        <p:tav tm="0">
                                          <p:val>
                                            <p:fltVal val="0"/>
                                          </p:val>
                                        </p:tav>
                                        <p:tav tm="100000">
                                          <p:val>
                                            <p:strVal val="#ppt_h"/>
                                          </p:val>
                                        </p:tav>
                                      </p:tavLst>
                                    </p:anim>
                                    <p:animEffect transition="in" filter="fade">
                                      <p:cBhvr>
                                        <p:cTn id="83" dur="500"/>
                                        <p:tgtEl>
                                          <p:spTgt spid="15"/>
                                        </p:tgtEl>
                                      </p:cBhvr>
                                    </p:animEffec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grpId="0"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barn(inVertical)">
                                      <p:cBhvr>
                                        <p:cTn id="88" dur="5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grpId="0" nodeType="clickEffect">
                                  <p:stCondLst>
                                    <p:cond delay="0"/>
                                  </p:stCondLst>
                                  <p:childTnLst>
                                    <p:set>
                                      <p:cBhvr>
                                        <p:cTn id="92" dur="1" fill="hold">
                                          <p:stCondLst>
                                            <p:cond delay="0"/>
                                          </p:stCondLst>
                                        </p:cTn>
                                        <p:tgtEl>
                                          <p:spTgt spid="53"/>
                                        </p:tgtEl>
                                        <p:attrNameLst>
                                          <p:attrName>style.visibility</p:attrName>
                                        </p:attrNameLst>
                                      </p:cBhvr>
                                      <p:to>
                                        <p:strVal val="visible"/>
                                      </p:to>
                                    </p:set>
                                    <p:animEffect transition="in" filter="barn(inVertical)">
                                      <p:cBhvr>
                                        <p:cTn id="93" dur="500"/>
                                        <p:tgtEl>
                                          <p:spTgt spid="53"/>
                                        </p:tgtEl>
                                      </p:cBhvr>
                                    </p:animEffect>
                                  </p:childTnLst>
                                </p:cTn>
                              </p:par>
                            </p:childTnLst>
                          </p:cTn>
                        </p:par>
                      </p:childTnLst>
                    </p:cTn>
                  </p:par>
                  <p:par>
                    <p:cTn id="94" fill="hold">
                      <p:stCondLst>
                        <p:cond delay="indefinite"/>
                      </p:stCondLst>
                      <p:childTnLst>
                        <p:par>
                          <p:cTn id="95" fill="hold">
                            <p:stCondLst>
                              <p:cond delay="0"/>
                            </p:stCondLst>
                            <p:childTnLst>
                              <p:par>
                                <p:cTn id="96" presetID="47" presetClass="entr" presetSubtype="0" fill="hold" grpId="0" nodeType="clickEffect">
                                  <p:stCondLst>
                                    <p:cond delay="0"/>
                                  </p:stCondLst>
                                  <p:childTnLst>
                                    <p:set>
                                      <p:cBhvr>
                                        <p:cTn id="97" dur="1" fill="hold">
                                          <p:stCondLst>
                                            <p:cond delay="0"/>
                                          </p:stCondLst>
                                        </p:cTn>
                                        <p:tgtEl>
                                          <p:spTgt spid="64"/>
                                        </p:tgtEl>
                                        <p:attrNameLst>
                                          <p:attrName>style.visibility</p:attrName>
                                        </p:attrNameLst>
                                      </p:cBhvr>
                                      <p:to>
                                        <p:strVal val="visible"/>
                                      </p:to>
                                    </p:set>
                                    <p:animEffect transition="in" filter="fade">
                                      <p:cBhvr>
                                        <p:cTn id="98" dur="1000"/>
                                        <p:tgtEl>
                                          <p:spTgt spid="64"/>
                                        </p:tgtEl>
                                      </p:cBhvr>
                                    </p:animEffect>
                                    <p:anim calcmode="lin" valueType="num">
                                      <p:cBhvr>
                                        <p:cTn id="99" dur="1000" fill="hold"/>
                                        <p:tgtEl>
                                          <p:spTgt spid="64"/>
                                        </p:tgtEl>
                                        <p:attrNameLst>
                                          <p:attrName>ppt_x</p:attrName>
                                        </p:attrNameLst>
                                      </p:cBhvr>
                                      <p:tavLst>
                                        <p:tav tm="0">
                                          <p:val>
                                            <p:strVal val="#ppt_x"/>
                                          </p:val>
                                        </p:tav>
                                        <p:tav tm="100000">
                                          <p:val>
                                            <p:strVal val="#ppt_x"/>
                                          </p:val>
                                        </p:tav>
                                      </p:tavLst>
                                    </p:anim>
                                    <p:anim calcmode="lin" valueType="num">
                                      <p:cBhvr>
                                        <p:cTn id="100"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grpId="0" nodeType="click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wipe(up)">
                                      <p:cBhvr>
                                        <p:cTn id="105" dur="500"/>
                                        <p:tgtEl>
                                          <p:spTgt spid="52"/>
                                        </p:tgtEl>
                                      </p:cBhvr>
                                    </p:animEffect>
                                  </p:childTnLst>
                                </p:cTn>
                              </p:par>
                            </p:childTnLst>
                          </p:cTn>
                        </p:par>
                        <p:par>
                          <p:cTn id="106" fill="hold">
                            <p:stCondLst>
                              <p:cond delay="500"/>
                            </p:stCondLst>
                            <p:childTnLst>
                              <p:par>
                                <p:cTn id="107" presetID="53" presetClass="entr" presetSubtype="0" fill="hold" grpId="0" nodeType="afterEffect">
                                  <p:stCondLst>
                                    <p:cond delay="0"/>
                                  </p:stCondLst>
                                  <p:childTnLst>
                                    <p:set>
                                      <p:cBhvr>
                                        <p:cTn id="108" dur="1" fill="hold">
                                          <p:stCondLst>
                                            <p:cond delay="0"/>
                                          </p:stCondLst>
                                        </p:cTn>
                                        <p:tgtEl>
                                          <p:spTgt spid="42"/>
                                        </p:tgtEl>
                                        <p:attrNameLst>
                                          <p:attrName>style.visibility</p:attrName>
                                        </p:attrNameLst>
                                      </p:cBhvr>
                                      <p:to>
                                        <p:strVal val="visible"/>
                                      </p:to>
                                    </p:set>
                                    <p:anim calcmode="lin" valueType="num">
                                      <p:cBhvr>
                                        <p:cTn id="109" dur="500" fill="hold"/>
                                        <p:tgtEl>
                                          <p:spTgt spid="42"/>
                                        </p:tgtEl>
                                        <p:attrNameLst>
                                          <p:attrName>ppt_w</p:attrName>
                                        </p:attrNameLst>
                                      </p:cBhvr>
                                      <p:tavLst>
                                        <p:tav tm="0">
                                          <p:val>
                                            <p:fltVal val="0"/>
                                          </p:val>
                                        </p:tav>
                                        <p:tav tm="100000">
                                          <p:val>
                                            <p:strVal val="#ppt_w"/>
                                          </p:val>
                                        </p:tav>
                                      </p:tavLst>
                                    </p:anim>
                                    <p:anim calcmode="lin" valueType="num">
                                      <p:cBhvr>
                                        <p:cTn id="110" dur="500" fill="hold"/>
                                        <p:tgtEl>
                                          <p:spTgt spid="42"/>
                                        </p:tgtEl>
                                        <p:attrNameLst>
                                          <p:attrName>ppt_h</p:attrName>
                                        </p:attrNameLst>
                                      </p:cBhvr>
                                      <p:tavLst>
                                        <p:tav tm="0">
                                          <p:val>
                                            <p:fltVal val="0"/>
                                          </p:val>
                                        </p:tav>
                                        <p:tav tm="100000">
                                          <p:val>
                                            <p:strVal val="#ppt_h"/>
                                          </p:val>
                                        </p:tav>
                                      </p:tavLst>
                                    </p:anim>
                                    <p:animEffect transition="in" filter="fade">
                                      <p:cBhvr>
                                        <p:cTn id="111" dur="500"/>
                                        <p:tgtEl>
                                          <p:spTgt spid="42"/>
                                        </p:tgtEl>
                                      </p:cBhvr>
                                    </p:animEffect>
                                  </p:childTnLst>
                                </p:cTn>
                              </p:par>
                            </p:childTnLst>
                          </p:cTn>
                        </p:par>
                        <p:par>
                          <p:cTn id="112" fill="hold">
                            <p:stCondLst>
                              <p:cond delay="1000"/>
                            </p:stCondLst>
                            <p:childTnLst>
                              <p:par>
                                <p:cTn id="113" presetID="53" presetClass="entr" presetSubtype="0" fill="hold" grpId="0" nodeType="afterEffect">
                                  <p:stCondLst>
                                    <p:cond delay="0"/>
                                  </p:stCondLst>
                                  <p:childTnLst>
                                    <p:set>
                                      <p:cBhvr>
                                        <p:cTn id="114" dur="1" fill="hold">
                                          <p:stCondLst>
                                            <p:cond delay="0"/>
                                          </p:stCondLst>
                                        </p:cTn>
                                        <p:tgtEl>
                                          <p:spTgt spid="41"/>
                                        </p:tgtEl>
                                        <p:attrNameLst>
                                          <p:attrName>style.visibility</p:attrName>
                                        </p:attrNameLst>
                                      </p:cBhvr>
                                      <p:to>
                                        <p:strVal val="visible"/>
                                      </p:to>
                                    </p:set>
                                    <p:anim calcmode="lin" valueType="num">
                                      <p:cBhvr>
                                        <p:cTn id="115" dur="500" fill="hold"/>
                                        <p:tgtEl>
                                          <p:spTgt spid="41"/>
                                        </p:tgtEl>
                                        <p:attrNameLst>
                                          <p:attrName>ppt_w</p:attrName>
                                        </p:attrNameLst>
                                      </p:cBhvr>
                                      <p:tavLst>
                                        <p:tav tm="0">
                                          <p:val>
                                            <p:fltVal val="0"/>
                                          </p:val>
                                        </p:tav>
                                        <p:tav tm="100000">
                                          <p:val>
                                            <p:strVal val="#ppt_w"/>
                                          </p:val>
                                        </p:tav>
                                      </p:tavLst>
                                    </p:anim>
                                    <p:anim calcmode="lin" valueType="num">
                                      <p:cBhvr>
                                        <p:cTn id="116" dur="500" fill="hold"/>
                                        <p:tgtEl>
                                          <p:spTgt spid="41"/>
                                        </p:tgtEl>
                                        <p:attrNameLst>
                                          <p:attrName>ppt_h</p:attrName>
                                        </p:attrNameLst>
                                      </p:cBhvr>
                                      <p:tavLst>
                                        <p:tav tm="0">
                                          <p:val>
                                            <p:fltVal val="0"/>
                                          </p:val>
                                        </p:tav>
                                        <p:tav tm="100000">
                                          <p:val>
                                            <p:strVal val="#ppt_h"/>
                                          </p:val>
                                        </p:tav>
                                      </p:tavLst>
                                    </p:anim>
                                    <p:animEffect transition="in" filter="fade">
                                      <p:cBhvr>
                                        <p:cTn id="117" dur="500"/>
                                        <p:tgtEl>
                                          <p:spTgt spid="41"/>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ipe(up)">
                                      <p:cBhvr>
                                        <p:cTn id="122" dur="1000"/>
                                        <p:tgtEl>
                                          <p:spTgt spid="32"/>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wipe(up)">
                                      <p:cBhvr>
                                        <p:cTn id="127" dur="1000"/>
                                        <p:tgtEl>
                                          <p:spTgt spid="28"/>
                                        </p:tgtEl>
                                      </p:cBhvr>
                                    </p:animEffect>
                                  </p:childTnLst>
                                </p:cTn>
                              </p:par>
                            </p:childTnLst>
                          </p:cTn>
                        </p:par>
                        <p:par>
                          <p:cTn id="128" fill="hold">
                            <p:stCondLst>
                              <p:cond delay="1000"/>
                            </p:stCondLst>
                            <p:childTnLst>
                              <p:par>
                                <p:cTn id="129" presetID="53" presetClass="entr" presetSubtype="0" fill="hold" grpId="0" nodeType="afterEffect">
                                  <p:stCondLst>
                                    <p:cond delay="0"/>
                                  </p:stCondLst>
                                  <p:childTnLst>
                                    <p:set>
                                      <p:cBhvr>
                                        <p:cTn id="130" dur="1" fill="hold">
                                          <p:stCondLst>
                                            <p:cond delay="0"/>
                                          </p:stCondLst>
                                        </p:cTn>
                                        <p:tgtEl>
                                          <p:spTgt spid="40"/>
                                        </p:tgtEl>
                                        <p:attrNameLst>
                                          <p:attrName>style.visibility</p:attrName>
                                        </p:attrNameLst>
                                      </p:cBhvr>
                                      <p:to>
                                        <p:strVal val="visible"/>
                                      </p:to>
                                    </p:set>
                                    <p:anim calcmode="lin" valueType="num">
                                      <p:cBhvr>
                                        <p:cTn id="131" dur="500" fill="hold"/>
                                        <p:tgtEl>
                                          <p:spTgt spid="40"/>
                                        </p:tgtEl>
                                        <p:attrNameLst>
                                          <p:attrName>ppt_w</p:attrName>
                                        </p:attrNameLst>
                                      </p:cBhvr>
                                      <p:tavLst>
                                        <p:tav tm="0">
                                          <p:val>
                                            <p:fltVal val="0"/>
                                          </p:val>
                                        </p:tav>
                                        <p:tav tm="100000">
                                          <p:val>
                                            <p:strVal val="#ppt_w"/>
                                          </p:val>
                                        </p:tav>
                                      </p:tavLst>
                                    </p:anim>
                                    <p:anim calcmode="lin" valueType="num">
                                      <p:cBhvr>
                                        <p:cTn id="132" dur="500" fill="hold"/>
                                        <p:tgtEl>
                                          <p:spTgt spid="40"/>
                                        </p:tgtEl>
                                        <p:attrNameLst>
                                          <p:attrName>ppt_h</p:attrName>
                                        </p:attrNameLst>
                                      </p:cBhvr>
                                      <p:tavLst>
                                        <p:tav tm="0">
                                          <p:val>
                                            <p:fltVal val="0"/>
                                          </p:val>
                                        </p:tav>
                                        <p:tav tm="100000">
                                          <p:val>
                                            <p:strVal val="#ppt_h"/>
                                          </p:val>
                                        </p:tav>
                                      </p:tavLst>
                                    </p:anim>
                                    <p:animEffect transition="in" filter="fade">
                                      <p:cBhvr>
                                        <p:cTn id="133" dur="500"/>
                                        <p:tgtEl>
                                          <p:spTgt spid="40"/>
                                        </p:tgtEl>
                                      </p:cBhvr>
                                    </p:animEffect>
                                  </p:childTnLst>
                                </p:cTn>
                              </p:par>
                            </p:childTnLst>
                          </p:cTn>
                        </p:par>
                        <p:par>
                          <p:cTn id="134" fill="hold">
                            <p:stCondLst>
                              <p:cond delay="1500"/>
                            </p:stCondLst>
                            <p:childTnLst>
                              <p:par>
                                <p:cTn id="135" presetID="22" presetClass="entr" presetSubtype="8" fill="hold" grpId="0" nodeType="afterEffect">
                                  <p:stCondLst>
                                    <p:cond delay="0"/>
                                  </p:stCondLst>
                                  <p:childTnLst>
                                    <p:set>
                                      <p:cBhvr>
                                        <p:cTn id="136" dur="1" fill="hold">
                                          <p:stCondLst>
                                            <p:cond delay="0"/>
                                          </p:stCondLst>
                                        </p:cTn>
                                        <p:tgtEl>
                                          <p:spTgt spid="29"/>
                                        </p:tgtEl>
                                        <p:attrNameLst>
                                          <p:attrName>style.visibility</p:attrName>
                                        </p:attrNameLst>
                                      </p:cBhvr>
                                      <p:to>
                                        <p:strVal val="visible"/>
                                      </p:to>
                                    </p:set>
                                    <p:animEffect transition="in" filter="wipe(left)">
                                      <p:cBhvr>
                                        <p:cTn id="137" dur="500"/>
                                        <p:tgtEl>
                                          <p:spTgt spid="29"/>
                                        </p:tgtEl>
                                      </p:cBhvr>
                                    </p:animEffect>
                                  </p:childTnLst>
                                </p:cTn>
                              </p:par>
                            </p:childTnLst>
                          </p:cTn>
                        </p:par>
                        <p:par>
                          <p:cTn id="138" fill="hold">
                            <p:stCondLst>
                              <p:cond delay="2000"/>
                            </p:stCondLst>
                            <p:childTnLst>
                              <p:par>
                                <p:cTn id="139" presetID="53" presetClass="entr" presetSubtype="0" fill="hold" grpId="0" nodeType="afterEffect">
                                  <p:stCondLst>
                                    <p:cond delay="0"/>
                                  </p:stCondLst>
                                  <p:childTnLst>
                                    <p:set>
                                      <p:cBhvr>
                                        <p:cTn id="140" dur="1" fill="hold">
                                          <p:stCondLst>
                                            <p:cond delay="0"/>
                                          </p:stCondLst>
                                        </p:cTn>
                                        <p:tgtEl>
                                          <p:spTgt spid="30"/>
                                        </p:tgtEl>
                                        <p:attrNameLst>
                                          <p:attrName>style.visibility</p:attrName>
                                        </p:attrNameLst>
                                      </p:cBhvr>
                                      <p:to>
                                        <p:strVal val="visible"/>
                                      </p:to>
                                    </p:set>
                                    <p:anim calcmode="lin" valueType="num">
                                      <p:cBhvr>
                                        <p:cTn id="141" dur="500" fill="hold"/>
                                        <p:tgtEl>
                                          <p:spTgt spid="30"/>
                                        </p:tgtEl>
                                        <p:attrNameLst>
                                          <p:attrName>ppt_w</p:attrName>
                                        </p:attrNameLst>
                                      </p:cBhvr>
                                      <p:tavLst>
                                        <p:tav tm="0">
                                          <p:val>
                                            <p:fltVal val="0"/>
                                          </p:val>
                                        </p:tav>
                                        <p:tav tm="100000">
                                          <p:val>
                                            <p:strVal val="#ppt_w"/>
                                          </p:val>
                                        </p:tav>
                                      </p:tavLst>
                                    </p:anim>
                                    <p:anim calcmode="lin" valueType="num">
                                      <p:cBhvr>
                                        <p:cTn id="142" dur="500" fill="hold"/>
                                        <p:tgtEl>
                                          <p:spTgt spid="30"/>
                                        </p:tgtEl>
                                        <p:attrNameLst>
                                          <p:attrName>ppt_h</p:attrName>
                                        </p:attrNameLst>
                                      </p:cBhvr>
                                      <p:tavLst>
                                        <p:tav tm="0">
                                          <p:val>
                                            <p:fltVal val="0"/>
                                          </p:val>
                                        </p:tav>
                                        <p:tav tm="100000">
                                          <p:val>
                                            <p:strVal val="#ppt_h"/>
                                          </p:val>
                                        </p:tav>
                                      </p:tavLst>
                                    </p:anim>
                                    <p:animEffect transition="in" filter="fade">
                                      <p:cBhvr>
                                        <p:cTn id="143" dur="500"/>
                                        <p:tgtEl>
                                          <p:spTgt spid="30"/>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1" fill="hold" nodeType="clickEffect">
                                  <p:stCondLst>
                                    <p:cond delay="0"/>
                                  </p:stCondLst>
                                  <p:childTnLst>
                                    <p:set>
                                      <p:cBhvr>
                                        <p:cTn id="147" dur="1" fill="hold">
                                          <p:stCondLst>
                                            <p:cond delay="0"/>
                                          </p:stCondLst>
                                        </p:cTn>
                                        <p:tgtEl>
                                          <p:spTgt spid="31"/>
                                        </p:tgtEl>
                                        <p:attrNameLst>
                                          <p:attrName>style.visibility</p:attrName>
                                        </p:attrNameLst>
                                      </p:cBhvr>
                                      <p:to>
                                        <p:strVal val="visible"/>
                                      </p:to>
                                    </p:set>
                                    <p:animEffect transition="in" filter="wipe(up)">
                                      <p:cBhvr>
                                        <p:cTn id="148" dur="1000"/>
                                        <p:tgtEl>
                                          <p:spTgt spid="31"/>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1" fill="hold" nodeType="click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wipe(up)">
                                      <p:cBhvr>
                                        <p:cTn id="153" dur="1000"/>
                                        <p:tgtEl>
                                          <p:spTgt spid="35"/>
                                        </p:tgtEl>
                                      </p:cBhvr>
                                    </p:animEffect>
                                  </p:childTnLst>
                                </p:cTn>
                              </p:par>
                            </p:childTnLst>
                          </p:cTn>
                        </p:par>
                        <p:par>
                          <p:cTn id="154" fill="hold">
                            <p:stCondLst>
                              <p:cond delay="1000"/>
                            </p:stCondLst>
                            <p:childTnLst>
                              <p:par>
                                <p:cTn id="155" presetID="22" presetClass="entr" presetSubtype="8" fill="hold" grpId="0" nodeType="afterEffect">
                                  <p:stCondLst>
                                    <p:cond delay="0"/>
                                  </p:stCondLst>
                                  <p:childTnLst>
                                    <p:set>
                                      <p:cBhvr>
                                        <p:cTn id="156" dur="1" fill="hold">
                                          <p:stCondLst>
                                            <p:cond delay="0"/>
                                          </p:stCondLst>
                                        </p:cTn>
                                        <p:tgtEl>
                                          <p:spTgt spid="38"/>
                                        </p:tgtEl>
                                        <p:attrNameLst>
                                          <p:attrName>style.visibility</p:attrName>
                                        </p:attrNameLst>
                                      </p:cBhvr>
                                      <p:to>
                                        <p:strVal val="visible"/>
                                      </p:to>
                                    </p:set>
                                    <p:animEffect transition="in" filter="wipe(left)">
                                      <p:cBhvr>
                                        <p:cTn id="157" dur="500"/>
                                        <p:tgtEl>
                                          <p:spTgt spid="38"/>
                                        </p:tgtEl>
                                      </p:cBhvr>
                                    </p:animEffect>
                                  </p:childTnLst>
                                </p:cTn>
                              </p:par>
                              <p:par>
                                <p:cTn id="158" presetID="53" presetClass="entr" presetSubtype="0" fill="hold" grpId="0" nodeType="withEffect">
                                  <p:stCondLst>
                                    <p:cond delay="0"/>
                                  </p:stCondLst>
                                  <p:childTnLst>
                                    <p:set>
                                      <p:cBhvr>
                                        <p:cTn id="159" dur="1" fill="hold">
                                          <p:stCondLst>
                                            <p:cond delay="0"/>
                                          </p:stCondLst>
                                        </p:cTn>
                                        <p:tgtEl>
                                          <p:spTgt spid="39"/>
                                        </p:tgtEl>
                                        <p:attrNameLst>
                                          <p:attrName>style.visibility</p:attrName>
                                        </p:attrNameLst>
                                      </p:cBhvr>
                                      <p:to>
                                        <p:strVal val="visible"/>
                                      </p:to>
                                    </p:set>
                                    <p:anim calcmode="lin" valueType="num">
                                      <p:cBhvr>
                                        <p:cTn id="160" dur="500" fill="hold"/>
                                        <p:tgtEl>
                                          <p:spTgt spid="39"/>
                                        </p:tgtEl>
                                        <p:attrNameLst>
                                          <p:attrName>ppt_w</p:attrName>
                                        </p:attrNameLst>
                                      </p:cBhvr>
                                      <p:tavLst>
                                        <p:tav tm="0">
                                          <p:val>
                                            <p:fltVal val="0"/>
                                          </p:val>
                                        </p:tav>
                                        <p:tav tm="100000">
                                          <p:val>
                                            <p:strVal val="#ppt_w"/>
                                          </p:val>
                                        </p:tav>
                                      </p:tavLst>
                                    </p:anim>
                                    <p:anim calcmode="lin" valueType="num">
                                      <p:cBhvr>
                                        <p:cTn id="161" dur="500" fill="hold"/>
                                        <p:tgtEl>
                                          <p:spTgt spid="39"/>
                                        </p:tgtEl>
                                        <p:attrNameLst>
                                          <p:attrName>ppt_h</p:attrName>
                                        </p:attrNameLst>
                                      </p:cBhvr>
                                      <p:tavLst>
                                        <p:tav tm="0">
                                          <p:val>
                                            <p:fltVal val="0"/>
                                          </p:val>
                                        </p:tav>
                                        <p:tav tm="100000">
                                          <p:val>
                                            <p:strVal val="#ppt_h"/>
                                          </p:val>
                                        </p:tav>
                                      </p:tavLst>
                                    </p:anim>
                                    <p:animEffect transition="in" filter="fade">
                                      <p:cBhvr>
                                        <p:cTn id="162" dur="500"/>
                                        <p:tgtEl>
                                          <p:spTgt spid="39"/>
                                        </p:tgtEl>
                                      </p:cBhvr>
                                    </p:animEffect>
                                  </p:childTnLst>
                                </p:cTn>
                              </p:par>
                            </p:childTnLst>
                          </p:cTn>
                        </p:par>
                      </p:childTnLst>
                    </p:cTn>
                  </p:par>
                  <p:par>
                    <p:cTn id="163" fill="hold">
                      <p:stCondLst>
                        <p:cond delay="indefinite"/>
                      </p:stCondLst>
                      <p:childTnLst>
                        <p:par>
                          <p:cTn id="164" fill="hold">
                            <p:stCondLst>
                              <p:cond delay="0"/>
                            </p:stCondLst>
                            <p:childTnLst>
                              <p:par>
                                <p:cTn id="165" presetID="16" presetClass="entr" presetSubtype="21" fill="hold" grpId="0" nodeType="clickEffect">
                                  <p:stCondLst>
                                    <p:cond delay="0"/>
                                  </p:stCondLst>
                                  <p:childTnLst>
                                    <p:set>
                                      <p:cBhvr>
                                        <p:cTn id="166" dur="1" fill="hold">
                                          <p:stCondLst>
                                            <p:cond delay="0"/>
                                          </p:stCondLst>
                                        </p:cTn>
                                        <p:tgtEl>
                                          <p:spTgt spid="45"/>
                                        </p:tgtEl>
                                        <p:attrNameLst>
                                          <p:attrName>style.visibility</p:attrName>
                                        </p:attrNameLst>
                                      </p:cBhvr>
                                      <p:to>
                                        <p:strVal val="visible"/>
                                      </p:to>
                                    </p:set>
                                    <p:animEffect transition="in" filter="barn(inVertical)">
                                      <p:cBhvr>
                                        <p:cTn id="167" dur="500"/>
                                        <p:tgtEl>
                                          <p:spTgt spid="45"/>
                                        </p:tgtEl>
                                      </p:cBhvr>
                                    </p:animEffect>
                                  </p:childTnLst>
                                </p:cTn>
                              </p:par>
                            </p:childTnLst>
                          </p:cTn>
                        </p:par>
                      </p:childTnLst>
                    </p:cTn>
                  </p:par>
                  <p:par>
                    <p:cTn id="168" fill="hold">
                      <p:stCondLst>
                        <p:cond delay="indefinite"/>
                      </p:stCondLst>
                      <p:childTnLst>
                        <p:par>
                          <p:cTn id="169" fill="hold">
                            <p:stCondLst>
                              <p:cond delay="0"/>
                            </p:stCondLst>
                            <p:childTnLst>
                              <p:par>
                                <p:cTn id="170" presetID="16" presetClass="entr" presetSubtype="21" fill="hold" grpId="0" nodeType="click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barn(inVertical)">
                                      <p:cBhvr>
                                        <p:cTn id="172" dur="500"/>
                                        <p:tgtEl>
                                          <p:spTgt spid="63"/>
                                        </p:tgtEl>
                                      </p:cBhvr>
                                    </p:animEffect>
                                  </p:childTnLst>
                                </p:cTn>
                              </p:par>
                            </p:childTnLst>
                          </p:cTn>
                        </p:par>
                      </p:childTnLst>
                    </p:cTn>
                  </p:par>
                  <p:par>
                    <p:cTn id="173" fill="hold">
                      <p:stCondLst>
                        <p:cond delay="indefinite"/>
                      </p:stCondLst>
                      <p:childTnLst>
                        <p:par>
                          <p:cTn id="174" fill="hold">
                            <p:stCondLst>
                              <p:cond delay="0"/>
                            </p:stCondLst>
                            <p:childTnLst>
                              <p:par>
                                <p:cTn id="175" presetID="47" presetClass="entr" presetSubtype="0" fill="hold" grpId="0" nodeType="clickEffect">
                                  <p:stCondLst>
                                    <p:cond delay="0"/>
                                  </p:stCondLst>
                                  <p:childTnLst>
                                    <p:set>
                                      <p:cBhvr>
                                        <p:cTn id="176" dur="1" fill="hold">
                                          <p:stCondLst>
                                            <p:cond delay="0"/>
                                          </p:stCondLst>
                                        </p:cTn>
                                        <p:tgtEl>
                                          <p:spTgt spid="60"/>
                                        </p:tgtEl>
                                        <p:attrNameLst>
                                          <p:attrName>style.visibility</p:attrName>
                                        </p:attrNameLst>
                                      </p:cBhvr>
                                      <p:to>
                                        <p:strVal val="visible"/>
                                      </p:to>
                                    </p:set>
                                    <p:animEffect transition="in" filter="fade">
                                      <p:cBhvr>
                                        <p:cTn id="177" dur="1000"/>
                                        <p:tgtEl>
                                          <p:spTgt spid="60"/>
                                        </p:tgtEl>
                                      </p:cBhvr>
                                    </p:animEffect>
                                    <p:anim calcmode="lin" valueType="num">
                                      <p:cBhvr>
                                        <p:cTn id="178" dur="1000" fill="hold"/>
                                        <p:tgtEl>
                                          <p:spTgt spid="60"/>
                                        </p:tgtEl>
                                        <p:attrNameLst>
                                          <p:attrName>ppt_x</p:attrName>
                                        </p:attrNameLst>
                                      </p:cBhvr>
                                      <p:tavLst>
                                        <p:tav tm="0">
                                          <p:val>
                                            <p:strVal val="#ppt_x"/>
                                          </p:val>
                                        </p:tav>
                                        <p:tav tm="100000">
                                          <p:val>
                                            <p:strVal val="#ppt_x"/>
                                          </p:val>
                                        </p:tav>
                                      </p:tavLst>
                                    </p:anim>
                                    <p:anim calcmode="lin" valueType="num">
                                      <p:cBhvr>
                                        <p:cTn id="179"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22" presetClass="entr" presetSubtype="1" fill="hold" grpId="0" nodeType="clickEffect">
                                  <p:stCondLst>
                                    <p:cond delay="0"/>
                                  </p:stCondLst>
                                  <p:childTnLst>
                                    <p:set>
                                      <p:cBhvr>
                                        <p:cTn id="183" dur="1" fill="hold">
                                          <p:stCondLst>
                                            <p:cond delay="0"/>
                                          </p:stCondLst>
                                        </p:cTn>
                                        <p:tgtEl>
                                          <p:spTgt spid="59"/>
                                        </p:tgtEl>
                                        <p:attrNameLst>
                                          <p:attrName>style.visibility</p:attrName>
                                        </p:attrNameLst>
                                      </p:cBhvr>
                                      <p:to>
                                        <p:strVal val="visible"/>
                                      </p:to>
                                    </p:set>
                                    <p:animEffect transition="in" filter="wipe(up)">
                                      <p:cBhvr>
                                        <p:cTn id="184" dur="500"/>
                                        <p:tgtEl>
                                          <p:spTgt spid="59"/>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1" fill="hold" nodeType="clickEffect">
                                  <p:stCondLst>
                                    <p:cond delay="0"/>
                                  </p:stCondLst>
                                  <p:childTnLst>
                                    <p:set>
                                      <p:cBhvr>
                                        <p:cTn id="188" dur="1" fill="hold">
                                          <p:stCondLst>
                                            <p:cond delay="0"/>
                                          </p:stCondLst>
                                        </p:cTn>
                                        <p:tgtEl>
                                          <p:spTgt spid="55"/>
                                        </p:tgtEl>
                                        <p:attrNameLst>
                                          <p:attrName>style.visibility</p:attrName>
                                        </p:attrNameLst>
                                      </p:cBhvr>
                                      <p:to>
                                        <p:strVal val="visible"/>
                                      </p:to>
                                    </p:set>
                                    <p:animEffect transition="in" filter="wipe(up)">
                                      <p:cBhvr>
                                        <p:cTn id="189" dur="500"/>
                                        <p:tgtEl>
                                          <p:spTgt spid="55"/>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1" fill="hold" nodeType="clickEffect">
                                  <p:stCondLst>
                                    <p:cond delay="0"/>
                                  </p:stCondLst>
                                  <p:childTnLst>
                                    <p:set>
                                      <p:cBhvr>
                                        <p:cTn id="193" dur="1" fill="hold">
                                          <p:stCondLst>
                                            <p:cond delay="0"/>
                                          </p:stCondLst>
                                        </p:cTn>
                                        <p:tgtEl>
                                          <p:spTgt spid="66"/>
                                        </p:tgtEl>
                                        <p:attrNameLst>
                                          <p:attrName>style.visibility</p:attrName>
                                        </p:attrNameLst>
                                      </p:cBhvr>
                                      <p:to>
                                        <p:strVal val="visible"/>
                                      </p:to>
                                    </p:set>
                                    <p:animEffect transition="in" filter="wipe(up)">
                                      <p:cBhvr>
                                        <p:cTn id="194" dur="500"/>
                                        <p:tgtEl>
                                          <p:spTgt spid="66"/>
                                        </p:tgtEl>
                                      </p:cBhvr>
                                    </p:animEffect>
                                  </p:childTnLst>
                                </p:cTn>
                              </p:par>
                            </p:childTnLst>
                          </p:cTn>
                        </p:par>
                      </p:childTnLst>
                    </p:cTn>
                  </p:par>
                  <p:par>
                    <p:cTn id="195" fill="hold">
                      <p:stCondLst>
                        <p:cond delay="indefinite"/>
                      </p:stCondLst>
                      <p:childTnLst>
                        <p:par>
                          <p:cTn id="196" fill="hold">
                            <p:stCondLst>
                              <p:cond delay="0"/>
                            </p:stCondLst>
                            <p:childTnLst>
                              <p:par>
                                <p:cTn id="197" presetID="16" presetClass="entr" presetSubtype="21" fill="hold" grpId="0" nodeType="clickEffect">
                                  <p:stCondLst>
                                    <p:cond delay="0"/>
                                  </p:stCondLst>
                                  <p:childTnLst>
                                    <p:set>
                                      <p:cBhvr>
                                        <p:cTn id="198" dur="1" fill="hold">
                                          <p:stCondLst>
                                            <p:cond delay="0"/>
                                          </p:stCondLst>
                                        </p:cTn>
                                        <p:tgtEl>
                                          <p:spTgt spid="54"/>
                                        </p:tgtEl>
                                        <p:attrNameLst>
                                          <p:attrName>style.visibility</p:attrName>
                                        </p:attrNameLst>
                                      </p:cBhvr>
                                      <p:to>
                                        <p:strVal val="visible"/>
                                      </p:to>
                                    </p:set>
                                    <p:animEffect transition="in" filter="barn(inVertical)">
                                      <p:cBhvr>
                                        <p:cTn id="199" dur="500"/>
                                        <p:tgtEl>
                                          <p:spTgt spid="54"/>
                                        </p:tgtEl>
                                      </p:cBhvr>
                                    </p:animEffect>
                                  </p:childTnLst>
                                </p:cTn>
                              </p:par>
                            </p:childTnLst>
                          </p:cTn>
                        </p:par>
                      </p:childTnLst>
                    </p:cTn>
                  </p:par>
                  <p:par>
                    <p:cTn id="200" fill="hold">
                      <p:stCondLst>
                        <p:cond delay="indefinite"/>
                      </p:stCondLst>
                      <p:childTnLst>
                        <p:par>
                          <p:cTn id="201" fill="hold">
                            <p:stCondLst>
                              <p:cond delay="0"/>
                            </p:stCondLst>
                            <p:childTnLst>
                              <p:par>
                                <p:cTn id="202" presetID="16" presetClass="entr" presetSubtype="21" fill="hold" grpId="0" nodeType="clickEffect">
                                  <p:stCondLst>
                                    <p:cond delay="0"/>
                                  </p:stCondLst>
                                  <p:childTnLst>
                                    <p:set>
                                      <p:cBhvr>
                                        <p:cTn id="203" dur="1" fill="hold">
                                          <p:stCondLst>
                                            <p:cond delay="0"/>
                                          </p:stCondLst>
                                        </p:cTn>
                                        <p:tgtEl>
                                          <p:spTgt spid="65"/>
                                        </p:tgtEl>
                                        <p:attrNameLst>
                                          <p:attrName>style.visibility</p:attrName>
                                        </p:attrNameLst>
                                      </p:cBhvr>
                                      <p:to>
                                        <p:strVal val="visible"/>
                                      </p:to>
                                    </p:set>
                                    <p:animEffect transition="in" filter="barn(inVertical)">
                                      <p:cBhvr>
                                        <p:cTn id="20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2" grpId="0" animBg="1"/>
      <p:bldP spid="59" grpId="0" animBg="1"/>
      <p:bldP spid="7" grpId="0"/>
      <p:bldP spid="15" grpId="0"/>
      <p:bldP spid="16" grpId="0" animBg="1"/>
      <p:bldP spid="17" grpId="0" animBg="1"/>
      <p:bldP spid="18" grpId="0"/>
      <p:bldP spid="19" grpId="0"/>
      <p:bldP spid="24" grpId="0" animBg="1"/>
      <p:bldP spid="29" grpId="0" animBg="1"/>
      <p:bldP spid="30" grpId="0"/>
      <p:bldP spid="38" grpId="0" animBg="1"/>
      <p:bldP spid="39" grpId="0"/>
      <p:bldP spid="40" grpId="0"/>
      <p:bldP spid="41" grpId="0"/>
      <p:bldP spid="42" grpId="0"/>
      <p:bldP spid="45" grpId="0" animBg="1"/>
      <p:bldP spid="54" grpId="0" animBg="1"/>
      <p:bldP spid="60" grpId="0"/>
      <p:bldP spid="62" grpId="0"/>
      <p:bldP spid="20" grpId="0"/>
      <p:bldP spid="2" grpId="0"/>
      <p:bldP spid="64" grpId="0"/>
      <p:bldP spid="53" grpId="0" animBg="1"/>
      <p:bldP spid="63" grpId="0" animBg="1"/>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155" name="AutoShape 11"/>
          <p:cNvSpPr>
            <a:spLocks noChangeArrowheads="1"/>
          </p:cNvSpPr>
          <p:nvPr/>
        </p:nvSpPr>
        <p:spPr bwMode="auto">
          <a:xfrm>
            <a:off x="2" y="0"/>
            <a:ext cx="4391025" cy="5143500"/>
          </a:xfrm>
          <a:prstGeom prst="parallelogram">
            <a:avLst>
              <a:gd name="adj" fmla="val 25000"/>
            </a:avLst>
          </a:prstGeom>
          <a:gradFill rotWithShape="1">
            <a:gsLst>
              <a:gs pos="0">
                <a:schemeClr val="accent1">
                  <a:gamma/>
                  <a:shade val="46275"/>
                  <a:invGamma/>
                  <a:alpha val="0"/>
                </a:schemeClr>
              </a:gs>
              <a:gs pos="50000">
                <a:schemeClr val="bg1">
                  <a:alpha val="25000"/>
                </a:schemeClr>
              </a:gs>
              <a:gs pos="100000">
                <a:schemeClr val="accent1">
                  <a:gamma/>
                  <a:shade val="46275"/>
                  <a:invGamma/>
                  <a:alpha val="0"/>
                </a:schemeClr>
              </a:gs>
            </a:gsLst>
            <a:lin ang="5400000" scaled="1"/>
          </a:gradFill>
          <a:ln>
            <a:noFill/>
          </a:ln>
          <a:effectLst/>
          <a:extLst/>
        </p:spPr>
        <p:txBody>
          <a:bodyPr wrap="none" anchor="ctr"/>
          <a:lstStyle/>
          <a:p>
            <a:pPr algn="ctr" eaLnBrk="0" fontAlgn="base" hangingPunct="0">
              <a:spcBef>
                <a:spcPct val="0"/>
              </a:spcBef>
              <a:spcAft>
                <a:spcPct val="0"/>
              </a:spcAft>
              <a:defRPr/>
            </a:pPr>
            <a:endParaRPr lang="en-US" altLang="en-US" sz="6000" b="1" i="1">
              <a:solidFill>
                <a:srgbClr val="000066"/>
              </a:solidFill>
            </a:endParaRPr>
          </a:p>
        </p:txBody>
      </p:sp>
      <p:sp>
        <p:nvSpPr>
          <p:cNvPr id="6156" name="AutoShape 12"/>
          <p:cNvSpPr>
            <a:spLocks noChangeArrowheads="1"/>
          </p:cNvSpPr>
          <p:nvPr/>
        </p:nvSpPr>
        <p:spPr bwMode="auto">
          <a:xfrm>
            <a:off x="4752978" y="0"/>
            <a:ext cx="4391025" cy="5143500"/>
          </a:xfrm>
          <a:prstGeom prst="parallelogram">
            <a:avLst>
              <a:gd name="adj" fmla="val 25000"/>
            </a:avLst>
          </a:prstGeom>
          <a:gradFill rotWithShape="1">
            <a:gsLst>
              <a:gs pos="0">
                <a:schemeClr val="accent1">
                  <a:gamma/>
                  <a:shade val="46275"/>
                  <a:invGamma/>
                  <a:alpha val="0"/>
                </a:schemeClr>
              </a:gs>
              <a:gs pos="50000">
                <a:schemeClr val="bg1">
                  <a:alpha val="58000"/>
                </a:schemeClr>
              </a:gs>
              <a:gs pos="100000">
                <a:schemeClr val="accent1">
                  <a:gamma/>
                  <a:shade val="46275"/>
                  <a:invGamma/>
                  <a:alpha val="0"/>
                </a:schemeClr>
              </a:gs>
            </a:gsLst>
            <a:lin ang="5400000" scaled="1"/>
          </a:gradFill>
          <a:ln>
            <a:noFill/>
          </a:ln>
          <a:effectLst/>
          <a:extLst/>
        </p:spPr>
        <p:txBody>
          <a:bodyPr wrap="none" anchor="ctr"/>
          <a:lstStyle/>
          <a:p>
            <a:pPr algn="ctr" eaLnBrk="0" fontAlgn="base" hangingPunct="0">
              <a:spcBef>
                <a:spcPct val="0"/>
              </a:spcBef>
              <a:spcAft>
                <a:spcPct val="0"/>
              </a:spcAft>
              <a:defRPr/>
            </a:pPr>
            <a:endParaRPr lang="en-US" altLang="en-US" sz="6600" b="1" i="1">
              <a:solidFill>
                <a:srgbClr val="000066"/>
              </a:solidFill>
            </a:endParaRPr>
          </a:p>
        </p:txBody>
      </p:sp>
      <p:sp>
        <p:nvSpPr>
          <p:cNvPr id="6179" name="Rectangle 35"/>
          <p:cNvSpPr>
            <a:spLocks noChangeArrowheads="1"/>
          </p:cNvSpPr>
          <p:nvPr/>
        </p:nvSpPr>
        <p:spPr bwMode="auto">
          <a:xfrm>
            <a:off x="-30163" y="57150"/>
            <a:ext cx="31994476"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0" fontAlgn="base" hangingPunct="0">
              <a:spcBef>
                <a:spcPct val="0"/>
              </a:spcBef>
              <a:spcAft>
                <a:spcPct val="0"/>
              </a:spcAft>
              <a:buFontTx/>
              <a:buNone/>
            </a:pPr>
            <a:r>
              <a:rPr lang="en-US" altLang="en-US" sz="2800" dirty="0" smtClean="0">
                <a:solidFill>
                  <a:srgbClr val="FFFFFF"/>
                </a:solidFill>
                <a:latin typeface="Impact" pitchFamily="34" charset="0"/>
              </a:rPr>
              <a:t>QUIZ TIME     QUIZ TIME     QUIZ TIME     QUIZ TIME     QUIZ TIME     QUIZ TIME     QUIZ TIME     QUIZ TIME    QUIZ TIME     QUIZ TIME     QUIZ TIME     QUIZ TIME     QUIZ TIME     QUIZ TIME    QUIZ TIME     QUIZ TIME     QUIZ TIME     QUIZ TIME     QUIZ TIME   </a:t>
            </a:r>
            <a:endParaRPr lang="en-US" altLang="en-US" sz="2800" dirty="0">
              <a:solidFill>
                <a:srgbClr val="FFFFFF"/>
              </a:solidFill>
              <a:latin typeface="Impact" pitchFamily="34" charset="0"/>
            </a:endParaRPr>
          </a:p>
        </p:txBody>
      </p:sp>
      <p:sp>
        <p:nvSpPr>
          <p:cNvPr id="6180" name="Rectangle 36"/>
          <p:cNvSpPr>
            <a:spLocks noChangeArrowheads="1"/>
          </p:cNvSpPr>
          <p:nvPr/>
        </p:nvSpPr>
        <p:spPr bwMode="auto">
          <a:xfrm>
            <a:off x="-22850475" y="3943350"/>
            <a:ext cx="31994475" cy="1028700"/>
          </a:xfrm>
          <a:prstGeom prst="rect">
            <a:avLst/>
          </a:prstGeom>
          <a:gradFill rotWithShape="1">
            <a:gsLst>
              <a:gs pos="0">
                <a:srgbClr val="EDD15B">
                  <a:gamma/>
                  <a:shade val="46275"/>
                  <a:invGamma/>
                  <a:alpha val="0"/>
                </a:srgbClr>
              </a:gs>
              <a:gs pos="50000">
                <a:schemeClr val="bg1">
                  <a:alpha val="27000"/>
                </a:schemeClr>
              </a:gs>
              <a:gs pos="100000">
                <a:srgbClr val="EDD15B">
                  <a:gamma/>
                  <a:shade val="46275"/>
                  <a:invGamma/>
                  <a:alpha val="0"/>
                </a:srgbClr>
              </a:gs>
            </a:gsLst>
            <a:lin ang="5400000" scaled="1"/>
          </a:gradFill>
          <a:ln>
            <a:noFill/>
          </a:ln>
          <a:effectLst/>
          <a:extLst/>
        </p:spPr>
        <p:txBody>
          <a:bodyPr lIns="0" tIns="0" rIns="0" bIns="0" anchor="ctr"/>
          <a:lstStyle/>
          <a:p>
            <a:pPr algn="ctr" eaLnBrk="0" fontAlgn="base" hangingPunct="0">
              <a:spcBef>
                <a:spcPct val="0"/>
              </a:spcBef>
              <a:spcAft>
                <a:spcPct val="0"/>
              </a:spcAft>
            </a:pPr>
            <a:r>
              <a:rPr lang="en-US" altLang="en-US" sz="2800" dirty="0">
                <a:solidFill>
                  <a:srgbClr val="FFFFFF"/>
                </a:solidFill>
                <a:latin typeface="Impact" pitchFamily="34" charset="0"/>
              </a:rPr>
              <a:t>QUIZ TIME     QUIZ TIME     QUIZ TIME     QUIZ TIME     QUIZ TIME     QUIZ TIME     QUIZ TIME     QUIZ TIME    QUIZ TIME     QUIZ TIME     QUIZ TIME     QUIZ TIME     QUIZ TIME     QUIZ TIME    QUIZ TIME     QUIZ TIME     QUIZ TIME     QUIZ TIME     QUIZ TIME   </a:t>
            </a:r>
          </a:p>
        </p:txBody>
      </p:sp>
      <p:pic>
        <p:nvPicPr>
          <p:cNvPr id="6164" name="Picture 20"/>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92032" y="1535506"/>
            <a:ext cx="9032962" cy="2015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0035944"/>
      </p:ext>
    </p:extLst>
  </p:cSld>
  <p:clrMapOvr>
    <a:masterClrMapping/>
  </p:clrMapOvr>
  <p:transition advClick="0" advTm="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6164"/>
                                        </p:tgtEl>
                                        <p:attrNameLst>
                                          <p:attrName>style.visibility</p:attrName>
                                        </p:attrNameLst>
                                      </p:cBhvr>
                                      <p:to>
                                        <p:strVal val="visible"/>
                                      </p:to>
                                    </p:set>
                                    <p:anim calcmode="lin" valueType="num">
                                      <p:cBhvr>
                                        <p:cTn id="7" dur="2000" fill="hold"/>
                                        <p:tgtEl>
                                          <p:spTgt spid="6164"/>
                                        </p:tgtEl>
                                        <p:attrNameLst>
                                          <p:attrName>ppt_w</p:attrName>
                                        </p:attrNameLst>
                                      </p:cBhvr>
                                      <p:tavLst>
                                        <p:tav tm="0">
                                          <p:val>
                                            <p:fltVal val="0"/>
                                          </p:val>
                                        </p:tav>
                                        <p:tav tm="100000">
                                          <p:val>
                                            <p:strVal val="#ppt_w"/>
                                          </p:val>
                                        </p:tav>
                                      </p:tavLst>
                                    </p:anim>
                                    <p:anim calcmode="lin" valueType="num">
                                      <p:cBhvr>
                                        <p:cTn id="8" dur="2000" fill="hold"/>
                                        <p:tgtEl>
                                          <p:spTgt spid="6164"/>
                                        </p:tgtEl>
                                        <p:attrNameLst>
                                          <p:attrName>ppt_h</p:attrName>
                                        </p:attrNameLst>
                                      </p:cBhvr>
                                      <p:tavLst>
                                        <p:tav tm="0">
                                          <p:val>
                                            <p:fltVal val="0"/>
                                          </p:val>
                                        </p:tav>
                                        <p:tav tm="100000">
                                          <p:val>
                                            <p:strVal val="#ppt_h"/>
                                          </p:val>
                                        </p:tav>
                                      </p:tavLst>
                                    </p:anim>
                                    <p:animEffect transition="in" filter="fade">
                                      <p:cBhvr>
                                        <p:cTn id="9" dur="2000"/>
                                        <p:tgtEl>
                                          <p:spTgt spid="6164"/>
                                        </p:tgtEl>
                                      </p:cBhvr>
                                    </p:animEffect>
                                  </p:childTnLst>
                                </p:cTn>
                              </p:par>
                              <p:par>
                                <p:cTn id="10" presetID="22" presetClass="entr" presetSubtype="1" fill="hold" nodeType="withEffect">
                                  <p:stCondLst>
                                    <p:cond delay="3500"/>
                                  </p:stCondLst>
                                  <p:childTnLst>
                                    <p:set>
                                      <p:cBhvr>
                                        <p:cTn id="11" dur="1" fill="hold">
                                          <p:stCondLst>
                                            <p:cond delay="0"/>
                                          </p:stCondLst>
                                        </p:cTn>
                                        <p:tgtEl>
                                          <p:spTgt spid="6155">
                                            <p:bg/>
                                          </p:spTgt>
                                        </p:tgtEl>
                                        <p:attrNameLst>
                                          <p:attrName>style.visibility</p:attrName>
                                        </p:attrNameLst>
                                      </p:cBhvr>
                                      <p:to>
                                        <p:strVal val="visible"/>
                                      </p:to>
                                    </p:set>
                                    <p:animEffect transition="in" filter="wipe(up)">
                                      <p:cBhvr>
                                        <p:cTn id="12" dur="500"/>
                                        <p:tgtEl>
                                          <p:spTgt spid="6155">
                                            <p:bg/>
                                          </p:spTgt>
                                        </p:tgtEl>
                                      </p:cBhvr>
                                    </p:animEffect>
                                  </p:childTnLst>
                                </p:cTn>
                              </p:par>
                              <p:par>
                                <p:cTn id="13" presetID="22" presetClass="entr" presetSubtype="4" fill="hold" nodeType="withEffect">
                                  <p:stCondLst>
                                    <p:cond delay="3500"/>
                                  </p:stCondLst>
                                  <p:iterate type="wd">
                                    <p:tmPct val="10000"/>
                                  </p:iterate>
                                  <p:childTnLst>
                                    <p:set>
                                      <p:cBhvr>
                                        <p:cTn id="14" dur="1" fill="hold">
                                          <p:stCondLst>
                                            <p:cond delay="0"/>
                                          </p:stCondLst>
                                        </p:cTn>
                                        <p:tgtEl>
                                          <p:spTgt spid="6156">
                                            <p:bg/>
                                          </p:spTgt>
                                        </p:tgtEl>
                                        <p:attrNameLst>
                                          <p:attrName>style.visibility</p:attrName>
                                        </p:attrNameLst>
                                      </p:cBhvr>
                                      <p:to>
                                        <p:strVal val="visible"/>
                                      </p:to>
                                    </p:set>
                                    <p:animEffect transition="in" filter="wipe(down)">
                                      <p:cBhvr>
                                        <p:cTn id="15" dur="500"/>
                                        <p:tgtEl>
                                          <p:spTgt spid="6156">
                                            <p:bg/>
                                          </p:spTgt>
                                        </p:tgtEl>
                                      </p:cBhvr>
                                    </p:animEffect>
                                  </p:childTnLst>
                                </p:cTn>
                              </p:par>
                              <p:par>
                                <p:cTn id="16" presetID="22" presetClass="exit" presetSubtype="4" fill="hold" nodeType="withEffect">
                                  <p:stCondLst>
                                    <p:cond delay="8600"/>
                                  </p:stCondLst>
                                  <p:childTnLst>
                                    <p:animEffect transition="out" filter="wipe(down)">
                                      <p:cBhvr>
                                        <p:cTn id="17" dur="500"/>
                                        <p:tgtEl>
                                          <p:spTgt spid="6155">
                                            <p:bg/>
                                          </p:spTgt>
                                        </p:tgtEl>
                                      </p:cBhvr>
                                    </p:animEffect>
                                    <p:set>
                                      <p:cBhvr>
                                        <p:cTn id="18" dur="1" fill="hold">
                                          <p:stCondLst>
                                            <p:cond delay="499"/>
                                          </p:stCondLst>
                                        </p:cTn>
                                        <p:tgtEl>
                                          <p:spTgt spid="6155">
                                            <p:bg/>
                                          </p:spTgt>
                                        </p:tgtEl>
                                        <p:attrNameLst>
                                          <p:attrName>style.visibility</p:attrName>
                                        </p:attrNameLst>
                                      </p:cBhvr>
                                      <p:to>
                                        <p:strVal val="hidden"/>
                                      </p:to>
                                    </p:set>
                                  </p:childTnLst>
                                </p:cTn>
                              </p:par>
                              <p:par>
                                <p:cTn id="19" presetID="22" presetClass="exit" presetSubtype="1" fill="hold" nodeType="withEffect">
                                  <p:stCondLst>
                                    <p:cond delay="8600"/>
                                  </p:stCondLst>
                                  <p:childTnLst>
                                    <p:animEffect transition="out" filter="wipe(up)">
                                      <p:cBhvr>
                                        <p:cTn id="20" dur="500"/>
                                        <p:tgtEl>
                                          <p:spTgt spid="6156">
                                            <p:bg/>
                                          </p:spTgt>
                                        </p:tgtEl>
                                      </p:cBhvr>
                                    </p:animEffect>
                                    <p:set>
                                      <p:cBhvr>
                                        <p:cTn id="21" dur="1" fill="hold">
                                          <p:stCondLst>
                                            <p:cond delay="499"/>
                                          </p:stCondLst>
                                        </p:cTn>
                                        <p:tgtEl>
                                          <p:spTgt spid="6156">
                                            <p:bg/>
                                          </p:spTgt>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6179"/>
                                        </p:tgtEl>
                                        <p:attrNameLst>
                                          <p:attrName>style.visibility</p:attrName>
                                        </p:attrNameLst>
                                      </p:cBhvr>
                                      <p:to>
                                        <p:strVal val="visible"/>
                                      </p:to>
                                    </p:set>
                                    <p:animEffect transition="in" filter="fade">
                                      <p:cBhvr>
                                        <p:cTn id="24" dur="2500"/>
                                        <p:tgtEl>
                                          <p:spTgt spid="6179"/>
                                        </p:tgtEl>
                                      </p:cBhvr>
                                    </p:animEffect>
                                  </p:childTnLst>
                                </p:cTn>
                              </p:par>
                              <p:par>
                                <p:cTn id="25" presetID="35" presetClass="path" presetSubtype="0" fill="hold" nodeType="withEffect">
                                  <p:stCondLst>
                                    <p:cond delay="0"/>
                                  </p:stCondLst>
                                  <p:childTnLst>
                                    <p:animMotion origin="layout" path="M 8.33333E-7 0.03007 L -2.49896 0.03007 " pathEditMode="fixed" rAng="0" ptsTypes="AA">
                                      <p:cBhvr>
                                        <p:cTn id="26" dur="11000" fill="hold"/>
                                        <p:tgtEl>
                                          <p:spTgt spid="6179"/>
                                        </p:tgtEl>
                                        <p:attrNameLst>
                                          <p:attrName>ppt_x</p:attrName>
                                          <p:attrName>ppt_y</p:attrName>
                                        </p:attrNameLst>
                                      </p:cBhvr>
                                      <p:rCtr x="-124948" y="0"/>
                                    </p:animMotion>
                                  </p:childTnLst>
                                </p:cTn>
                              </p:par>
                              <p:par>
                                <p:cTn id="27" presetID="10" presetClass="entr" presetSubtype="0" fill="hold" nodeType="withEffect">
                                  <p:stCondLst>
                                    <p:cond delay="0"/>
                                  </p:stCondLst>
                                  <p:childTnLst>
                                    <p:set>
                                      <p:cBhvr>
                                        <p:cTn id="28" dur="1" fill="hold">
                                          <p:stCondLst>
                                            <p:cond delay="0"/>
                                          </p:stCondLst>
                                        </p:cTn>
                                        <p:tgtEl>
                                          <p:spTgt spid="6180"/>
                                        </p:tgtEl>
                                        <p:attrNameLst>
                                          <p:attrName>style.visibility</p:attrName>
                                        </p:attrNameLst>
                                      </p:cBhvr>
                                      <p:to>
                                        <p:strVal val="visible"/>
                                      </p:to>
                                    </p:set>
                                    <p:animEffect transition="in" filter="fade">
                                      <p:cBhvr>
                                        <p:cTn id="29" dur="2500"/>
                                        <p:tgtEl>
                                          <p:spTgt spid="6180"/>
                                        </p:tgtEl>
                                      </p:cBhvr>
                                    </p:animEffect>
                                  </p:childTnLst>
                                </p:cTn>
                              </p:par>
                              <p:par>
                                <p:cTn id="30" presetID="63" presetClass="path" presetSubtype="0" fill="hold" nodeType="withEffect">
                                  <p:stCondLst>
                                    <p:cond delay="0"/>
                                  </p:stCondLst>
                                  <p:childTnLst>
                                    <p:animMotion origin="layout" path="M -8.33333E-7 -0.03098 L 2.49896 -0.03098 " pathEditMode="fixed" rAng="0" ptsTypes="AA">
                                      <p:cBhvr>
                                        <p:cTn id="31" dur="11000" fill="hold"/>
                                        <p:tgtEl>
                                          <p:spTgt spid="6180"/>
                                        </p:tgtEl>
                                        <p:attrNameLst>
                                          <p:attrName>ppt_x</p:attrName>
                                          <p:attrName>ppt_y</p:attrName>
                                        </p:attrNameLst>
                                      </p:cBhvr>
                                      <p:rCtr x="124948" y="0"/>
                                    </p:animMotion>
                                  </p:childTnLst>
                                </p:cTn>
                              </p:par>
                              <p:par>
                                <p:cTn id="32" presetID="10" presetClass="exit" presetSubtype="0" fill="hold" grpId="0" nodeType="withEffect">
                                  <p:stCondLst>
                                    <p:cond delay="9000"/>
                                  </p:stCondLst>
                                  <p:childTnLst>
                                    <p:animEffect transition="out" filter="fade">
                                      <p:cBhvr>
                                        <p:cTn id="33" dur="2000"/>
                                        <p:tgtEl>
                                          <p:spTgt spid="6179"/>
                                        </p:tgtEl>
                                      </p:cBhvr>
                                    </p:animEffect>
                                    <p:set>
                                      <p:cBhvr>
                                        <p:cTn id="34" dur="1" fill="hold">
                                          <p:stCondLst>
                                            <p:cond delay="1999"/>
                                          </p:stCondLst>
                                        </p:cTn>
                                        <p:tgtEl>
                                          <p:spTgt spid="6179"/>
                                        </p:tgtEl>
                                        <p:attrNameLst>
                                          <p:attrName>style.visibility</p:attrName>
                                        </p:attrNameLst>
                                      </p:cBhvr>
                                      <p:to>
                                        <p:strVal val="hidden"/>
                                      </p:to>
                                    </p:set>
                                  </p:childTnLst>
                                </p:cTn>
                              </p:par>
                              <p:par>
                                <p:cTn id="35" presetID="10" presetClass="exit" presetSubtype="0" fill="hold" nodeType="withEffect">
                                  <p:stCondLst>
                                    <p:cond delay="9000"/>
                                  </p:stCondLst>
                                  <p:childTnLst>
                                    <p:animEffect transition="out" filter="fade">
                                      <p:cBhvr>
                                        <p:cTn id="36" dur="2000"/>
                                        <p:tgtEl>
                                          <p:spTgt spid="6180"/>
                                        </p:tgtEl>
                                      </p:cBhvr>
                                    </p:animEffect>
                                    <p:set>
                                      <p:cBhvr>
                                        <p:cTn id="37" dur="1" fill="hold">
                                          <p:stCondLst>
                                            <p:cond delay="1999"/>
                                          </p:stCondLst>
                                        </p:cTn>
                                        <p:tgtEl>
                                          <p:spTgt spid="61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099" name="TextBox 1"/>
          <p:cNvSpPr txBox="1">
            <a:spLocks noChangeArrowheads="1"/>
          </p:cNvSpPr>
          <p:nvPr/>
        </p:nvSpPr>
        <p:spPr bwMode="auto">
          <a:xfrm>
            <a:off x="788989" y="909758"/>
            <a:ext cx="7566025" cy="3323987"/>
          </a:xfrm>
          <a:prstGeom prst="rect">
            <a:avLst/>
          </a:prstGeom>
          <a:solidFill>
            <a:srgbClr val="002060">
              <a:alpha val="83000"/>
            </a:srgbClr>
          </a:solidFill>
          <a:ln w="127000">
            <a:solidFill>
              <a:schemeClr val="accent4">
                <a:shade val="50000"/>
              </a:schemeClr>
            </a:solidFill>
          </a:ln>
          <a:extLst/>
        </p:spPr>
        <p:txBody>
          <a:bodyPr lIns="91440" tIns="274320" bIns="274320" anchor="ct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0" fontAlgn="base" hangingPunct="0">
              <a:spcBef>
                <a:spcPct val="0"/>
              </a:spcBef>
              <a:spcAft>
                <a:spcPct val="0"/>
              </a:spcAft>
              <a:buFontTx/>
              <a:buNone/>
            </a:pPr>
            <a:r>
              <a:rPr lang="en-US" altLang="en-US" sz="6000" dirty="0" smtClean="0">
                <a:solidFill>
                  <a:srgbClr val="FFFFFF"/>
                </a:solidFill>
                <a:latin typeface="Arial Black" pitchFamily="34" charset="0"/>
                <a:cs typeface="Arial" charset="0"/>
              </a:rPr>
              <a:t>ALL THE BEST !!</a:t>
            </a:r>
          </a:p>
          <a:p>
            <a:pPr algn="ctr" eaLnBrk="0" fontAlgn="base" hangingPunct="0">
              <a:spcBef>
                <a:spcPct val="0"/>
              </a:spcBef>
              <a:spcAft>
                <a:spcPct val="0"/>
              </a:spcAft>
              <a:buFontTx/>
              <a:buNone/>
            </a:pPr>
            <a:endParaRPr lang="en-US" altLang="en-US" sz="6000" dirty="0" smtClean="0">
              <a:solidFill>
                <a:srgbClr val="FFFFFF"/>
              </a:solidFill>
              <a:latin typeface="Arial Black" pitchFamily="34" charset="0"/>
              <a:cs typeface="Arial" charset="0"/>
            </a:endParaRPr>
          </a:p>
          <a:p>
            <a:pPr algn="ctr" eaLnBrk="0" fontAlgn="base" hangingPunct="0">
              <a:spcBef>
                <a:spcPct val="0"/>
              </a:spcBef>
              <a:spcAft>
                <a:spcPct val="0"/>
              </a:spcAft>
              <a:buFontTx/>
              <a:buNone/>
            </a:pPr>
            <a:endParaRPr lang="en-US" altLang="en-US" sz="6000" dirty="0">
              <a:solidFill>
                <a:srgbClr val="FFFFFF"/>
              </a:solidFill>
              <a:latin typeface="Arial Black" pitchFamily="34" charset="0"/>
              <a:cs typeface="Arial" charset="0"/>
            </a:endParaRPr>
          </a:p>
        </p:txBody>
      </p:sp>
      <p:pic>
        <p:nvPicPr>
          <p:cNvPr id="4098" name="Picture 2" descr="C:\Users\200313\Desktop\Its-Quiz-Time-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8871" b="11547"/>
          <a:stretch/>
        </p:blipFill>
        <p:spPr bwMode="auto">
          <a:xfrm>
            <a:off x="3244851" y="2121408"/>
            <a:ext cx="2654300" cy="2112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4346"/>
      </p:ext>
    </p:extLst>
  </p:cSld>
  <p:clrMapOvr>
    <a:masterClrMapping/>
  </p:clrMapOvr>
  <p:transition advClick="0" advTm="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11" name="Group 10"/>
          <p:cNvGrpSpPr/>
          <p:nvPr/>
        </p:nvGrpSpPr>
        <p:grpSpPr>
          <a:xfrm>
            <a:off x="381000" y="361950"/>
            <a:ext cx="8305800" cy="3886200"/>
            <a:chOff x="381000" y="361950"/>
            <a:chExt cx="8305800" cy="3886200"/>
          </a:xfrm>
        </p:grpSpPr>
        <p:sp>
          <p:nvSpPr>
            <p:cNvPr id="42" name="Rectangle 41"/>
            <p:cNvSpPr/>
            <p:nvPr/>
          </p:nvSpPr>
          <p:spPr bwMode="auto">
            <a:xfrm>
              <a:off x="381000" y="361950"/>
              <a:ext cx="8305800" cy="3886200"/>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IN" sz="2400" smtClean="0">
                <a:solidFill>
                  <a:srgbClr val="000000"/>
                </a:solidFill>
              </a:endParaRPr>
            </a:p>
          </p:txBody>
        </p:sp>
        <p:grpSp>
          <p:nvGrpSpPr>
            <p:cNvPr id="3" name="Group 2"/>
            <p:cNvGrpSpPr/>
            <p:nvPr/>
          </p:nvGrpSpPr>
          <p:grpSpPr>
            <a:xfrm>
              <a:off x="678498" y="590550"/>
              <a:ext cx="1203325" cy="1188720"/>
              <a:chOff x="678498" y="590550"/>
              <a:chExt cx="1203325" cy="1188720"/>
            </a:xfrm>
          </p:grpSpPr>
          <p:sp>
            <p:nvSpPr>
              <p:cNvPr id="2" name="Oval 1"/>
              <p:cNvSpPr/>
              <p:nvPr/>
            </p:nvSpPr>
            <p:spPr bwMode="auto">
              <a:xfrm>
                <a:off x="685800" y="590550"/>
                <a:ext cx="1188720" cy="1188720"/>
              </a:xfrm>
              <a:prstGeom prst="ellipse">
                <a:avLst/>
              </a:prstGeom>
              <a:solidFill>
                <a:srgbClr val="3E0000"/>
              </a:solidFill>
              <a:ln w="2857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0000"/>
                  </a:solidFill>
                </a:endParaRPr>
              </a:p>
            </p:txBody>
          </p:sp>
          <p:sp>
            <p:nvSpPr>
              <p:cNvPr id="87" name="Oval 86"/>
              <p:cNvSpPr/>
              <p:nvPr/>
            </p:nvSpPr>
            <p:spPr bwMode="auto">
              <a:xfrm>
                <a:off x="872871" y="777621"/>
                <a:ext cx="814578" cy="814578"/>
              </a:xfrm>
              <a:prstGeom prst="ellipse">
                <a:avLst/>
              </a:prstGeom>
              <a:solidFill>
                <a:srgbClr val="860000"/>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0000"/>
                  </a:solidFill>
                </a:endParaRPr>
              </a:p>
            </p:txBody>
          </p:sp>
          <p:sp>
            <p:nvSpPr>
              <p:cNvPr id="11266" name="Text Box 42">
                <a:hlinkClick r:id="rId4" action="ppaction://hlinksldjump"/>
              </p:cNvPr>
              <p:cNvSpPr txBox="1">
                <a:spLocks noChangeArrowheads="1"/>
              </p:cNvSpPr>
              <p:nvPr/>
            </p:nvSpPr>
            <p:spPr bwMode="auto">
              <a:xfrm>
                <a:off x="678498" y="773609"/>
                <a:ext cx="120332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0" fontAlgn="base" hangingPunct="0">
                  <a:spcBef>
                    <a:spcPct val="0"/>
                  </a:spcBef>
                  <a:spcAft>
                    <a:spcPct val="0"/>
                  </a:spcAft>
                  <a:buFontTx/>
                  <a:buNone/>
                </a:pPr>
                <a:r>
                  <a:rPr lang="en-US" altLang="en-US" sz="4400" b="1" dirty="0" smtClean="0">
                    <a:solidFill>
                      <a:srgbClr val="FFFFFF"/>
                    </a:solidFill>
                    <a:effectLst>
                      <a:outerShdw blurRad="38100" dist="38100" dir="2700000" algn="tl">
                        <a:srgbClr val="000000">
                          <a:alpha val="43137"/>
                        </a:srgbClr>
                      </a:outerShdw>
                    </a:effectLst>
                    <a:latin typeface="Times New Roman"/>
                    <a:hlinkClick r:id="rId4" action="ppaction://hlinksldjump"/>
                  </a:rPr>
                  <a:t>1</a:t>
                </a:r>
                <a:endParaRPr lang="en-US" altLang="en-US" sz="4400" b="1" dirty="0">
                  <a:solidFill>
                    <a:srgbClr val="FFFFFF"/>
                  </a:solidFill>
                  <a:effectLst>
                    <a:outerShdw blurRad="38100" dist="38100" dir="2700000" algn="tl">
                      <a:srgbClr val="000000">
                        <a:alpha val="43137"/>
                      </a:srgbClr>
                    </a:outerShdw>
                  </a:effectLst>
                  <a:latin typeface="Times New Roman"/>
                </a:endParaRPr>
              </a:p>
            </p:txBody>
          </p:sp>
        </p:grpSp>
        <p:grpSp>
          <p:nvGrpSpPr>
            <p:cNvPr id="4" name="Group 3"/>
            <p:cNvGrpSpPr/>
            <p:nvPr/>
          </p:nvGrpSpPr>
          <p:grpSpPr>
            <a:xfrm>
              <a:off x="2530475" y="590550"/>
              <a:ext cx="1203325" cy="1188720"/>
              <a:chOff x="2530475" y="590550"/>
              <a:chExt cx="1203325" cy="1188720"/>
            </a:xfrm>
          </p:grpSpPr>
          <p:sp>
            <p:nvSpPr>
              <p:cNvPr id="92" name="Oval 91"/>
              <p:cNvSpPr/>
              <p:nvPr/>
            </p:nvSpPr>
            <p:spPr bwMode="auto">
              <a:xfrm>
                <a:off x="2537777" y="590550"/>
                <a:ext cx="1188720" cy="1188720"/>
              </a:xfrm>
              <a:prstGeom prst="ellipse">
                <a:avLst/>
              </a:prstGeom>
              <a:solidFill>
                <a:srgbClr val="3E0000"/>
              </a:solidFill>
              <a:ln w="2857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0000"/>
                  </a:solidFill>
                </a:endParaRPr>
              </a:p>
            </p:txBody>
          </p:sp>
          <p:sp>
            <p:nvSpPr>
              <p:cNvPr id="93" name="Oval 92"/>
              <p:cNvSpPr/>
              <p:nvPr/>
            </p:nvSpPr>
            <p:spPr bwMode="auto">
              <a:xfrm>
                <a:off x="2724848" y="777621"/>
                <a:ext cx="814578" cy="814578"/>
              </a:xfrm>
              <a:prstGeom prst="ellipse">
                <a:avLst/>
              </a:prstGeom>
              <a:solidFill>
                <a:srgbClr val="860000"/>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0000"/>
                  </a:solidFill>
                </a:endParaRPr>
              </a:p>
            </p:txBody>
          </p:sp>
          <p:sp>
            <p:nvSpPr>
              <p:cNvPr id="11272" name="Text Box 43"/>
              <p:cNvSpPr txBox="1">
                <a:spLocks noChangeArrowheads="1"/>
              </p:cNvSpPr>
              <p:nvPr/>
            </p:nvSpPr>
            <p:spPr bwMode="auto">
              <a:xfrm>
                <a:off x="2530475" y="773609"/>
                <a:ext cx="120332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0" fontAlgn="base" hangingPunct="0">
                  <a:spcBef>
                    <a:spcPct val="0"/>
                  </a:spcBef>
                  <a:spcAft>
                    <a:spcPct val="0"/>
                  </a:spcAft>
                  <a:buFontTx/>
                  <a:buNone/>
                </a:pPr>
                <a:r>
                  <a:rPr lang="en-US" altLang="en-US" sz="4400" b="1" dirty="0" smtClean="0">
                    <a:solidFill>
                      <a:srgbClr val="FFFFFF"/>
                    </a:solidFill>
                    <a:effectLst>
                      <a:outerShdw blurRad="38100" dist="38100" dir="2700000" algn="tl">
                        <a:srgbClr val="000000">
                          <a:alpha val="43137"/>
                        </a:srgbClr>
                      </a:outerShdw>
                    </a:effectLst>
                    <a:latin typeface="Times New Roman"/>
                    <a:hlinkClick r:id="rId5" action="ppaction://hlinksldjump"/>
                  </a:rPr>
                  <a:t>2</a:t>
                </a:r>
                <a:endParaRPr lang="en-US" altLang="en-US" sz="4400" b="1" dirty="0">
                  <a:solidFill>
                    <a:srgbClr val="FFFFFF"/>
                  </a:solidFill>
                  <a:effectLst>
                    <a:outerShdw blurRad="38100" dist="38100" dir="2700000" algn="tl">
                      <a:srgbClr val="000000">
                        <a:alpha val="43137"/>
                      </a:srgbClr>
                    </a:outerShdw>
                  </a:effectLst>
                  <a:latin typeface="Times New Roman"/>
                </a:endParaRPr>
              </a:p>
            </p:txBody>
          </p:sp>
        </p:grpSp>
        <p:grpSp>
          <p:nvGrpSpPr>
            <p:cNvPr id="8" name="Group 7"/>
            <p:cNvGrpSpPr/>
            <p:nvPr/>
          </p:nvGrpSpPr>
          <p:grpSpPr>
            <a:xfrm>
              <a:off x="2545080" y="2343150"/>
              <a:ext cx="1223645" cy="1188720"/>
              <a:chOff x="2545080" y="2343150"/>
              <a:chExt cx="1223645" cy="1188720"/>
            </a:xfrm>
          </p:grpSpPr>
          <p:sp>
            <p:nvSpPr>
              <p:cNvPr id="94" name="Oval 93"/>
              <p:cNvSpPr/>
              <p:nvPr/>
            </p:nvSpPr>
            <p:spPr bwMode="auto">
              <a:xfrm>
                <a:off x="2545080" y="2343150"/>
                <a:ext cx="1188720" cy="1188720"/>
              </a:xfrm>
              <a:prstGeom prst="ellipse">
                <a:avLst/>
              </a:prstGeom>
              <a:solidFill>
                <a:srgbClr val="3E0000"/>
              </a:solidFill>
              <a:ln w="2857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0000"/>
                  </a:solidFill>
                </a:endParaRPr>
              </a:p>
            </p:txBody>
          </p:sp>
          <p:sp>
            <p:nvSpPr>
              <p:cNvPr id="95" name="Oval 94"/>
              <p:cNvSpPr/>
              <p:nvPr/>
            </p:nvSpPr>
            <p:spPr bwMode="auto">
              <a:xfrm>
                <a:off x="2759773" y="2530221"/>
                <a:ext cx="814578" cy="814578"/>
              </a:xfrm>
              <a:prstGeom prst="ellipse">
                <a:avLst/>
              </a:prstGeom>
              <a:solidFill>
                <a:srgbClr val="860000"/>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0000"/>
                  </a:solidFill>
                </a:endParaRPr>
              </a:p>
            </p:txBody>
          </p:sp>
          <p:sp>
            <p:nvSpPr>
              <p:cNvPr id="11273" name="Text Box 49"/>
              <p:cNvSpPr txBox="1">
                <a:spLocks noChangeArrowheads="1"/>
              </p:cNvSpPr>
              <p:nvPr/>
            </p:nvSpPr>
            <p:spPr bwMode="auto">
              <a:xfrm>
                <a:off x="2565400" y="2535393"/>
                <a:ext cx="120332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0" fontAlgn="base" hangingPunct="0">
                  <a:spcBef>
                    <a:spcPct val="0"/>
                  </a:spcBef>
                  <a:spcAft>
                    <a:spcPct val="0"/>
                  </a:spcAft>
                  <a:buFontTx/>
                  <a:buNone/>
                </a:pPr>
                <a:r>
                  <a:rPr lang="en-US" altLang="en-US" sz="4400" b="1" dirty="0" smtClean="0">
                    <a:solidFill>
                      <a:srgbClr val="FFFFFF"/>
                    </a:solidFill>
                    <a:effectLst>
                      <a:outerShdw blurRad="38100" dist="38100" dir="2700000" algn="tl">
                        <a:srgbClr val="000000">
                          <a:alpha val="43137"/>
                        </a:srgbClr>
                      </a:outerShdw>
                    </a:effectLst>
                    <a:latin typeface="Times New Roman"/>
                    <a:hlinkClick r:id="rId6" action="ppaction://hlinksldjump"/>
                  </a:rPr>
                  <a:t>6</a:t>
                </a:r>
                <a:endParaRPr lang="en-US" altLang="en-US" sz="4400" b="1" dirty="0">
                  <a:solidFill>
                    <a:srgbClr val="FFFFFF"/>
                  </a:solidFill>
                  <a:effectLst>
                    <a:outerShdw blurRad="38100" dist="38100" dir="2700000" algn="tl">
                      <a:srgbClr val="000000">
                        <a:alpha val="43137"/>
                      </a:srgbClr>
                    </a:outerShdw>
                  </a:effectLst>
                  <a:latin typeface="Times New Roman"/>
                </a:endParaRPr>
              </a:p>
            </p:txBody>
          </p:sp>
        </p:grpSp>
        <p:grpSp>
          <p:nvGrpSpPr>
            <p:cNvPr id="5" name="Group 4"/>
            <p:cNvGrpSpPr/>
            <p:nvPr/>
          </p:nvGrpSpPr>
          <p:grpSpPr>
            <a:xfrm>
              <a:off x="4380230" y="590550"/>
              <a:ext cx="1212850" cy="1188720"/>
              <a:chOff x="4380230" y="590550"/>
              <a:chExt cx="1212850" cy="1188720"/>
            </a:xfrm>
          </p:grpSpPr>
          <p:sp>
            <p:nvSpPr>
              <p:cNvPr id="96" name="Oval 95"/>
              <p:cNvSpPr/>
              <p:nvPr/>
            </p:nvSpPr>
            <p:spPr bwMode="auto">
              <a:xfrm>
                <a:off x="4404360" y="590550"/>
                <a:ext cx="1188720" cy="1188720"/>
              </a:xfrm>
              <a:prstGeom prst="ellipse">
                <a:avLst/>
              </a:prstGeom>
              <a:solidFill>
                <a:srgbClr val="3E0000"/>
              </a:solidFill>
              <a:ln w="2857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0000"/>
                  </a:solidFill>
                </a:endParaRPr>
              </a:p>
            </p:txBody>
          </p:sp>
          <p:sp>
            <p:nvSpPr>
              <p:cNvPr id="97" name="Oval 96"/>
              <p:cNvSpPr/>
              <p:nvPr/>
            </p:nvSpPr>
            <p:spPr bwMode="auto">
              <a:xfrm>
                <a:off x="4574603" y="777621"/>
                <a:ext cx="814578" cy="814578"/>
              </a:xfrm>
              <a:prstGeom prst="ellipse">
                <a:avLst/>
              </a:prstGeom>
              <a:solidFill>
                <a:srgbClr val="860000"/>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0000"/>
                  </a:solidFill>
                </a:endParaRPr>
              </a:p>
            </p:txBody>
          </p:sp>
          <p:sp>
            <p:nvSpPr>
              <p:cNvPr id="11278" name="Text Box 44"/>
              <p:cNvSpPr txBox="1">
                <a:spLocks noChangeArrowheads="1"/>
              </p:cNvSpPr>
              <p:nvPr/>
            </p:nvSpPr>
            <p:spPr bwMode="auto">
              <a:xfrm>
                <a:off x="4380230" y="773609"/>
                <a:ext cx="120332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0" fontAlgn="base" hangingPunct="0">
                  <a:spcBef>
                    <a:spcPct val="0"/>
                  </a:spcBef>
                  <a:spcAft>
                    <a:spcPct val="0"/>
                  </a:spcAft>
                  <a:buFontTx/>
                  <a:buNone/>
                </a:pPr>
                <a:r>
                  <a:rPr lang="en-US" altLang="en-US" sz="4400" b="1" dirty="0" smtClean="0">
                    <a:solidFill>
                      <a:srgbClr val="FFFFFF"/>
                    </a:solidFill>
                    <a:effectLst>
                      <a:outerShdw blurRad="38100" dist="38100" dir="2700000" algn="tl">
                        <a:srgbClr val="000000">
                          <a:alpha val="43137"/>
                        </a:srgbClr>
                      </a:outerShdw>
                    </a:effectLst>
                    <a:latin typeface="Times New Roman"/>
                    <a:hlinkClick r:id="rId7" action="ppaction://hlinksldjump"/>
                  </a:rPr>
                  <a:t>3</a:t>
                </a:r>
                <a:endParaRPr lang="en-US" altLang="en-US" sz="4400" b="1" dirty="0">
                  <a:solidFill>
                    <a:srgbClr val="FFFFFF"/>
                  </a:solidFill>
                  <a:effectLst>
                    <a:outerShdw blurRad="38100" dist="38100" dir="2700000" algn="tl">
                      <a:srgbClr val="000000">
                        <a:alpha val="43137"/>
                      </a:srgbClr>
                    </a:outerShdw>
                  </a:effectLst>
                  <a:latin typeface="Times New Roman"/>
                </a:endParaRPr>
              </a:p>
            </p:txBody>
          </p:sp>
        </p:grpSp>
        <p:grpSp>
          <p:nvGrpSpPr>
            <p:cNvPr id="9" name="Group 8"/>
            <p:cNvGrpSpPr/>
            <p:nvPr/>
          </p:nvGrpSpPr>
          <p:grpSpPr>
            <a:xfrm>
              <a:off x="4399280" y="2343150"/>
              <a:ext cx="1203325" cy="1188720"/>
              <a:chOff x="4399280" y="2343150"/>
              <a:chExt cx="1203325" cy="1188720"/>
            </a:xfrm>
          </p:grpSpPr>
          <p:sp>
            <p:nvSpPr>
              <p:cNvPr id="98" name="Oval 97"/>
              <p:cNvSpPr/>
              <p:nvPr/>
            </p:nvSpPr>
            <p:spPr bwMode="auto">
              <a:xfrm>
                <a:off x="4404360" y="2343150"/>
                <a:ext cx="1188720" cy="1188720"/>
              </a:xfrm>
              <a:prstGeom prst="ellipse">
                <a:avLst/>
              </a:prstGeom>
              <a:solidFill>
                <a:srgbClr val="3E0000"/>
              </a:solidFill>
              <a:ln w="2857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0000"/>
                  </a:solidFill>
                </a:endParaRPr>
              </a:p>
            </p:txBody>
          </p:sp>
          <p:sp>
            <p:nvSpPr>
              <p:cNvPr id="99" name="Oval 98"/>
              <p:cNvSpPr/>
              <p:nvPr/>
            </p:nvSpPr>
            <p:spPr bwMode="auto">
              <a:xfrm>
                <a:off x="4593653" y="2530221"/>
                <a:ext cx="814578" cy="814578"/>
              </a:xfrm>
              <a:prstGeom prst="ellipse">
                <a:avLst/>
              </a:prstGeom>
              <a:solidFill>
                <a:srgbClr val="860000"/>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0000"/>
                  </a:solidFill>
                </a:endParaRPr>
              </a:p>
            </p:txBody>
          </p:sp>
          <p:sp>
            <p:nvSpPr>
              <p:cNvPr id="11279" name="Text Box 50"/>
              <p:cNvSpPr txBox="1">
                <a:spLocks noChangeArrowheads="1"/>
              </p:cNvSpPr>
              <p:nvPr/>
            </p:nvSpPr>
            <p:spPr bwMode="auto">
              <a:xfrm>
                <a:off x="4399280" y="2535394"/>
                <a:ext cx="120332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0" fontAlgn="base" hangingPunct="0">
                  <a:spcBef>
                    <a:spcPct val="0"/>
                  </a:spcBef>
                  <a:spcAft>
                    <a:spcPct val="0"/>
                  </a:spcAft>
                  <a:buFontTx/>
                  <a:buNone/>
                </a:pPr>
                <a:r>
                  <a:rPr lang="en-US" altLang="en-US" sz="4400" b="1" dirty="0" smtClean="0">
                    <a:solidFill>
                      <a:srgbClr val="FFFFFF"/>
                    </a:solidFill>
                    <a:effectLst>
                      <a:outerShdw blurRad="38100" dist="38100" dir="2700000" algn="tl">
                        <a:srgbClr val="000000">
                          <a:alpha val="43137"/>
                        </a:srgbClr>
                      </a:outerShdw>
                    </a:effectLst>
                    <a:latin typeface="Times New Roman"/>
                    <a:hlinkClick r:id="rId8" action="ppaction://hlinksldjump"/>
                  </a:rPr>
                  <a:t>7</a:t>
                </a:r>
                <a:endParaRPr lang="en-US" altLang="en-US" sz="4400" b="1" dirty="0">
                  <a:solidFill>
                    <a:srgbClr val="FFFFFF"/>
                  </a:solidFill>
                  <a:effectLst>
                    <a:outerShdw blurRad="38100" dist="38100" dir="2700000" algn="tl">
                      <a:srgbClr val="000000">
                        <a:alpha val="43137"/>
                      </a:srgbClr>
                    </a:outerShdw>
                  </a:effectLst>
                  <a:latin typeface="Times New Roman"/>
                </a:endParaRPr>
              </a:p>
            </p:txBody>
          </p:sp>
        </p:grpSp>
        <p:grpSp>
          <p:nvGrpSpPr>
            <p:cNvPr id="6" name="Group 5"/>
            <p:cNvGrpSpPr/>
            <p:nvPr/>
          </p:nvGrpSpPr>
          <p:grpSpPr>
            <a:xfrm>
              <a:off x="6256338" y="590550"/>
              <a:ext cx="1203325" cy="1188720"/>
              <a:chOff x="6256338" y="590550"/>
              <a:chExt cx="1203325" cy="1188720"/>
            </a:xfrm>
          </p:grpSpPr>
          <p:sp>
            <p:nvSpPr>
              <p:cNvPr id="100" name="Oval 99"/>
              <p:cNvSpPr/>
              <p:nvPr/>
            </p:nvSpPr>
            <p:spPr bwMode="auto">
              <a:xfrm>
                <a:off x="6263640" y="590550"/>
                <a:ext cx="1188720" cy="1188720"/>
              </a:xfrm>
              <a:prstGeom prst="ellipse">
                <a:avLst/>
              </a:prstGeom>
              <a:solidFill>
                <a:srgbClr val="3E0000"/>
              </a:solidFill>
              <a:ln w="2857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0000"/>
                  </a:solidFill>
                </a:endParaRPr>
              </a:p>
            </p:txBody>
          </p:sp>
          <p:sp>
            <p:nvSpPr>
              <p:cNvPr id="101" name="Oval 100"/>
              <p:cNvSpPr/>
              <p:nvPr/>
            </p:nvSpPr>
            <p:spPr bwMode="auto">
              <a:xfrm>
                <a:off x="6450711" y="777621"/>
                <a:ext cx="814578" cy="814578"/>
              </a:xfrm>
              <a:prstGeom prst="ellipse">
                <a:avLst/>
              </a:prstGeom>
              <a:solidFill>
                <a:srgbClr val="860000"/>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0000"/>
                  </a:solidFill>
                </a:endParaRPr>
              </a:p>
            </p:txBody>
          </p:sp>
          <p:sp>
            <p:nvSpPr>
              <p:cNvPr id="11284" name="Text Box 45"/>
              <p:cNvSpPr txBox="1">
                <a:spLocks noChangeArrowheads="1"/>
              </p:cNvSpPr>
              <p:nvPr/>
            </p:nvSpPr>
            <p:spPr bwMode="auto">
              <a:xfrm>
                <a:off x="6256338" y="773609"/>
                <a:ext cx="120332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0" fontAlgn="base" hangingPunct="0">
                  <a:spcBef>
                    <a:spcPct val="0"/>
                  </a:spcBef>
                  <a:spcAft>
                    <a:spcPct val="0"/>
                  </a:spcAft>
                  <a:buFontTx/>
                  <a:buNone/>
                </a:pPr>
                <a:r>
                  <a:rPr lang="en-US" altLang="en-US" sz="4400" b="1" dirty="0" smtClean="0">
                    <a:solidFill>
                      <a:srgbClr val="FFFFFF"/>
                    </a:solidFill>
                    <a:effectLst>
                      <a:outerShdw blurRad="38100" dist="38100" dir="2700000" algn="tl">
                        <a:srgbClr val="000000">
                          <a:alpha val="43137"/>
                        </a:srgbClr>
                      </a:outerShdw>
                    </a:effectLst>
                    <a:latin typeface="Times New Roman"/>
                    <a:hlinkClick r:id="rId9" action="ppaction://hlinksldjump"/>
                  </a:rPr>
                  <a:t>4</a:t>
                </a:r>
                <a:endParaRPr lang="en-US" altLang="en-US" sz="4400" b="1" dirty="0">
                  <a:solidFill>
                    <a:srgbClr val="FFFFFF"/>
                  </a:solidFill>
                  <a:effectLst>
                    <a:outerShdw blurRad="38100" dist="38100" dir="2700000" algn="tl">
                      <a:srgbClr val="000000">
                        <a:alpha val="43137"/>
                      </a:srgbClr>
                    </a:outerShdw>
                  </a:effectLst>
                  <a:latin typeface="Times New Roman"/>
                </a:endParaRPr>
              </a:p>
            </p:txBody>
          </p:sp>
        </p:grpSp>
        <p:grpSp>
          <p:nvGrpSpPr>
            <p:cNvPr id="10" name="Group 9"/>
            <p:cNvGrpSpPr/>
            <p:nvPr/>
          </p:nvGrpSpPr>
          <p:grpSpPr>
            <a:xfrm>
              <a:off x="6256338" y="2343150"/>
              <a:ext cx="1203325" cy="1188720"/>
              <a:chOff x="6256338" y="2343150"/>
              <a:chExt cx="1203325" cy="1188720"/>
            </a:xfrm>
          </p:grpSpPr>
          <p:sp>
            <p:nvSpPr>
              <p:cNvPr id="102" name="Oval 101"/>
              <p:cNvSpPr/>
              <p:nvPr/>
            </p:nvSpPr>
            <p:spPr bwMode="auto">
              <a:xfrm>
                <a:off x="6263640" y="2343150"/>
                <a:ext cx="1188720" cy="1188720"/>
              </a:xfrm>
              <a:prstGeom prst="ellipse">
                <a:avLst/>
              </a:prstGeom>
              <a:solidFill>
                <a:srgbClr val="3E0000"/>
              </a:solidFill>
              <a:ln w="2857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0000"/>
                  </a:solidFill>
                </a:endParaRPr>
              </a:p>
            </p:txBody>
          </p:sp>
          <p:sp>
            <p:nvSpPr>
              <p:cNvPr id="103" name="Oval 102"/>
              <p:cNvSpPr/>
              <p:nvPr/>
            </p:nvSpPr>
            <p:spPr bwMode="auto">
              <a:xfrm>
                <a:off x="6450711" y="2530221"/>
                <a:ext cx="814578" cy="814578"/>
              </a:xfrm>
              <a:prstGeom prst="ellipse">
                <a:avLst/>
              </a:prstGeom>
              <a:solidFill>
                <a:srgbClr val="860000"/>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0000"/>
                  </a:solidFill>
                </a:endParaRPr>
              </a:p>
            </p:txBody>
          </p:sp>
          <p:sp>
            <p:nvSpPr>
              <p:cNvPr id="11285" name="Text Box 51"/>
              <p:cNvSpPr txBox="1">
                <a:spLocks noChangeArrowheads="1"/>
              </p:cNvSpPr>
              <p:nvPr/>
            </p:nvSpPr>
            <p:spPr bwMode="auto">
              <a:xfrm>
                <a:off x="6256338" y="2535394"/>
                <a:ext cx="120332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0" fontAlgn="base" hangingPunct="0">
                  <a:spcBef>
                    <a:spcPct val="0"/>
                  </a:spcBef>
                  <a:spcAft>
                    <a:spcPct val="0"/>
                  </a:spcAft>
                  <a:buFontTx/>
                  <a:buNone/>
                </a:pPr>
                <a:r>
                  <a:rPr lang="en-US" altLang="en-US" sz="4400" b="1" dirty="0" smtClean="0">
                    <a:solidFill>
                      <a:srgbClr val="FFFFFF"/>
                    </a:solidFill>
                    <a:effectLst>
                      <a:outerShdw blurRad="38100" dist="38100" dir="2700000" algn="tl">
                        <a:srgbClr val="000000">
                          <a:alpha val="43137"/>
                        </a:srgbClr>
                      </a:outerShdw>
                    </a:effectLst>
                    <a:latin typeface="Times New Roman"/>
                    <a:hlinkClick r:id="rId10" action="ppaction://hlinksldjump"/>
                  </a:rPr>
                  <a:t>8</a:t>
                </a:r>
                <a:endParaRPr lang="en-US" altLang="en-US" sz="4400" b="1" dirty="0">
                  <a:solidFill>
                    <a:srgbClr val="FFFFFF"/>
                  </a:solidFill>
                  <a:effectLst>
                    <a:outerShdw blurRad="38100" dist="38100" dir="2700000" algn="tl">
                      <a:srgbClr val="000000">
                        <a:alpha val="43137"/>
                      </a:srgbClr>
                    </a:outerShdw>
                  </a:effectLst>
                  <a:latin typeface="Times New Roman"/>
                </a:endParaRPr>
              </a:p>
            </p:txBody>
          </p:sp>
        </p:grpSp>
        <p:grpSp>
          <p:nvGrpSpPr>
            <p:cNvPr id="7" name="Group 6"/>
            <p:cNvGrpSpPr/>
            <p:nvPr/>
          </p:nvGrpSpPr>
          <p:grpSpPr>
            <a:xfrm>
              <a:off x="678498" y="2343150"/>
              <a:ext cx="1203325" cy="1188720"/>
              <a:chOff x="678498" y="2343150"/>
              <a:chExt cx="1203325" cy="1188720"/>
            </a:xfrm>
          </p:grpSpPr>
          <p:sp>
            <p:nvSpPr>
              <p:cNvPr id="90" name="Oval 89"/>
              <p:cNvSpPr/>
              <p:nvPr/>
            </p:nvSpPr>
            <p:spPr bwMode="auto">
              <a:xfrm>
                <a:off x="685800" y="2343150"/>
                <a:ext cx="1188720" cy="1188720"/>
              </a:xfrm>
              <a:prstGeom prst="ellipse">
                <a:avLst/>
              </a:prstGeom>
              <a:solidFill>
                <a:srgbClr val="3E0000"/>
              </a:solidFill>
              <a:ln w="2857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0000"/>
                  </a:solidFill>
                </a:endParaRPr>
              </a:p>
            </p:txBody>
          </p:sp>
          <p:sp>
            <p:nvSpPr>
              <p:cNvPr id="91" name="Oval 90"/>
              <p:cNvSpPr/>
              <p:nvPr/>
            </p:nvSpPr>
            <p:spPr bwMode="auto">
              <a:xfrm>
                <a:off x="872871" y="2530221"/>
                <a:ext cx="814578" cy="814578"/>
              </a:xfrm>
              <a:prstGeom prst="ellipse">
                <a:avLst/>
              </a:prstGeom>
              <a:solidFill>
                <a:srgbClr val="860000"/>
              </a:solidFill>
              <a:ln w="285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smtClean="0">
                  <a:solidFill>
                    <a:srgbClr val="000000"/>
                  </a:solidFill>
                </a:endParaRPr>
              </a:p>
            </p:txBody>
          </p:sp>
          <p:sp>
            <p:nvSpPr>
              <p:cNvPr id="39" name="Text Box 42"/>
              <p:cNvSpPr txBox="1">
                <a:spLocks noChangeArrowheads="1"/>
              </p:cNvSpPr>
              <p:nvPr/>
            </p:nvSpPr>
            <p:spPr bwMode="auto">
              <a:xfrm>
                <a:off x="678498" y="2535394"/>
                <a:ext cx="120332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0" fontAlgn="base" hangingPunct="0">
                  <a:spcBef>
                    <a:spcPct val="0"/>
                  </a:spcBef>
                  <a:spcAft>
                    <a:spcPct val="0"/>
                  </a:spcAft>
                  <a:buFontTx/>
                  <a:buNone/>
                </a:pPr>
                <a:r>
                  <a:rPr lang="en-US" altLang="en-US" sz="4400" b="1" dirty="0" smtClean="0">
                    <a:solidFill>
                      <a:srgbClr val="FFFFFF"/>
                    </a:solidFill>
                    <a:effectLst>
                      <a:outerShdw blurRad="38100" dist="38100" dir="2700000" algn="tl">
                        <a:srgbClr val="000000">
                          <a:alpha val="43137"/>
                        </a:srgbClr>
                      </a:outerShdw>
                    </a:effectLst>
                    <a:latin typeface="Times New Roman"/>
                    <a:hlinkClick r:id="rId11" action="ppaction://hlinksldjump"/>
                  </a:rPr>
                  <a:t>5</a:t>
                </a:r>
                <a:endParaRPr lang="en-US" altLang="en-US" sz="4400" b="1" dirty="0">
                  <a:solidFill>
                    <a:srgbClr val="FFFFFF"/>
                  </a:solidFill>
                  <a:effectLst>
                    <a:outerShdw blurRad="38100" dist="38100" dir="2700000" algn="tl">
                      <a:srgbClr val="000000">
                        <a:alpha val="43137"/>
                      </a:srgbClr>
                    </a:outerShdw>
                  </a:effectLst>
                  <a:latin typeface="Times New Roman"/>
                </a:endParaRPr>
              </a:p>
            </p:txBody>
          </p:sp>
        </p:grpSp>
      </p:grpSp>
      <p:sp>
        <p:nvSpPr>
          <p:cNvPr id="11302" name="TextBox 1"/>
          <p:cNvSpPr txBox="1">
            <a:spLocks noChangeArrowheads="1"/>
          </p:cNvSpPr>
          <p:nvPr/>
        </p:nvSpPr>
        <p:spPr bwMode="auto">
          <a:xfrm>
            <a:off x="6968395" y="4076404"/>
            <a:ext cx="14019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0" fontAlgn="base" hangingPunct="0">
              <a:spcBef>
                <a:spcPct val="0"/>
              </a:spcBef>
              <a:spcAft>
                <a:spcPct val="0"/>
              </a:spcAft>
            </a:pPr>
            <a:r>
              <a:rPr lang="en-US" altLang="en-US" sz="1400" b="1" dirty="0">
                <a:solidFill>
                  <a:srgbClr val="FFC000"/>
                </a:solidFill>
                <a:latin typeface="Arial Narrow" pitchFamily="34" charset="0"/>
                <a:cs typeface="Arial" charset="0"/>
                <a:hlinkClick r:id="" action="ppaction://noaction"/>
              </a:rPr>
              <a:t>FINAL </a:t>
            </a:r>
            <a:r>
              <a:rPr lang="en-US" altLang="en-US" sz="1400" b="1" dirty="0" smtClean="0">
                <a:solidFill>
                  <a:srgbClr val="FFC000"/>
                </a:solidFill>
                <a:latin typeface="Arial Narrow" pitchFamily="34" charset="0"/>
                <a:cs typeface="Arial" charset="0"/>
                <a:hlinkClick r:id="" action="ppaction://noaction"/>
              </a:rPr>
              <a:t>QUIZ TIME</a:t>
            </a:r>
            <a:endParaRPr lang="en-US" altLang="en-US" sz="1400" b="1" dirty="0">
              <a:solidFill>
                <a:srgbClr val="FFC000"/>
              </a:solidFill>
              <a:latin typeface="Arial Narrow" pitchFamily="34" charset="0"/>
              <a:cs typeface="Arial" charset="0"/>
            </a:endParaRPr>
          </a:p>
        </p:txBody>
      </p:sp>
    </p:spTree>
    <p:extLst>
      <p:ext uri="{BB962C8B-B14F-4D97-AF65-F5344CB8AC3E}">
        <p14:creationId xmlns:p14="http://schemas.microsoft.com/office/powerpoint/2010/main" val="625420453"/>
      </p:ext>
    </p:extLst>
  </p:cSld>
  <p:clrMapOvr>
    <a:masterClrMapping/>
  </p:clrMapOvr>
  <p:transition spd="slow" advClick="0">
    <p:zoom dir="in"/>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fc1f42a5c64695b4d8af33a0a8ed3956cea8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DB01"/>
      </a:hlink>
      <a:folHlink>
        <a:srgbClr val="33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anchor="ctr" anchorCtr="0">
        <a:spAutoFit/>
      </a:bodyPr>
      <a:lstStyle>
        <a:defPPr algn="ctr">
          <a:spcBef>
            <a:spcPct val="0"/>
          </a:spcBef>
          <a:buFontTx/>
          <a:buNone/>
          <a:defRPr sz="6000" dirty="0">
            <a:solidFill>
              <a:schemeClr val="bg1"/>
            </a:solidFill>
            <a:latin typeface="Arial Black" pitchFamily="34" charset="0"/>
            <a:cs typeface="Arial" charset="0"/>
          </a:defRPr>
        </a:defPPr>
      </a:lstStyle>
    </a:tx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CC"/>
        </a:hlink>
        <a:folHlink>
          <a:srgbClr val="0000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18331</TotalTime>
  <Words>2456</Words>
  <Application>Microsoft Office PowerPoint</Application>
  <PresentationFormat>On-screen Show (16:9)</PresentationFormat>
  <Paragraphs>490</Paragraphs>
  <Slides>38</Slides>
  <Notes>4</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38</vt:i4>
      </vt:variant>
    </vt:vector>
  </HeadingPairs>
  <TitlesOfParts>
    <vt:vector size="55" baseType="lpstr">
      <vt:lpstr>Agency FB</vt:lpstr>
      <vt:lpstr>Aharoni</vt:lpstr>
      <vt:lpstr>Arial</vt:lpstr>
      <vt:lpstr>Arial Black</vt:lpstr>
      <vt:lpstr>Arial Narrow</vt:lpstr>
      <vt:lpstr>Book Antiqua</vt:lpstr>
      <vt:lpstr>Bookman Old Style</vt:lpstr>
      <vt:lpstr>Calibri</vt:lpstr>
      <vt:lpstr>Cambria Math</vt:lpstr>
      <vt:lpstr>Impact</vt:lpstr>
      <vt:lpstr>Narkisim</vt:lpstr>
      <vt:lpstr>Symbol</vt:lpstr>
      <vt:lpstr>Tahoma</vt:lpstr>
      <vt:lpstr>Times New Roman</vt:lpstr>
      <vt:lpstr>Tw Cen MT</vt:lpstr>
      <vt:lpstr>Office Theme</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Ink-Sch-08</dc:creator>
  <cp:lastModifiedBy>T.S BORA</cp:lastModifiedBy>
  <cp:revision>2778</cp:revision>
  <dcterms:created xsi:type="dcterms:W3CDTF">2006-08-16T00:00:00Z</dcterms:created>
  <dcterms:modified xsi:type="dcterms:W3CDTF">2022-04-25T03:12:42Z</dcterms:modified>
</cp:coreProperties>
</file>